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6" r:id="rId2"/>
    <p:sldId id="31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6" r:id="rId15"/>
    <p:sldId id="271" r:id="rId16"/>
    <p:sldId id="272" r:id="rId17"/>
    <p:sldId id="274" r:id="rId18"/>
    <p:sldId id="275" r:id="rId19"/>
    <p:sldId id="277" r:id="rId20"/>
    <p:sldId id="278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318" r:id="rId32"/>
    <p:sldId id="294" r:id="rId33"/>
    <p:sldId id="299" r:id="rId34"/>
    <p:sldId id="300" r:id="rId35"/>
    <p:sldId id="301" r:id="rId36"/>
    <p:sldId id="302" r:id="rId37"/>
    <p:sldId id="303" r:id="rId38"/>
    <p:sldId id="305" r:id="rId39"/>
    <p:sldId id="306" r:id="rId40"/>
    <p:sldId id="307" r:id="rId41"/>
    <p:sldId id="308" r:id="rId42"/>
    <p:sldId id="310" r:id="rId43"/>
    <p:sldId id="313" r:id="rId44"/>
    <p:sldId id="312" r:id="rId45"/>
    <p:sldId id="314" r:id="rId46"/>
    <p:sldId id="315" r:id="rId47"/>
    <p:sldId id="319" r:id="rId4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82" d="100"/>
          <a:sy n="82" d="100"/>
        </p:scale>
        <p:origin x="-72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D2AC3D-5511-417C-A325-CF79FE0D26BC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B2C278-4B54-4A4A-A41C-4F2E2B10022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454ED7-28B2-481E-9720-44531DC46F6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5037A-B487-4198-BC0F-30DBA9487861}" type="datetimeFigureOut">
              <a:rPr lang="ar-SA" smtClean="0"/>
              <a:pPr/>
              <a:t>28/03/1434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8F9B-5792-4854-BF8A-94E486DEE7A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dirty="0" smtClean="0"/>
              <a:t>RESPIRATORY BLOCK</a:t>
            </a:r>
            <a:br>
              <a:rPr lang="en-US" dirty="0" smtClean="0"/>
            </a:br>
            <a:r>
              <a:rPr lang="en-US" dirty="0" smtClean="0"/>
              <a:t> PATHOLOGY  L4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3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Pulmonary infection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915752" y="5085184"/>
            <a:ext cx="35576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Dr. </a:t>
            </a:r>
            <a:r>
              <a:rPr lang="en-US" sz="4000" dirty="0" err="1" smtClean="0"/>
              <a:t>Maha</a:t>
            </a:r>
            <a:r>
              <a:rPr lang="en-US" sz="4000" dirty="0" smtClean="0"/>
              <a:t> </a:t>
            </a:r>
            <a:r>
              <a:rPr lang="en-US" sz="4000" dirty="0" err="1" smtClean="0"/>
              <a:t>Arafah</a:t>
            </a:r>
            <a:endParaRPr lang="en-US" sz="4000" dirty="0" smtClean="0"/>
          </a:p>
          <a:p>
            <a:pPr algn="ctr"/>
            <a:r>
              <a:rPr lang="en-US" sz="4000" dirty="0" smtClean="0"/>
              <a:t>2013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Impaired defense mechanisms: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Loss or suppression of the cough reflex</a:t>
            </a: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, 	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		</a:t>
            </a:r>
            <a:r>
              <a:rPr lang="en-US" sz="2200" dirty="0" smtClean="0">
                <a:latin typeface="Arial" pitchFamily="34" charset="0"/>
              </a:rPr>
              <a:t>as a result of coma, anesthesia, neuromuscular disorders, drugs, or chest pain.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Injury to the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</a:rPr>
              <a:t>mucociliary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 apparatus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,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		 </a:t>
            </a:r>
            <a:r>
              <a:rPr lang="en-US" sz="2200" dirty="0" smtClean="0">
                <a:latin typeface="Arial" pitchFamily="34" charset="0"/>
              </a:rPr>
              <a:t>by either impairment of </a:t>
            </a:r>
            <a:r>
              <a:rPr lang="en-US" sz="2200" dirty="0" err="1" smtClean="0">
                <a:latin typeface="Arial" pitchFamily="34" charset="0"/>
              </a:rPr>
              <a:t>ciliary</a:t>
            </a:r>
            <a:r>
              <a:rPr lang="en-US" sz="2200" dirty="0" smtClean="0">
                <a:latin typeface="Arial" pitchFamily="34" charset="0"/>
              </a:rPr>
              <a:t> function or destruction of ciliated epithelium e.g. cigarette smoke, inhalation of hot or corrosive gases, viral diseases, or genetic disturbances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Interference with the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</a:rPr>
              <a:t>phagocytic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 or bactericidal action of alveolar macrophages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	   </a:t>
            </a:r>
            <a:r>
              <a:rPr lang="en-US" sz="2200" dirty="0" smtClean="0">
                <a:latin typeface="Arial" pitchFamily="34" charset="0"/>
              </a:rPr>
              <a:t>by alcohol, tobacco smoke, anoxia, or oxygen intoxication</a:t>
            </a:r>
            <a:r>
              <a:rPr lang="en-US" sz="2400" dirty="0" smtClean="0">
                <a:solidFill>
                  <a:srgbClr val="FFCCFF"/>
                </a:solidFill>
                <a:latin typeface="Arial" pitchFamily="34" charset="0"/>
              </a:rPr>
              <a:t> 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Pulmonary congestion and edema 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Accumulation of secretions </a:t>
            </a:r>
          </a:p>
          <a:p>
            <a:pPr marL="288925" indent="-288925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        </a:t>
            </a:r>
            <a:r>
              <a:rPr lang="en-US" sz="2200" dirty="0" smtClean="0">
                <a:latin typeface="Arial" pitchFamily="34" charset="0"/>
              </a:rPr>
              <a:t>e.g. cystic fibrosis and bronchial obstruction </a:t>
            </a:r>
          </a:p>
          <a:p>
            <a:pPr marL="288925" indent="-288925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Defect in innate immunity</a:t>
            </a:r>
          </a:p>
          <a:p>
            <a:pPr marL="688975"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Arial" pitchFamily="34" charset="0"/>
              </a:rPr>
              <a:t>Include </a:t>
            </a:r>
            <a:r>
              <a:rPr lang="en-US" sz="2000" dirty="0" err="1" smtClean="0">
                <a:latin typeface="Arial" pitchFamily="34" charset="0"/>
              </a:rPr>
              <a:t>neutrophil</a:t>
            </a:r>
            <a:r>
              <a:rPr lang="en-US" sz="2000" dirty="0" smtClean="0">
                <a:latin typeface="Arial" pitchFamily="34" charset="0"/>
              </a:rPr>
              <a:t>, complement, </a:t>
            </a:r>
            <a:r>
              <a:rPr lang="en-US" sz="2000" dirty="0" err="1" smtClean="0">
                <a:latin typeface="Arial" pitchFamily="34" charset="0"/>
              </a:rPr>
              <a:t>humoral</a:t>
            </a:r>
            <a:r>
              <a:rPr lang="en-US" sz="2000" dirty="0" smtClean="0">
                <a:latin typeface="Arial" pitchFamily="34" charset="0"/>
              </a:rPr>
              <a:t> and cell mediated immune defects</a:t>
            </a: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General factors that affect resistance: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chronic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immunologic deficiency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treatment with immunosuppressive agents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leukopenia</a:t>
            </a: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ahoma" pitchFamily="34" charset="0"/>
              </a:rPr>
              <a:t> unusually virulent infections.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5105400"/>
          </a:xfrm>
        </p:spPr>
        <p:txBody>
          <a:bodyPr/>
          <a:lstStyle/>
          <a:p>
            <a:pPr eaLnBrk="1" hangingPunct="1"/>
            <a:endParaRPr lang="en-US" sz="2800" dirty="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Tahoma" pitchFamily="34" charset="0"/>
                <a:cs typeface="Arial" pitchFamily="34" charset="0"/>
              </a:rPr>
              <a:t>Portal of entry is:</a:t>
            </a:r>
          </a:p>
          <a:p>
            <a:pPr lvl="1"/>
            <a:r>
              <a:rPr lang="en-US" sz="2400" dirty="0" smtClean="0">
                <a:latin typeface="Tahoma" pitchFamily="34" charset="0"/>
                <a:cs typeface="Arial" pitchFamily="34" charset="0"/>
              </a:rPr>
              <a:t> the respiratory tract, for most pneumonias</a:t>
            </a:r>
          </a:p>
          <a:p>
            <a:pPr lvl="1"/>
            <a:r>
              <a:rPr lang="en-US" sz="2400" dirty="0" err="1" smtClean="0">
                <a:latin typeface="Tahoma" pitchFamily="34" charset="0"/>
                <a:cs typeface="Arial" pitchFamily="34" charset="0"/>
              </a:rPr>
              <a:t>hematogenous</a:t>
            </a:r>
            <a:r>
              <a:rPr lang="en-US" sz="2400" dirty="0" smtClean="0">
                <a:latin typeface="Tahoma" pitchFamily="34" charset="0"/>
                <a:cs typeface="Arial" pitchFamily="34" charset="0"/>
              </a:rPr>
              <a:t> spread from one organ to other organs can occur.</a:t>
            </a:r>
          </a:p>
          <a:p>
            <a:pPr eaLnBrk="1" hangingPunct="1"/>
            <a:endParaRPr lang="en-US" sz="2400" dirty="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Tahoma" pitchFamily="34" charset="0"/>
                <a:cs typeface="Arial" pitchFamily="34" charset="0"/>
              </a:rPr>
              <a:t>Many patients with chronic diseases acquire terminal pneumonias while hospitalized (</a:t>
            </a:r>
            <a:r>
              <a:rPr lang="en-US" sz="2400" dirty="0" err="1" smtClean="0">
                <a:latin typeface="Tahoma" pitchFamily="34" charset="0"/>
                <a:cs typeface="Arial" pitchFamily="34" charset="0"/>
              </a:rPr>
              <a:t>nosocomial</a:t>
            </a:r>
            <a:r>
              <a:rPr lang="en-US" sz="2400" dirty="0" smtClean="0">
                <a:latin typeface="Tahoma" pitchFamily="34" charset="0"/>
                <a:cs typeface="Arial" pitchFamily="34" charset="0"/>
              </a:rPr>
              <a:t> infection). </a:t>
            </a:r>
          </a:p>
          <a:p>
            <a:pPr eaLnBrk="1" hangingPunct="1"/>
            <a:endParaRPr lang="en-US" sz="2400" dirty="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Tahoma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Pathology of Pneumonia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Pneumonia can be acute or chronic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histologic</a:t>
            </a:r>
            <a:r>
              <a:rPr lang="en-US" dirty="0" smtClean="0"/>
              <a:t> spectrum may vary:</a:t>
            </a:r>
          </a:p>
          <a:p>
            <a:pPr marL="1371600" lvl="2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Fibrinopurulent</a:t>
            </a:r>
            <a:r>
              <a:rPr lang="en-US" dirty="0" smtClean="0"/>
              <a:t> alveolar </a:t>
            </a:r>
            <a:r>
              <a:rPr lang="en-US" dirty="0" err="1" smtClean="0"/>
              <a:t>exudate</a:t>
            </a:r>
            <a:endParaRPr lang="en-US" dirty="0" smtClean="0"/>
          </a:p>
          <a:p>
            <a:pPr marL="1371600" lvl="2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 Mononuclear interstitial infiltrate</a:t>
            </a:r>
          </a:p>
          <a:p>
            <a:pPr marL="1371600" lvl="2" indent="-514350">
              <a:lnSpc>
                <a:spcPct val="250000"/>
              </a:lnSpc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inflammation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3645024"/>
            <a:ext cx="208582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Pneumonia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653136"/>
            <a:ext cx="350185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Atypical Pneumonia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2130" y="5733256"/>
            <a:ext cx="295164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e.g. Tuberculosis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eaLnBrk="1" hangingPunct="1">
              <a:buFontTx/>
              <a:buNone/>
            </a:pPr>
            <a:r>
              <a:rPr lang="en-US" sz="2400" i="1" smtClean="0">
                <a:latin typeface="Arial" pitchFamily="34" charset="0"/>
                <a:cs typeface="Arial" pitchFamily="34" charset="0"/>
              </a:rPr>
              <a:t>	</a:t>
            </a:r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Community-Acquired Atypical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Nosocomial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Aspiration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Chronic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latin typeface="Arial" pitchFamily="34" charset="0"/>
                <a:cs typeface="Arial" pitchFamily="34" charset="0"/>
              </a:rPr>
              <a:t>Pneumonia in the Immunocompromised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Bacterial Pneumonia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Bacterial invasion of lung parenchyma evoke exudation of fibrinpurulent fluid in the alveoli and  solidification.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Classification may be made according to causative agent or gross anatomic distribution of the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b="1" u="sng" dirty="0" smtClean="0"/>
              <a:t>Anatomic distribution of pneumonia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62484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Bronchopneumonia: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-</a:t>
            </a:r>
            <a:r>
              <a:rPr lang="en-US" sz="2000" dirty="0" smtClean="0"/>
              <a:t>Represent an extension from preexisting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bronchitis or </a:t>
            </a:r>
            <a:r>
              <a:rPr lang="en-US" sz="2000" dirty="0" err="1" smtClean="0"/>
              <a:t>bronchiolitis</a:t>
            </a:r>
            <a:r>
              <a:rPr lang="en-US" sz="20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-Extremely common tends to occur in two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extremes of life.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      - present with fever and cough with productive of green sputum</a:t>
            </a:r>
          </a:p>
          <a:p>
            <a:pPr>
              <a:buNone/>
            </a:pPr>
            <a:r>
              <a:rPr lang="en-US" sz="2000" dirty="0" smtClean="0"/>
              <a:t>      -A chest x-ray:  show patchy opacities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Lobar pneumonia: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	- </a:t>
            </a:r>
            <a:r>
              <a:rPr lang="en-US" sz="2000" dirty="0" smtClean="0"/>
              <a:t>Acute bacterial infection of a large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portion of a lobe or entire lobe.</a:t>
            </a:r>
          </a:p>
          <a:p>
            <a:pPr>
              <a:buNone/>
            </a:pPr>
            <a:r>
              <a:rPr lang="en-US" sz="2000" dirty="0" smtClean="0"/>
              <a:t>following pulmonary infections is characterized by the presence of red then gray </a:t>
            </a:r>
            <a:r>
              <a:rPr lang="en-US" sz="2000" dirty="0" err="1" smtClean="0"/>
              <a:t>hepatization</a:t>
            </a:r>
            <a:r>
              <a:rPr lang="en-US" sz="2000" dirty="0" smtClean="0"/>
              <a:t> within the lung parenchyma prior to resolution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-Classic lobar pneumonia is now infrequent.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8200"/>
            <a:ext cx="2339752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048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"/>
            <a:ext cx="3068638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0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41148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Bronchopneumonia </a:t>
            </a:r>
          </a:p>
          <a:p>
            <a:pPr algn="l" rtl="0">
              <a:defRPr/>
            </a:pPr>
            <a:r>
              <a:rPr lang="en-US" sz="2400" dirty="0"/>
              <a:t>– most common agents are: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/>
              <a:t> </a:t>
            </a:r>
            <a:r>
              <a:rPr lang="en-US" sz="2400" i="1" dirty="0"/>
              <a:t>Streptococcus </a:t>
            </a:r>
            <a:r>
              <a:rPr lang="en-US" sz="2400" i="1" dirty="0" err="1"/>
              <a:t>pneumonea</a:t>
            </a:r>
            <a:r>
              <a:rPr lang="en-US" sz="2400" i="1" dirty="0"/>
              <a:t>,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i="1" dirty="0"/>
              <a:t> </a:t>
            </a:r>
            <a:r>
              <a:rPr lang="en-US" sz="2400" i="1" dirty="0" err="1"/>
              <a:t>Haemophilus</a:t>
            </a:r>
            <a:r>
              <a:rPr lang="en-US" sz="2400" i="1" dirty="0"/>
              <a:t> Influenza,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i="1" dirty="0"/>
              <a:t>Pseudomonas </a:t>
            </a:r>
            <a:r>
              <a:rPr lang="en-US" sz="2400" i="1" dirty="0" err="1"/>
              <a:t>Aeroginosa</a:t>
            </a:r>
            <a:r>
              <a:rPr lang="en-US" sz="2400" dirty="0"/>
              <a:t> </a:t>
            </a:r>
          </a:p>
          <a:p>
            <a:pPr algn="l" rtl="0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2400" dirty="0" err="1"/>
              <a:t>coliform</a:t>
            </a:r>
            <a:r>
              <a:rPr lang="en-US" sz="2400" dirty="0"/>
              <a:t> b</a:t>
            </a:r>
            <a:r>
              <a:rPr lang="en-US" dirty="0"/>
              <a:t>acteria.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4365104"/>
            <a:ext cx="4337248" cy="22159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Lobar pneumonia 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000" dirty="0"/>
              <a:t>- 90-95% are caused by </a:t>
            </a:r>
            <a:r>
              <a:rPr lang="en-US" sz="2000" dirty="0" err="1"/>
              <a:t>pneumococci</a:t>
            </a:r>
            <a:r>
              <a:rPr lang="en-US" sz="2000" dirty="0"/>
              <a:t> </a:t>
            </a:r>
          </a:p>
          <a:p>
            <a:pPr algn="l" rtl="0">
              <a:defRPr/>
            </a:pPr>
            <a:r>
              <a:rPr lang="en-US" sz="2000" dirty="0"/>
              <a:t> </a:t>
            </a:r>
            <a:r>
              <a:rPr lang="en-US" sz="2000" dirty="0" smtClean="0"/>
              <a:t>            </a:t>
            </a:r>
            <a:r>
              <a:rPr lang="en-US" sz="2000" dirty="0"/>
              <a:t>(type   1,3,7 &amp; 2)</a:t>
            </a:r>
          </a:p>
          <a:p>
            <a:pPr algn="l" rtl="0">
              <a:buFont typeface="Arial" pitchFamily="34" charset="0"/>
              <a:buChar char="•"/>
              <a:defRPr/>
            </a:pPr>
            <a:r>
              <a:rPr lang="en-US" sz="2000" dirty="0"/>
              <a:t>- Rare agents: 	</a:t>
            </a:r>
            <a:r>
              <a:rPr lang="en-US" sz="2000" i="1" dirty="0"/>
              <a:t>K. </a:t>
            </a:r>
            <a:r>
              <a:rPr lang="en-US" sz="2000" i="1" dirty="0" err="1"/>
              <a:t>pneumoniae</a:t>
            </a:r>
            <a:endParaRPr lang="en-US" sz="2000" i="1" dirty="0"/>
          </a:p>
          <a:p>
            <a:pPr algn="l" rtl="0">
              <a:defRPr/>
            </a:pPr>
            <a:r>
              <a:rPr lang="en-US" sz="2000" dirty="0" smtClean="0"/>
              <a:t>staphylococci </a:t>
            </a:r>
            <a:r>
              <a:rPr lang="en-US" sz="2000" dirty="0"/>
              <a:t>- streptococci</a:t>
            </a:r>
          </a:p>
          <a:p>
            <a:pPr algn="l" rtl="0">
              <a:defRPr/>
            </a:pPr>
            <a:r>
              <a:rPr lang="en-US" sz="2000" i="1" dirty="0" smtClean="0"/>
              <a:t>H</a:t>
            </a:r>
            <a:r>
              <a:rPr lang="en-US" sz="2000" i="1" dirty="0"/>
              <a:t>. </a:t>
            </a:r>
            <a:r>
              <a:rPr lang="en-US" sz="2000" i="1" dirty="0" err="1"/>
              <a:t>influenzae</a:t>
            </a:r>
            <a:r>
              <a:rPr lang="en-US" sz="2000" i="1" dirty="0"/>
              <a:t> - </a:t>
            </a:r>
            <a:r>
              <a:rPr lang="en-US" sz="2000" dirty="0"/>
              <a:t>Pseudomonas </a:t>
            </a:r>
            <a:r>
              <a:rPr lang="en-US" sz="2000" dirty="0" smtClean="0"/>
              <a:t>and </a:t>
            </a:r>
            <a:r>
              <a:rPr lang="en-US" sz="2000" dirty="0"/>
              <a:t>Proteus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09600" y="4038600"/>
            <a:ext cx="7772400" cy="2819400"/>
          </a:xfrm>
        </p:spPr>
        <p:txBody>
          <a:bodyPr/>
          <a:lstStyle/>
          <a:p>
            <a:pPr eaLnBrk="1" hangingPunct="1"/>
            <a:r>
              <a:rPr lang="en-US" smtClean="0"/>
              <a:t>Overlap of the two patterns often occur.</a:t>
            </a:r>
          </a:p>
          <a:p>
            <a:pPr eaLnBrk="1" hangingPunct="1"/>
            <a:r>
              <a:rPr lang="en-US" smtClean="0"/>
              <a:t>Identification of clinical pattern is more important.</a:t>
            </a:r>
          </a:p>
          <a:p>
            <a:endParaRPr lang="en-US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343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763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Community-Acquired Acute Pneumonia</a:t>
            </a:r>
          </a:p>
          <a:p>
            <a:pPr eaLnBrk="1" hangingPunct="1">
              <a:buFontTx/>
              <a:buNone/>
              <a:defRPr/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endParaRPr lang="en-US" b="1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At the end of this lecture, the student should be able to:</a:t>
            </a:r>
          </a:p>
          <a:p>
            <a:pPr>
              <a:buNone/>
            </a:pPr>
            <a:r>
              <a:rPr lang="en-US" dirty="0" smtClean="0"/>
              <a:t>A]	Understand that </a:t>
            </a:r>
            <a:r>
              <a:rPr lang="en-US" dirty="0" smtClean="0">
                <a:solidFill>
                  <a:srgbClr val="FF0000"/>
                </a:solidFill>
              </a:rPr>
              <a:t>pneumonia </a:t>
            </a:r>
            <a:r>
              <a:rPr lang="en-US" dirty="0" smtClean="0"/>
              <a:t>is an inflammatory condition of the lung characterized by consolidation (solidification) of the pulmonary tissue.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B]	Is aware of the </a:t>
            </a:r>
            <a:r>
              <a:rPr lang="en-US" dirty="0" smtClean="0">
                <a:solidFill>
                  <a:srgbClr val="FF0000"/>
                </a:solidFill>
              </a:rPr>
              <a:t>pathogenesis of pneumonia </a:t>
            </a:r>
            <a:r>
              <a:rPr lang="en-US" dirty="0" smtClean="0"/>
              <a:t>and its </a:t>
            </a:r>
            <a:r>
              <a:rPr lang="en-US" dirty="0" smtClean="0">
                <a:solidFill>
                  <a:srgbClr val="FF0000"/>
                </a:solidFill>
              </a:rPr>
              <a:t>classification </a:t>
            </a:r>
            <a:r>
              <a:rPr lang="en-US" dirty="0" smtClean="0"/>
              <a:t>which principally include </a:t>
            </a:r>
            <a:r>
              <a:rPr lang="en-US" dirty="0" err="1" smtClean="0"/>
              <a:t>bronchopneumoniae</a:t>
            </a:r>
            <a:r>
              <a:rPr lang="en-US" dirty="0" smtClean="0"/>
              <a:t>, lobar pneumonia and atypical pneumonia.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C]	Is able to appreciate the </a:t>
            </a:r>
            <a:r>
              <a:rPr lang="en-US" dirty="0" err="1" smtClean="0">
                <a:solidFill>
                  <a:srgbClr val="FF0000"/>
                </a:solidFill>
              </a:rPr>
              <a:t>aetiology</a:t>
            </a:r>
            <a:r>
              <a:rPr lang="en-US" dirty="0" smtClean="0">
                <a:solidFill>
                  <a:srgbClr val="FF0000"/>
                </a:solidFill>
              </a:rPr>
              <a:t> and pathogenesis of lung abscess.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 Etiology of pneumonia </a:t>
            </a:r>
            <a:r>
              <a:rPr lang="en-US" sz="3600" b="1" u="sng" dirty="0" smtClean="0"/>
              <a:t/>
            </a:r>
            <a:br>
              <a:rPr lang="en-US" sz="3600" b="1" u="sng" dirty="0" smtClean="0"/>
            </a:b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Community-Acquired Acute Pneumonia</a:t>
            </a:r>
            <a:endParaRPr lang="en-US" sz="36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305800" cy="5791200"/>
          </a:xfrm>
        </p:spPr>
        <p:txBody>
          <a:bodyPr/>
          <a:lstStyle/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Bacterial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Can follows viral URT infection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Sudden onset of high fever, chills,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pleuritic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chest pain and productive cough, may be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hemoptysis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 eaLnBrk="1" hangingPunct="1"/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Streptococcus </a:t>
            </a:r>
            <a:r>
              <a:rPr lang="en-US" sz="32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en-US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 most common cause of Community-Acquired Acute Pneumonia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Frequently affected pt. are those with: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Underlying chronic disease e.g. DM, COPD, and CHF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Congenital or acquired immune deficiency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Decreased or absent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splenic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function</a:t>
            </a:r>
          </a:p>
          <a:p>
            <a:pPr marL="990600" lvl="1" indent="-5334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Other causative organisms are:</a:t>
            </a:r>
          </a:p>
          <a:p>
            <a:pPr marL="1371600" lvl="2" indent="-457200" eaLnBrk="1" hangingPunct="1"/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Haemophilus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influenzae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Moraxella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catarrhalis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Staphylococcus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Legionella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pneumophila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Klebsiella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Pseudomonas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spp.</a:t>
            </a:r>
          </a:p>
          <a:p>
            <a:pPr marL="1371600" lvl="2" indent="-457200" eaLnBrk="1" hangingPunct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/>
            <a:endParaRPr lang="en-US" sz="2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6211669"/>
            <a:ext cx="63001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r>
              <a:rPr lang="en-US" dirty="0" smtClean="0"/>
              <a:t> is most commonly seen in </a:t>
            </a:r>
            <a:r>
              <a:rPr lang="en-US" dirty="0" err="1" smtClean="0"/>
              <a:t>nosocomial</a:t>
            </a:r>
            <a:r>
              <a:rPr lang="en-US" dirty="0" smtClean="0"/>
              <a:t> pneumonia, is associated with infections in </a:t>
            </a:r>
            <a:r>
              <a:rPr lang="en-US" dirty="0" smtClean="0">
                <a:solidFill>
                  <a:srgbClr val="FF0000"/>
                </a:solidFill>
              </a:rPr>
              <a:t>cystic fibrosis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76943" y="4941168"/>
            <a:ext cx="37670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 smtClean="0"/>
              <a:t>S. </a:t>
            </a:r>
            <a:r>
              <a:rPr lang="en-US" i="1" dirty="0" err="1" smtClean="0"/>
              <a:t>aureus</a:t>
            </a:r>
            <a:r>
              <a:rPr lang="en-US" dirty="0" smtClean="0"/>
              <a:t> lung: abscess and </a:t>
            </a:r>
            <a:r>
              <a:rPr lang="en-US" dirty="0" err="1" smtClean="0"/>
              <a:t>empyema</a:t>
            </a:r>
            <a:r>
              <a:rPr lang="en-US" dirty="0" smtClean="0"/>
              <a:t> </a:t>
            </a:r>
            <a:endParaRPr lang="ar-SA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Morphology of pneumonia</a:t>
            </a:r>
            <a:br>
              <a:rPr lang="en-US" sz="3600" b="1" smtClean="0"/>
            </a:br>
            <a:r>
              <a:rPr lang="en-US" sz="2800" b="1" i="1" smtClean="0">
                <a:latin typeface="Arial" pitchFamily="34" charset="0"/>
                <a:cs typeface="Arial" pitchFamily="34" charset="0"/>
              </a:rPr>
              <a:t>Community-Acquired Acute Pneumonia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5486400"/>
          </a:xfrm>
        </p:spPr>
        <p:txBody>
          <a:bodyPr/>
          <a:lstStyle/>
          <a:p>
            <a:pPr eaLnBrk="1" hangingPunct="1"/>
            <a:r>
              <a:rPr lang="en-US" smtClean="0"/>
              <a:t>Lobar or bronchopneumonia may occur.</a:t>
            </a:r>
          </a:p>
          <a:p>
            <a:pPr eaLnBrk="1" hangingPunct="1"/>
            <a:r>
              <a:rPr lang="en-US" smtClean="0"/>
              <a:t>The lower lobes or the right middle lobe are most frequently involved.</a:t>
            </a:r>
          </a:p>
          <a:p>
            <a:pPr eaLnBrk="1" hangingPunct="1"/>
            <a:r>
              <a:rPr lang="en-US" smtClean="0"/>
              <a:t>Widespread fibrinosuppurative consolidation.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smtClean="0"/>
              <a:t/>
            </a:r>
            <a:br>
              <a:rPr lang="en-US" sz="3600" b="1" u="sng" smtClean="0"/>
            </a:br>
            <a:r>
              <a:rPr lang="en-US" sz="2800" b="1" i="1" smtClean="0">
                <a:latin typeface="Arial" pitchFamily="34" charset="0"/>
                <a:cs typeface="Arial" pitchFamily="34" charset="0"/>
              </a:rPr>
              <a:t>Community-Acquired Acute Pneumonia </a:t>
            </a:r>
            <a:r>
              <a:rPr lang="en-US" sz="3600" b="1" smtClean="0"/>
              <a:t>Stages of pneumonia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Congestion</a:t>
            </a:r>
            <a:r>
              <a:rPr lang="en-US" sz="2800" smtClean="0"/>
              <a:t> – lobes are heavy, red and boggy; histologically, vascular congestion can be seen with proteinaceous fluid, scattered neutrophils and many bacteria in the alveoli.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Red hepatization</a:t>
            </a:r>
            <a:r>
              <a:rPr lang="en-US" sz="2800" smtClean="0"/>
              <a:t> – alveolar spaces are packed with neutrophils, red cells, and fibrin, pleura – fibrinous or fibrinopurulent exudate.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Gray hepatization</a:t>
            </a:r>
            <a:r>
              <a:rPr lang="en-US" sz="2800" smtClean="0"/>
              <a:t> – lung is dry, gray and firm and the fibrinous exudate persists within the alveoli. </a:t>
            </a:r>
          </a:p>
          <a:p>
            <a:pPr marL="812800" indent="-812800" eaLnBrk="1" hangingPunct="1">
              <a:buFontTx/>
              <a:buAutoNum type="romanUcPeriod"/>
            </a:pPr>
            <a:r>
              <a:rPr lang="en-US" sz="2800" u="sng" smtClean="0"/>
              <a:t>Resolution</a:t>
            </a:r>
            <a:r>
              <a:rPr lang="en-US" sz="2800" smtClean="0"/>
              <a:t> – exudates within the alveoli are enzymatically digested.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88840"/>
            <a:ext cx="4953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04800" y="1295400"/>
            <a:ext cx="4038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Congestion</a:t>
            </a:r>
            <a:r>
              <a:rPr lang="en-US" sz="3600" dirty="0">
                <a:solidFill>
                  <a:srgbClr val="FF0000"/>
                </a:solidFill>
              </a:rPr>
              <a:t> –</a:t>
            </a:r>
          </a:p>
          <a:p>
            <a:pPr algn="l" rtl="0"/>
            <a:r>
              <a:rPr lang="en-US" sz="2400" dirty="0"/>
              <a:t>vascular congestion can be seen with </a:t>
            </a:r>
            <a:r>
              <a:rPr lang="en-US" sz="2400" dirty="0" err="1"/>
              <a:t>proteinaceous</a:t>
            </a:r>
            <a:r>
              <a:rPr lang="en-US" sz="2400" dirty="0"/>
              <a:t> fluid,</a:t>
            </a:r>
          </a:p>
          <a:p>
            <a:pPr algn="l" rtl="0"/>
            <a:r>
              <a:rPr lang="en-US" sz="2400" dirty="0"/>
              <a:t> scattered </a:t>
            </a:r>
            <a:r>
              <a:rPr lang="en-US" sz="2400" dirty="0" err="1"/>
              <a:t>neutrophils</a:t>
            </a:r>
            <a:r>
              <a:rPr lang="en-US" sz="2400" dirty="0"/>
              <a:t> and many bacteria in the alveoli.</a:t>
            </a:r>
          </a:p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Red </a:t>
            </a:r>
            <a:r>
              <a:rPr lang="en-US" sz="3600" u="sng" dirty="0" err="1">
                <a:solidFill>
                  <a:srgbClr val="FF0000"/>
                </a:solidFill>
              </a:rPr>
              <a:t>hepatization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</a:p>
          <a:p>
            <a:pPr algn="l" rtl="0"/>
            <a:r>
              <a:rPr lang="en-US" sz="2400" dirty="0"/>
              <a:t>alveolar spaces are packed with </a:t>
            </a:r>
            <a:r>
              <a:rPr lang="en-US" sz="2400" dirty="0" err="1"/>
              <a:t>neutrophils</a:t>
            </a:r>
            <a:r>
              <a:rPr lang="en-US" sz="2400" dirty="0"/>
              <a:t>, red cells, and fibrin, pleura</a:t>
            </a:r>
            <a:r>
              <a:rPr lang="en-US" sz="3600" dirty="0"/>
              <a:t> </a:t>
            </a:r>
          </a:p>
          <a:p>
            <a:pPr algn="l" rtl="0"/>
            <a:r>
              <a:rPr lang="en-US" sz="2400" dirty="0" err="1"/>
              <a:t>fibrinous</a:t>
            </a:r>
            <a:r>
              <a:rPr lang="en-US" sz="2400" dirty="0"/>
              <a:t> or </a:t>
            </a:r>
            <a:r>
              <a:rPr lang="en-US" sz="2400" dirty="0" err="1"/>
              <a:t>fibrinopurulent</a:t>
            </a:r>
            <a:r>
              <a:rPr lang="en-US" sz="2400" dirty="0"/>
              <a:t> </a:t>
            </a:r>
            <a:r>
              <a:rPr lang="en-US" sz="2400" dirty="0" err="1"/>
              <a:t>exudate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 </a:t>
            </a:r>
          </a:p>
          <a:p>
            <a:pPr algn="ctr"/>
            <a:r>
              <a:rPr lang="en-US" sz="3600" b="1">
                <a:solidFill>
                  <a:schemeClr val="tx2"/>
                </a:solidFill>
              </a:rPr>
              <a:t>Morphology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72816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295400"/>
            <a:ext cx="32766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 rtl="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Gray </a:t>
            </a:r>
            <a:r>
              <a:rPr lang="en-US" sz="2800" u="sng" dirty="0" err="1">
                <a:solidFill>
                  <a:srgbClr val="FF0000"/>
                </a:solidFill>
              </a:rPr>
              <a:t>hepatization</a:t>
            </a:r>
            <a:r>
              <a:rPr lang="en-US" sz="2800" dirty="0">
                <a:solidFill>
                  <a:srgbClr val="FF0000"/>
                </a:solidFill>
              </a:rPr>
              <a:t> –</a:t>
            </a:r>
          </a:p>
          <a:p>
            <a:pPr marL="609600" indent="-609600" algn="l" rtl="0">
              <a:spcBef>
                <a:spcPct val="20000"/>
              </a:spcBef>
            </a:pPr>
            <a:r>
              <a:rPr lang="en-US" sz="2800" dirty="0"/>
              <a:t>	</a:t>
            </a:r>
            <a:r>
              <a:rPr lang="en-US" sz="2800" dirty="0" err="1"/>
              <a:t>fibrinous</a:t>
            </a:r>
            <a:r>
              <a:rPr lang="en-US" sz="2800" dirty="0"/>
              <a:t> </a:t>
            </a:r>
            <a:r>
              <a:rPr lang="en-US" sz="2800" dirty="0" err="1"/>
              <a:t>exudate</a:t>
            </a:r>
            <a:r>
              <a:rPr lang="en-US" sz="2800" dirty="0"/>
              <a:t> persists within the alveoli.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38200" y="325438"/>
            <a:ext cx="69088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algn="ctr"/>
            <a:r>
              <a:rPr lang="en-US" sz="3600">
                <a:solidFill>
                  <a:schemeClr val="tx2"/>
                </a:solidFill>
              </a:rPr>
              <a:t>Stages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54275"/>
            <a:ext cx="670560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219200"/>
            <a:ext cx="51101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sz="2800" u="sng" dirty="0">
                <a:solidFill>
                  <a:srgbClr val="FF0000"/>
                </a:solidFill>
              </a:rPr>
              <a:t>Resolution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/>
              <a:t>exudates within the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 dirty="0"/>
              <a:t>alveoli are </a:t>
            </a:r>
            <a:r>
              <a:rPr lang="en-US" sz="2800" dirty="0" err="1"/>
              <a:t>enzymatically</a:t>
            </a:r>
            <a:r>
              <a:rPr lang="en-US" sz="2800" dirty="0"/>
              <a:t> digested.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62000" y="0"/>
            <a:ext cx="6908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algn="ctr"/>
            <a:r>
              <a:rPr lang="en-US" sz="3600">
                <a:solidFill>
                  <a:schemeClr val="tx2"/>
                </a:solidFill>
              </a:rPr>
              <a:t>Stages of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features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Abrupt onset of high fever, shaking chills, and cough productive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mucopurulent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sputum(</a:t>
            </a:r>
            <a:r>
              <a:rPr lang="en-US" dirty="0" smtClean="0"/>
              <a:t>a cough productive of green sputum)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occasional patients may have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hemoptysis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When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fibrinosuppurative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pleuritis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present, it is accompanied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pleuritic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pain and pleural friction rub</a:t>
            </a:r>
          </a:p>
          <a:p>
            <a:r>
              <a:rPr lang="en-US" dirty="0" smtClean="0"/>
              <a:t> A blood count showed a raised white cell count with increased </a:t>
            </a:r>
            <a:r>
              <a:rPr lang="en-US" dirty="0" err="1" smtClean="0"/>
              <a:t>neutrophil</a:t>
            </a:r>
            <a:r>
              <a:rPr lang="en-US" dirty="0" smtClean="0"/>
              <a:t> polymorphs.  A chest x-ray showed patchy opacities.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Complications of pneumonia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1722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ahoma" pitchFamily="34" charset="0"/>
              </a:rPr>
              <a:t>Tissue destruction (abscess).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Empyema.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Organization of alveolar exudate – solid fibrinous tissue.</a:t>
            </a:r>
          </a:p>
          <a:p>
            <a:pPr eaLnBrk="1" hangingPunct="1"/>
            <a:r>
              <a:rPr lang="en-US" sz="2400" smtClean="0">
                <a:latin typeface="Tahoma" pitchFamily="34" charset="0"/>
              </a:rPr>
              <a:t>Bacteremic dissemination may lead to meningitis, arthritis or infective endocarditis.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Examination of Gram-stained sputum smear is helpful in diagnosis</a:t>
            </a:r>
          </a:p>
          <a:p>
            <a:pPr eaLnBrk="1" hangingPunct="1"/>
            <a:r>
              <a:rPr lang="en-US" smtClean="0"/>
              <a:t>Blood culture is more specific (only +ve in 20% to 30% of pt.)</a:t>
            </a:r>
          </a:p>
          <a:p>
            <a:pPr eaLnBrk="1" hangingPunct="1"/>
            <a:r>
              <a:rPr lang="en-US" smtClean="0"/>
              <a:t>Pneumococcal pneumonia respond to penicillin Rx 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066800" y="838200"/>
            <a:ext cx="6961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</a:p>
          <a:p>
            <a:pPr algn="ctr"/>
            <a:r>
              <a:rPr lang="en-US" sz="2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Dx &amp;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</a:p>
          <a:p>
            <a:pPr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Community-Acquired Atypical Pneumonia</a:t>
            </a: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b="1" u="sng" smtClean="0"/>
              <a:t>Pulmonary infections</a:t>
            </a:r>
            <a:br>
              <a:rPr lang="en-US" b="1" u="sng" smtClean="0"/>
            </a:br>
            <a:r>
              <a:rPr lang="en-US" b="1" smtClean="0">
                <a:solidFill>
                  <a:srgbClr val="FFCCCC"/>
                </a:solidFill>
              </a:rPr>
              <a:t> (Pneumonia)</a:t>
            </a:r>
            <a:endParaRPr 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971800"/>
            <a:ext cx="6934200" cy="2286000"/>
          </a:xfrm>
        </p:spPr>
        <p:txBody>
          <a:bodyPr/>
          <a:lstStyle/>
          <a:p>
            <a:r>
              <a:rPr lang="en-US" sz="4400" i="1" smtClean="0"/>
              <a:t>Pneumonia can be very broadly defined as any infection in the lung</a:t>
            </a: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Community-Acquired Atypical Pneumonia:</a:t>
            </a:r>
            <a:r>
              <a:rPr lang="en-US" sz="3200" b="1" i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i="1" dirty="0" smtClean="0">
                <a:solidFill>
                  <a:srgbClr val="FFCC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/>
              <a:t>Primary atypical pneumonia</a:t>
            </a:r>
            <a:endParaRPr lang="en-US" sz="3200" b="1" u="sng" dirty="0" smtClean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/>
            <a:endParaRPr lang="en-US" sz="2400" b="1" i="1" dirty="0" smtClean="0">
              <a:solidFill>
                <a:srgbClr val="FFCCCC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Pt. Usually present with flulike symptoms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pharyngitis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evolved into laryngitis,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trachiobronchitis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pneumonia with little sputum and no lung consolidation</a:t>
            </a:r>
          </a:p>
          <a:p>
            <a:pPr lvl="1" eaLnBrk="1" hangingPunct="1">
              <a:buNone/>
            </a:pP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Causes: </a:t>
            </a:r>
          </a:p>
          <a:p>
            <a:pPr marL="914400" lvl="1" indent="-457200" eaLnBrk="1" hangingPunct="1">
              <a:buNone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914400" lvl="1" indent="-457200" eaLnBrk="1" hangingPunct="1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2. Chlamydia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spp.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 &amp; C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psittaci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en-US" sz="2400" dirty="0" smtClean="0"/>
              <a:t>is the result of inhalation of dried excreta (</a:t>
            </a:r>
            <a:r>
              <a:rPr lang="en-US" sz="2400" dirty="0" err="1" smtClean="0"/>
              <a:t>faeces</a:t>
            </a:r>
            <a:r>
              <a:rPr lang="en-US" sz="2400" dirty="0" smtClean="0"/>
              <a:t>) of birds </a:t>
            </a:r>
            <a:r>
              <a:rPr lang="en-US" sz="2400" dirty="0" smtClean="0">
                <a:solidFill>
                  <a:srgbClr val="FF0000"/>
                </a:solidFill>
              </a:rPr>
              <a:t>lead to </a:t>
            </a:r>
            <a:r>
              <a:rPr lang="en-US" sz="2400" dirty="0" err="1" smtClean="0">
                <a:solidFill>
                  <a:srgbClr val="FF0000"/>
                </a:solidFill>
              </a:rPr>
              <a:t>Ornithosis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(Psittacosis)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due to </a:t>
            </a:r>
            <a:r>
              <a:rPr lang="en-US" sz="2400" dirty="0" err="1" smtClean="0">
                <a:solidFill>
                  <a:srgbClr val="FF0000"/>
                </a:solidFill>
              </a:rPr>
              <a:t>chlamydia</a:t>
            </a:r>
            <a:r>
              <a:rPr lang="en-US" sz="2400" dirty="0" smtClean="0">
                <a:solidFill>
                  <a:srgbClr val="FF0000"/>
                </a:solidFill>
              </a:rPr>
              <a:t> infection</a:t>
            </a:r>
          </a:p>
          <a:p>
            <a:pPr marL="914400" lvl="1" indent="-457200">
              <a:buNone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Coxiella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burnetti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(Q fever)</a:t>
            </a:r>
          </a:p>
          <a:p>
            <a:pPr marL="914400" lvl="1" indent="-45720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 Viruses: respiratory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parainfluenza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virus (children); influenza A and B (adults); adenovirus and SARS virus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(Severe Acute Respiratory Syndrome 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1">
              <a:spcBef>
                <a:spcPct val="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Mycoplasma</a:t>
            </a:r>
            <a:r>
              <a:rPr lang="en-US" sz="2800" b="1" dirty="0" smtClean="0">
                <a:solidFill>
                  <a:srgbClr val="FF0000"/>
                </a:solidFill>
              </a:rPr>
              <a:t> pneumonia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/>
              <a:t>This is the </a:t>
            </a:r>
            <a:r>
              <a:rPr lang="en-US" sz="3100" b="1" dirty="0" smtClean="0"/>
              <a:t>most common form of interstitial pneumonia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/>
              <a:t>it usually occurs in children and young adults and it </a:t>
            </a:r>
            <a:r>
              <a:rPr lang="en-US" sz="3100" b="1" dirty="0" smtClean="0"/>
              <a:t>may occur in epidemics.</a:t>
            </a:r>
            <a:r>
              <a:rPr lang="en-US" sz="3100" dirty="0" smtClean="0"/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100" dirty="0" smtClean="0"/>
              <a:t>Onset is more insidious and usually follows a mild, self-limited course.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 Characteristics include an inflammatory reaction confined to the </a:t>
            </a:r>
            <a:r>
              <a:rPr lang="en-US" dirty="0" err="1" smtClean="0"/>
              <a:t>interstitiium</a:t>
            </a:r>
            <a:r>
              <a:rPr lang="en-US" dirty="0" smtClean="0"/>
              <a:t>, with no </a:t>
            </a:r>
            <a:r>
              <a:rPr lang="en-US" dirty="0" err="1" smtClean="0"/>
              <a:t>exudate</a:t>
            </a:r>
            <a:r>
              <a:rPr lang="en-US" dirty="0" smtClean="0"/>
              <a:t> in alveolar spaces and intra-alveolar hyaline membranes.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b="1" dirty="0" smtClean="0"/>
              <a:t>Diagnosis </a:t>
            </a:r>
            <a:r>
              <a:rPr lang="en-US" dirty="0" smtClean="0"/>
              <a:t>is by sputum cultures, requiring several weeks of incubation and by complement fixing antibodies.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/>
              <a:t>Mycoplasma</a:t>
            </a:r>
            <a:r>
              <a:rPr lang="en-US" dirty="0" smtClean="0"/>
              <a:t> pneumonia may be associated with non specific cold agglutinins reactive to red cells.  This phenomenon is the basis for a quick and easy laboratory test that can provide early diagnostic information. 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smtClean="0"/>
              <a:t/>
            </a:r>
            <a:br>
              <a:rPr lang="en-US" sz="3600" b="1" u="sng" smtClean="0"/>
            </a:br>
            <a:r>
              <a:rPr lang="en-US" sz="3600" b="1" u="sng" smtClean="0"/>
              <a:t/>
            </a:r>
            <a:br>
              <a:rPr lang="en-US" sz="3600" b="1" u="sng" smtClean="0"/>
            </a:br>
            <a:endParaRPr lang="en-US" sz="3600" b="1" u="sng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496632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</a:rPr>
              <a:t>Acute febrile respiratory disease characterized by patchy inflammatory infiltration by lymphocyte and plasma cells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ahoma" pitchFamily="34" charset="0"/>
              </a:rPr>
              <a:t> largely confined to the alveolar septa and pulmonary</a:t>
            </a:r>
          </a:p>
          <a:p>
            <a:pPr eaLnBrk="1" hangingPunct="1">
              <a:buFontTx/>
              <a:buNone/>
            </a:pPr>
            <a:r>
              <a:rPr lang="en-US" sz="2400" dirty="0" err="1" smtClean="0">
                <a:latin typeface="Tahoma" pitchFamily="34" charset="0"/>
              </a:rPr>
              <a:t>interstitium</a:t>
            </a:r>
            <a:r>
              <a:rPr lang="en-US" sz="2400" dirty="0" smtClean="0">
                <a:latin typeface="Tahoma" pitchFamily="34" charset="0"/>
              </a:rPr>
              <a:t>- (Interstitial </a:t>
            </a:r>
            <a:r>
              <a:rPr lang="en-US" sz="2400" dirty="0" err="1" smtClean="0">
                <a:latin typeface="Tahoma" pitchFamily="34" charset="0"/>
              </a:rPr>
              <a:t>pneumonitis</a:t>
            </a:r>
            <a:r>
              <a:rPr lang="en-US" sz="2400" dirty="0" smtClean="0">
                <a:latin typeface="Tahoma" pitchFamily="34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 bwMode="auto">
          <a:xfrm>
            <a:off x="304800" y="990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i="1" kern="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Community-Acquired Atypical Pneumonia</a:t>
            </a:r>
            <a:r>
              <a:rPr lang="en-US" sz="3200" b="1" i="1" kern="0" dirty="0">
                <a:solidFill>
                  <a:srgbClr val="FFCCCC"/>
                </a:solidFill>
                <a:latin typeface="Arial" charset="0"/>
                <a:ea typeface="+mj-ea"/>
                <a:cs typeface="Arial" charset="0"/>
              </a:rPr>
              <a:t>:</a:t>
            </a:r>
            <a:br>
              <a:rPr lang="en-US" sz="3200" b="1" i="1" kern="0" dirty="0">
                <a:solidFill>
                  <a:srgbClr val="FFCCCC"/>
                </a:solidFill>
                <a:latin typeface="Arial" charset="0"/>
                <a:ea typeface="+mj-ea"/>
                <a:cs typeface="Arial" charset="0"/>
              </a:rPr>
            </a:b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Primary atypical pneumonia</a:t>
            </a:r>
            <a:endParaRPr lang="en-US" sz="3200" b="1" u="sng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33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Community-Acquired Acute Pneumonia</a:t>
            </a:r>
            <a:r>
              <a:rPr lang="en-US" sz="24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4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Community-Acquired Atypical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4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Nosocomial Pneumonia</a:t>
            </a:r>
          </a:p>
          <a:p>
            <a:pPr eaLnBrk="1" hangingPunct="1"/>
            <a:endParaRPr lang="en-US" sz="2400" b="1" i="1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Aspiration Pneumonia</a:t>
            </a: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Chronic Pneumonia</a:t>
            </a:r>
          </a:p>
          <a:p>
            <a:pPr eaLnBrk="1" hangingPunct="1"/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Pneumonia in the Immunocompromised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Nosocomial</a:t>
            </a:r>
            <a:r>
              <a:rPr lang="en-US" b="1" dirty="0" smtClean="0"/>
              <a:t> pneumonia</a:t>
            </a:r>
            <a:br>
              <a:rPr lang="en-US" b="1" dirty="0" smtClean="0"/>
            </a:br>
            <a:r>
              <a:rPr lang="ar-SA" b="1" dirty="0" smtClean="0"/>
              <a:t> (</a:t>
            </a:r>
            <a:r>
              <a:rPr lang="en-US" b="1" dirty="0" smtClean="0"/>
              <a:t>(</a:t>
            </a:r>
            <a:r>
              <a:rPr lang="en-US" dirty="0" smtClean="0"/>
              <a:t> Hospital </a:t>
            </a:r>
            <a:r>
              <a:rPr lang="en-US" dirty="0" smtClean="0"/>
              <a:t>acquired pneumonia</a:t>
            </a:r>
            <a:endParaRPr lang="en-US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524000"/>
            <a:ext cx="8153400" cy="5334000"/>
          </a:xfrm>
        </p:spPr>
        <p:txBody>
          <a:bodyPr/>
          <a:lstStyle/>
          <a:p>
            <a:pPr lvl="1" eaLnBrk="1" hangingPunct="1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Common in pt. with sever underlying conditions e.g.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immunosuppression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prolonged antibiotic therapy, intravascular catheter and pt. with mechanical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ventlator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Organism include: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Gram-negative rods belonging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Enterobacteriaceae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    		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aeruginosa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Serratia</a:t>
            </a:r>
            <a:r>
              <a:rPr lang="en-US" sz="20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marcescens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Escherichia   	coli, </a:t>
            </a:r>
            <a:r>
              <a:rPr lang="en-US" sz="2000" i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Klebsiella</a:t>
            </a:r>
            <a:r>
              <a:rPr lang="en-US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spp.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endParaRPr lang="en-US" sz="2400" b="1" i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b="1" u="sng" smtClean="0"/>
              <a:t>Aspiration pneumonia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153400" cy="5334000"/>
          </a:xfrm>
        </p:spPr>
        <p:txBody>
          <a:bodyPr/>
          <a:lstStyle/>
          <a:p>
            <a:pPr eaLnBrk="1" hangingPunct="1"/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Aspiration Pneumonia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Occur in debilitated patients or those who aspirated gastric contents</a:t>
            </a:r>
          </a:p>
          <a:p>
            <a:pPr lvl="1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Chemical injury due gastric acid and bacterial infection including:</a:t>
            </a:r>
          </a:p>
          <a:p>
            <a:pPr lvl="2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Anaerobic oral flora (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Bacteroides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Prevotella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Fusobacterium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Peptostreptococcus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admixed with aerobic bacteria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(Streptococcus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pneumoniae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Staphylococcus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aureus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Haemophilas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influenzae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 eaLnBrk="1" hangingPunct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Pseudomonas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aeruginosa</a:t>
            </a:r>
            <a:endParaRPr lang="en-US" sz="16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/>
              <a:t>A necrotizing pneumonia  with </a:t>
            </a:r>
            <a:r>
              <a:rPr lang="en-US" sz="2400" dirty="0" err="1" smtClean="0"/>
              <a:t>fulminant</a:t>
            </a:r>
            <a:r>
              <a:rPr lang="en-US" sz="2400" dirty="0" smtClean="0"/>
              <a:t> clinical course, common complication (abscess) and frequent cause of death.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8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Chronic Pneumonia</a:t>
            </a:r>
          </a:p>
          <a:p>
            <a:pPr>
              <a:defRPr/>
            </a:pPr>
            <a:r>
              <a:rPr lang="en-US" sz="4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Tuberculosis is by far the most important entity within the spectrum of chronic pneumonias</a:t>
            </a:r>
            <a:endParaRPr lang="en-US" sz="43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u="sng" smtClean="0"/>
              <a:t>The pneumonia syndromes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Acute Pneumonia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Community-Acquired Atypical Pneumonia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Nosocomial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Aspiration Pneumonia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Chronic Pneumonia</a:t>
            </a:r>
          </a:p>
          <a:p>
            <a:pPr eaLnBrk="1" hangingPunct="1">
              <a:defRPr/>
            </a:pPr>
            <a:endParaRPr lang="en-US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Pneumonia in the </a:t>
            </a:r>
            <a:r>
              <a:rPr lang="en-US" sz="40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Immunocompromised</a:t>
            </a:r>
            <a:r>
              <a:rPr lang="en-US" sz="4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Cytomegalovirus</a:t>
            </a:r>
          </a:p>
          <a:p>
            <a:r>
              <a:rPr lang="en-US" sz="2800" i="1" dirty="0" err="1" smtClean="0"/>
              <a:t>Pneumocystis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jiroveci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(</a:t>
            </a:r>
            <a:r>
              <a:rPr lang="en-US" sz="2800" i="1" dirty="0" err="1" smtClean="0">
                <a:solidFill>
                  <a:srgbClr val="FF0000"/>
                </a:solidFill>
              </a:rPr>
              <a:t>pneumocystis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carinii</a:t>
            </a:r>
            <a:r>
              <a:rPr lang="en-US" sz="2800" i="1" dirty="0" smtClean="0">
                <a:solidFill>
                  <a:srgbClr val="FF0000"/>
                </a:solidFill>
              </a:rPr>
              <a:t> )</a:t>
            </a:r>
            <a:endParaRPr lang="en-US" sz="2800" i="1" dirty="0" smtClean="0"/>
          </a:p>
          <a:p>
            <a:pPr eaLnBrk="1" hangingPunct="1"/>
            <a:r>
              <a:rPr lang="en-US" sz="2800" i="1" dirty="0" smtClean="0">
                <a:latin typeface="Arial" pitchFamily="34" charset="0"/>
                <a:cs typeface="Arial" pitchFamily="34" charset="0"/>
              </a:rPr>
              <a:t>Mycobacterium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avium-intracellulare</a:t>
            </a:r>
            <a:endParaRPr lang="en-US" sz="2800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Invasive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aspergillosis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Invasive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candidiasis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"Usual" bacterial, viral, and fungal organisms 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2227" name="Rectangle 1028"/>
          <p:cNvSpPr>
            <a:spLocks noChangeArrowheads="1"/>
          </p:cNvSpPr>
          <p:nvPr/>
        </p:nvSpPr>
        <p:spPr bwMode="auto">
          <a:xfrm>
            <a:off x="683503" y="548680"/>
            <a:ext cx="7930441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Pneumonia in the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Immunocompromised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Host</a:t>
            </a:r>
          </a:p>
          <a:p>
            <a:pPr algn="ctr"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Pulmonary infections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ahoma" pitchFamily="34" charset="0"/>
              </a:rPr>
              <a:t>Respiratory tract infections are more frequent than infections of any other organ and account for the largest number of workdays lost in the general population, why?</a:t>
            </a:r>
          </a:p>
          <a:p>
            <a:pPr eaLnBrk="1" hangingPunct="1"/>
            <a:endParaRPr lang="en-US" sz="2800" smtClean="0">
              <a:latin typeface="Tahoma" pitchFamily="34" charset="0"/>
            </a:endParaRPr>
          </a:p>
          <a:p>
            <a:pPr lvl="1" eaLnBrk="1" hangingPunct="1"/>
            <a:r>
              <a:rPr lang="en-US" sz="2000" smtClean="0">
                <a:latin typeface="Tahoma" pitchFamily="34" charset="0"/>
              </a:rPr>
              <a:t>The epithelium of the lung is exposed to liters of contaminated air</a:t>
            </a:r>
          </a:p>
          <a:p>
            <a:pPr lvl="1" eaLnBrk="1" hangingPunct="1"/>
            <a:r>
              <a:rPr lang="en-US" sz="2000" smtClean="0">
                <a:latin typeface="Tahoma" pitchFamily="34" charset="0"/>
              </a:rPr>
              <a:t> Nasopharyngeal flora are aspirated during sleep</a:t>
            </a:r>
          </a:p>
          <a:p>
            <a:pPr lvl="1" eaLnBrk="1" hangingPunct="1"/>
            <a:r>
              <a:rPr lang="en-US" sz="2000" smtClean="0">
                <a:latin typeface="Tahoma" pitchFamily="34" charset="0"/>
              </a:rPr>
              <a:t>Underlying lung diseases render the lung parenchyma vulnerable to virulent organism.</a:t>
            </a:r>
          </a:p>
          <a:p>
            <a:pPr lvl="1" eaLnBrk="1" hangingPunct="1"/>
            <a:endParaRPr lang="en-US" sz="2000" smtClean="0">
              <a:latin typeface="Tahoma" pitchFamily="34" charset="0"/>
            </a:endParaRPr>
          </a:p>
          <a:p>
            <a:pPr lvl="1" eaLnBrk="1" hangingPunct="1"/>
            <a:endParaRPr lang="en-US" sz="2400" smtClean="0">
              <a:latin typeface="Tahoma" pitchFamily="34" charset="0"/>
            </a:endParaRPr>
          </a:p>
          <a:p>
            <a:pPr lvl="1" eaLnBrk="1" hangingPunct="1"/>
            <a:endParaRPr lang="en-US" sz="24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 Pneumonia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the most common </a:t>
            </a:r>
            <a:r>
              <a:rPr lang="en-US" b="1" dirty="0" smtClean="0"/>
              <a:t>opportunistic infection in patients with acquired immunodeficiency syndrome (AIDS);</a:t>
            </a:r>
            <a:r>
              <a:rPr lang="en-US" dirty="0" smtClean="0"/>
              <a:t> it also occurs in other forms of immunodeficiency.</a:t>
            </a:r>
          </a:p>
          <a:p>
            <a:r>
              <a:rPr lang="en-US" dirty="0" smtClean="0"/>
              <a:t>It is caused by </a:t>
            </a:r>
            <a:r>
              <a:rPr lang="en-US" i="1" dirty="0" err="1" smtClean="0">
                <a:solidFill>
                  <a:srgbClr val="FF0000"/>
                </a:solidFill>
              </a:rPr>
              <a:t>pneumocystis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carinii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(recently renamed </a:t>
            </a: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i="1" dirty="0" err="1" smtClean="0"/>
              <a:t>jiroveci</a:t>
            </a:r>
            <a:r>
              <a:rPr lang="en-US" dirty="0" smtClean="0"/>
              <a:t>) which </a:t>
            </a:r>
            <a:r>
              <a:rPr lang="en-US" b="1" dirty="0" smtClean="0"/>
              <a:t>is now classified as a fungus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is by morphologic demonstration of the organism in biopsy or bronchial washing specimens.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Pneumocystis </a:t>
            </a:r>
            <a:r>
              <a:rPr lang="en-US" smtClean="0"/>
              <a:t> Pneumonia</a:t>
            </a:r>
          </a:p>
        </p:txBody>
      </p:sp>
      <p:pic>
        <p:nvPicPr>
          <p:cNvPr id="54275" name="Content Placeholder 3" descr="pneumocys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417638"/>
            <a:ext cx="3429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52578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sz="2000" b="1" dirty="0"/>
              <a:t>Microscopically, </a:t>
            </a:r>
            <a:r>
              <a:rPr lang="en-US" sz="2000" b="1" dirty="0" smtClean="0"/>
              <a:t>Lung shows  the presence of “soap froth like” </a:t>
            </a:r>
            <a:r>
              <a:rPr lang="en-US" sz="2000" b="1" dirty="0" err="1" smtClean="0"/>
              <a:t>exudate</a:t>
            </a:r>
            <a:r>
              <a:rPr lang="en-US" sz="2000" b="1" dirty="0" smtClean="0"/>
              <a:t> in his alveoli with numerous and small cyst like structure which were positive with silver stains.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18333" y="6093296"/>
            <a:ext cx="652566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Silver stain demonstrates cup-shaped cyst walls within the </a:t>
            </a:r>
            <a:r>
              <a:rPr lang="en-US" dirty="0" err="1"/>
              <a:t>exudate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1619" y="1196752"/>
            <a:ext cx="28155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Cause: </a:t>
            </a:r>
            <a:r>
              <a:rPr lang="en-US" b="1" i="1" dirty="0" err="1" smtClean="0"/>
              <a:t>Pneumocystis</a:t>
            </a:r>
            <a:r>
              <a:rPr lang="en-US" b="1" i="1" dirty="0" smtClean="0"/>
              <a:t> </a:t>
            </a:r>
            <a:r>
              <a:rPr lang="en-US" b="1" i="1" dirty="0" err="1" smtClean="0"/>
              <a:t>carinii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Lung abscess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899592" y="1268760"/>
            <a:ext cx="7696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   </a:t>
            </a:r>
            <a:r>
              <a:rPr lang="en-US" sz="2000" dirty="0" smtClean="0">
                <a:latin typeface="Tahoma" pitchFamily="34" charset="0"/>
              </a:rPr>
              <a:t>A localized </a:t>
            </a:r>
            <a:r>
              <a:rPr lang="en-US" sz="2000" dirty="0" err="1" smtClean="0">
                <a:latin typeface="Tahoma" pitchFamily="34" charset="0"/>
              </a:rPr>
              <a:t>suppurative</a:t>
            </a:r>
            <a:r>
              <a:rPr lang="en-US" sz="2000" dirty="0" smtClean="0">
                <a:latin typeface="Tahoma" pitchFamily="34" charset="0"/>
              </a:rPr>
              <a:t> process within the pulmonary parenchyma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features: tissue necrosis and marked acute inflammation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</a:t>
            </a:r>
            <a:r>
              <a:rPr lang="en-US" sz="2000" dirty="0" err="1" smtClean="0">
                <a:latin typeface="Tahoma" pitchFamily="34" charset="0"/>
              </a:rPr>
              <a:t>Posssile</a:t>
            </a:r>
            <a:r>
              <a:rPr lang="en-US" sz="2000" dirty="0" smtClean="0">
                <a:latin typeface="Tahoma" pitchFamily="34" charset="0"/>
              </a:rPr>
              <a:t> causes: aerobic and anaerobic e.g. streptococci, </a:t>
            </a:r>
            <a:r>
              <a:rPr lang="en-US" sz="2000" i="1" dirty="0" smtClean="0">
                <a:latin typeface="Tahoma" pitchFamily="34" charset="0"/>
              </a:rPr>
              <a:t>Staphylococcus </a:t>
            </a:r>
            <a:r>
              <a:rPr lang="en-US" sz="2000" i="1" dirty="0" err="1" smtClean="0">
                <a:latin typeface="Tahoma" pitchFamily="34" charset="0"/>
              </a:rPr>
              <a:t>aureus</a:t>
            </a:r>
            <a:r>
              <a:rPr lang="en-US" sz="2000" i="1" dirty="0" smtClean="0">
                <a:latin typeface="Tahoma" pitchFamily="34" charset="0"/>
              </a:rPr>
              <a:t>, </a:t>
            </a:r>
            <a:r>
              <a:rPr lang="en-US" sz="2000" dirty="0" smtClean="0">
                <a:latin typeface="Tahoma" pitchFamily="34" charset="0"/>
              </a:rPr>
              <a:t>and many gram negative organisms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 smtClean="0">
              <a:latin typeface="Tahoma" pitchFamily="34" charset="0"/>
            </a:endParaRP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i="1" dirty="0" smtClean="0">
                <a:latin typeface="Tahoma" pitchFamily="34" charset="0"/>
              </a:rPr>
              <a:t>   </a:t>
            </a:r>
            <a:r>
              <a:rPr lang="en-US" sz="2000" dirty="0" smtClean="0">
                <a:latin typeface="Tahoma" pitchFamily="34" charset="0"/>
              </a:rPr>
              <a:t>Can follow aspiration ( one abscess of Rt. lung)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occur as complication of pneumonia ( multiple)</a:t>
            </a:r>
          </a:p>
          <a:p>
            <a:pPr algn="l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</a:rPr>
              <a:t>   Abscess is filled with necrotic </a:t>
            </a:r>
            <a:r>
              <a:rPr lang="en-US" sz="2000" dirty="0" err="1" smtClean="0">
                <a:latin typeface="Tahoma" pitchFamily="34" charset="0"/>
              </a:rPr>
              <a:t>suppurative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debri</a:t>
            </a:r>
            <a:endParaRPr lang="en-US" sz="2000" dirty="0" smtClean="0">
              <a:latin typeface="Tahoma" pitchFamily="34" charset="0"/>
            </a:endParaRPr>
          </a:p>
          <a:p>
            <a:pPr algn="l" rtl="0">
              <a:buFontTx/>
              <a:buChar char="•"/>
            </a:pPr>
            <a:endParaRPr lang="en-US" sz="2400" dirty="0">
              <a:latin typeface="Tahoma" pitchFamily="34" charset="0"/>
            </a:endParaRPr>
          </a:p>
          <a:p>
            <a:pPr algn="l" rtl="0"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4114800"/>
          </a:xfrm>
        </p:spPr>
        <p:txBody>
          <a:bodyPr/>
          <a:lstStyle/>
          <a:p>
            <a:r>
              <a:rPr lang="en-US" sz="2000" dirty="0" smtClean="0"/>
              <a:t>Chest radiograph of a patient who had fever, cough, foul-smelling and bad-tasting sputum, an almost diagnostic feature of anaerobic lung abscess.</a:t>
            </a:r>
          </a:p>
        </p:txBody>
      </p:sp>
      <p:pic>
        <p:nvPicPr>
          <p:cNvPr id="59395" name="Picture 3" descr="xra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5958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484" y="2564904"/>
            <a:ext cx="24130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a fluid-containing cavity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Chest X- ray</a:t>
            </a:r>
          </a:p>
        </p:txBody>
      </p:sp>
      <p:pic>
        <p:nvPicPr>
          <p:cNvPr id="58371" name="Content Placeholder 3" descr="lun abscess 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524000"/>
            <a:ext cx="4600575" cy="4071938"/>
          </a:xfrm>
        </p:spPr>
      </p:pic>
      <p:sp>
        <p:nvSpPr>
          <p:cNvPr id="4" name="Rectangle 3"/>
          <p:cNvSpPr/>
          <p:nvPr/>
        </p:nvSpPr>
        <p:spPr>
          <a:xfrm>
            <a:off x="1475656" y="5805264"/>
            <a:ext cx="59766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Tahoma" pitchFamily="34" charset="0"/>
              </a:rPr>
              <a:t>Change in position evoke paroxysm of cough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Lung abscess</a:t>
            </a:r>
          </a:p>
        </p:txBody>
      </p:sp>
      <p:pic>
        <p:nvPicPr>
          <p:cNvPr id="60419" name="Content Placeholder 3" descr="lung abscess g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828800"/>
            <a:ext cx="6410325" cy="427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Lung abscess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80772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3200" b="1" dirty="0">
              <a:solidFill>
                <a:srgbClr val="FFCCFF"/>
              </a:solidFill>
              <a:latin typeface="Tahoma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ahoma" pitchFamily="34" charset="0"/>
              </a:rPr>
              <a:t>Complications</a:t>
            </a:r>
          </a:p>
          <a:p>
            <a:pPr algn="ctr"/>
            <a:endParaRPr lang="en-US" sz="3200" b="1" dirty="0">
              <a:solidFill>
                <a:srgbClr val="FFCCFF"/>
              </a:solidFill>
              <a:latin typeface="Tahoma" pitchFamily="34" charset="0"/>
            </a:endParaRPr>
          </a:p>
          <a:p>
            <a:pPr algn="l" rtl="0">
              <a:buFontTx/>
              <a:buChar char="•"/>
            </a:pPr>
            <a:r>
              <a:rPr lang="en-US" sz="2000" dirty="0">
                <a:latin typeface="Tahoma" pitchFamily="34" charset="0"/>
              </a:rPr>
              <a:t>  </a:t>
            </a:r>
            <a:r>
              <a:rPr lang="en-US" sz="2800" dirty="0"/>
              <a:t>Pleural involvement (</a:t>
            </a:r>
            <a:r>
              <a:rPr lang="en-US" sz="2800" dirty="0" err="1"/>
              <a:t>empyema</a:t>
            </a:r>
            <a:r>
              <a:rPr lang="en-US" sz="2800" dirty="0"/>
              <a:t>) formation resulting from a </a:t>
            </a:r>
            <a:r>
              <a:rPr lang="en-US" sz="2800" dirty="0" err="1"/>
              <a:t>bronchopleural</a:t>
            </a:r>
            <a:r>
              <a:rPr lang="en-US" sz="2800" dirty="0"/>
              <a:t> fistula</a:t>
            </a:r>
          </a:p>
          <a:p>
            <a:pPr algn="l" rtl="0">
              <a:buFontTx/>
              <a:buChar char="•"/>
            </a:pPr>
            <a:r>
              <a:rPr lang="en-US" sz="2800" dirty="0"/>
              <a:t>  massive </a:t>
            </a:r>
            <a:r>
              <a:rPr lang="en-US" sz="2800" dirty="0" err="1"/>
              <a:t>hemoptysis</a:t>
            </a:r>
            <a:r>
              <a:rPr lang="en-US" sz="2800" dirty="0"/>
              <a:t>, spontaneous rupture into uninvolved lung segments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800" dirty="0"/>
              <a:t>  non-resolution of abscess cavity</a:t>
            </a:r>
          </a:p>
          <a:p>
            <a:pPr algn="l" rtl="0">
              <a:buFontTx/>
              <a:buChar char="•"/>
            </a:pPr>
            <a:r>
              <a:rPr lang="en-US" sz="2800" dirty="0"/>
              <a:t>  </a:t>
            </a:r>
            <a:r>
              <a:rPr lang="en-US" sz="2800" dirty="0" err="1"/>
              <a:t>Bacteremia</a:t>
            </a:r>
            <a:r>
              <a:rPr lang="en-US" sz="2800" dirty="0"/>
              <a:t> could result in brain abscess and meningitis</a:t>
            </a:r>
          </a:p>
          <a:p>
            <a:pPr algn="l" rtl="0"/>
            <a:endParaRPr lang="en-US" sz="2800" dirty="0">
              <a:latin typeface="Tahoma" pitchFamily="34" charset="0"/>
            </a:endParaRPr>
          </a:p>
          <a:p>
            <a:pPr algn="l" rtl="0">
              <a:buFontTx/>
              <a:buChar char="•"/>
            </a:pPr>
            <a:r>
              <a:rPr lang="en-US" sz="2800" dirty="0">
                <a:latin typeface="Tahoma" pitchFamily="34" charset="0"/>
              </a:rPr>
              <a:t> with antibiotic therapy 75% of abscess resolve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CONTENTS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6021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en-US" sz="7000" dirty="0" smtClean="0"/>
          </a:p>
          <a:p>
            <a:pPr>
              <a:buNone/>
            </a:pPr>
            <a:r>
              <a:rPr lang="en-US" sz="8600" dirty="0" smtClean="0"/>
              <a:t>1]	</a:t>
            </a:r>
            <a:r>
              <a:rPr lang="en-US" sz="11200" dirty="0" smtClean="0"/>
              <a:t>General considerations and clinical characteristics of pneumonia. </a:t>
            </a:r>
          </a:p>
          <a:p>
            <a:pPr>
              <a:buNone/>
            </a:pPr>
            <a:r>
              <a:rPr lang="en-US" sz="11200" dirty="0" smtClean="0"/>
              <a:t>2]	Morphologic types of pneumonias including:</a:t>
            </a:r>
          </a:p>
          <a:p>
            <a:pPr>
              <a:buNone/>
            </a:pPr>
            <a:r>
              <a:rPr lang="en-US" sz="11200" dirty="0" smtClean="0"/>
              <a:t>   a. lobar pneumonia</a:t>
            </a:r>
          </a:p>
          <a:p>
            <a:pPr>
              <a:buNone/>
            </a:pPr>
            <a:r>
              <a:rPr lang="en-US" sz="11200" dirty="0" smtClean="0"/>
              <a:t>   b. bronchopneumonia </a:t>
            </a:r>
          </a:p>
          <a:p>
            <a:pPr>
              <a:buNone/>
            </a:pPr>
            <a:r>
              <a:rPr lang="en-US" sz="11200" dirty="0" smtClean="0"/>
              <a:t>   c.  interstitial pneumonia (atypical pneumonia) with special emphasis on </a:t>
            </a:r>
            <a:r>
              <a:rPr lang="en-US" sz="11200" dirty="0" err="1" smtClean="0"/>
              <a:t>mycoplasma</a:t>
            </a:r>
            <a:r>
              <a:rPr lang="en-US" sz="11200" dirty="0" smtClean="0"/>
              <a:t> pneumonia, viral pneumonia and </a:t>
            </a:r>
            <a:r>
              <a:rPr lang="en-US" sz="11200" dirty="0" err="1" smtClean="0"/>
              <a:t>ornithosis</a:t>
            </a:r>
            <a:r>
              <a:rPr lang="en-US" sz="11200" dirty="0" smtClean="0"/>
              <a:t> (Chlamydia induced).</a:t>
            </a:r>
          </a:p>
          <a:p>
            <a:pPr>
              <a:buNone/>
            </a:pPr>
            <a:r>
              <a:rPr lang="en-US" sz="11200" dirty="0" smtClean="0"/>
              <a:t>3]	</a:t>
            </a:r>
            <a:r>
              <a:rPr lang="en-US" sz="11200" dirty="0" err="1" smtClean="0"/>
              <a:t>Pneumocystis</a:t>
            </a:r>
            <a:r>
              <a:rPr lang="en-US" sz="11200" dirty="0" smtClean="0"/>
              <a:t> </a:t>
            </a:r>
            <a:r>
              <a:rPr lang="en-US" sz="11200" dirty="0" err="1" smtClean="0"/>
              <a:t>carinii</a:t>
            </a:r>
            <a:r>
              <a:rPr lang="en-US" sz="11200" dirty="0" smtClean="0"/>
              <a:t> pneumonia as the most common opportunistic infection in patients with AIDS. </a:t>
            </a:r>
          </a:p>
          <a:p>
            <a:pPr>
              <a:buNone/>
            </a:pPr>
            <a:r>
              <a:rPr lang="en-US" sz="11200" dirty="0" smtClean="0"/>
              <a:t>4]	Hospital acquired gram negative pneumonias. </a:t>
            </a:r>
          </a:p>
          <a:p>
            <a:pPr>
              <a:buNone/>
            </a:pPr>
            <a:r>
              <a:rPr lang="en-US" sz="11200" dirty="0" smtClean="0"/>
              <a:t>5]	Lung abscess:  causes and manifestations.</a:t>
            </a:r>
          </a:p>
          <a:p>
            <a:pPr>
              <a:buNone/>
            </a:pPr>
            <a:r>
              <a:rPr lang="en-US" sz="7400" dirty="0" smtClean="0"/>
              <a:t> </a:t>
            </a:r>
            <a:endParaRPr lang="en-US" sz="59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Pathogenesis of pneumonia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Tahoma" pitchFamily="34" charset="0"/>
              </a:rPr>
              <a:t>Each day, the respiratory tract is exposed to more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Tahoma" pitchFamily="34" charset="0"/>
              </a:rPr>
              <a:t>than 10,000 liters of air containing hazardous dust, </a:t>
            </a:r>
          </a:p>
          <a:p>
            <a:pPr eaLnBrk="1" hangingPunct="1">
              <a:buFontTx/>
              <a:buNone/>
            </a:pPr>
            <a:r>
              <a:rPr lang="en-US" sz="2400" smtClean="0">
                <a:latin typeface="Tahoma" pitchFamily="34" charset="0"/>
              </a:rPr>
              <a:t>Chemicals and microorganisms.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Particle &gt; 10 mm deposited in nose.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Particle 3-10 mm impacted in trachea and bronchi.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Particle 1-3 mm (bacteria) deposited in terminal airways and alveoli.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Smaller particles &lt; 1 mm may remain suspended in air.</a:t>
            </a:r>
          </a:p>
          <a:p>
            <a:pPr eaLnBrk="1" hangingPunct="1">
              <a:buFontTx/>
              <a:buChar char="-"/>
            </a:pPr>
            <a:r>
              <a:rPr lang="en-US" sz="2400" smtClean="0">
                <a:latin typeface="Tahoma" pitchFamily="34" charset="0"/>
              </a:rPr>
              <a:t>Normal lung is free from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Pathogenesis of pneumonia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Pneumonia</a:t>
            </a:r>
            <a:r>
              <a:rPr lang="en-US" sz="2800" i="1" smtClean="0">
                <a:latin typeface="Tahoma" pitchFamily="34" charset="0"/>
              </a:rPr>
              <a:t> </a:t>
            </a:r>
            <a:r>
              <a:rPr lang="en-US" sz="2800" smtClean="0">
                <a:latin typeface="Tahoma" pitchFamily="34" charset="0"/>
              </a:rPr>
              <a:t>can result whenever: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</a:rPr>
              <a:t> defense mechanisms are impaired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Tahoma" pitchFamily="34" charset="0"/>
              </a:rPr>
              <a:t>the resistance of the host in general is lowered.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Pulmonary host defenses</a:t>
            </a:r>
          </a:p>
        </p:txBody>
      </p:sp>
      <p:pic>
        <p:nvPicPr>
          <p:cNvPr id="7171" name="Content Placeholder 3" descr="Res t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0" y="1828800"/>
            <a:ext cx="4413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2276872"/>
            <a:ext cx="385192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Tahoma" pitchFamily="34" charset="0"/>
              </a:rPr>
              <a:t>Nasal hair, </a:t>
            </a:r>
            <a:r>
              <a:rPr lang="en-US" dirty="0" err="1">
                <a:latin typeface="Tahoma" pitchFamily="34" charset="0"/>
              </a:rPr>
              <a:t>turbinates</a:t>
            </a:r>
            <a:r>
              <a:rPr lang="en-US" dirty="0">
                <a:latin typeface="Tahoma" pitchFamily="34" charset="0"/>
              </a:rPr>
              <a:t>, </a:t>
            </a:r>
            <a:r>
              <a:rPr lang="en-US" dirty="0" err="1">
                <a:latin typeface="Tahoma" pitchFamily="34" charset="0"/>
              </a:rPr>
              <a:t>mucociliary</a:t>
            </a:r>
            <a:r>
              <a:rPr lang="en-US" dirty="0">
                <a:latin typeface="Tahoma" pitchFamily="34" charset="0"/>
              </a:rPr>
              <a:t> apparatus, </a:t>
            </a:r>
            <a:r>
              <a:rPr lang="en-US" dirty="0" err="1">
                <a:latin typeface="Tahoma" pitchFamily="34" charset="0"/>
              </a:rPr>
              <a:t>IgA</a:t>
            </a:r>
            <a:r>
              <a:rPr lang="en-US" dirty="0">
                <a:latin typeface="Tahoma" pitchFamily="34" charset="0"/>
              </a:rPr>
              <a:t> secretion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293096"/>
            <a:ext cx="4211960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en-US" dirty="0">
                <a:latin typeface="Tahoma" pitchFamily="34" charset="0"/>
              </a:rPr>
              <a:t>Saliva, sloughing of epithelium, local complement production, interference from resident flora          </a:t>
            </a:r>
          </a:p>
          <a:p>
            <a:pPr algn="l">
              <a:defRPr/>
            </a:pPr>
            <a:endParaRPr lang="en-US" dirty="0"/>
          </a:p>
        </p:txBody>
      </p:sp>
      <p:sp>
        <p:nvSpPr>
          <p:cNvPr id="7174" name="Content Placeholder 9"/>
          <p:cNvSpPr>
            <a:spLocks noGrp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Upper airways: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Tahoma" pitchFamily="34" charset="0"/>
              </a:rPr>
              <a:t>Nasopharynx</a:t>
            </a:r>
            <a:r>
              <a:rPr lang="en-US" sz="2400" dirty="0" smtClean="0">
                <a:latin typeface="Tahoma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Tahoma" pitchFamily="34" charset="0"/>
              </a:rPr>
              <a:t>Oropharynx</a:t>
            </a:r>
            <a:endParaRPr lang="en-US" sz="2400" dirty="0" smtClean="0">
              <a:latin typeface="Tahoma" pitchFamily="34" charset="0"/>
            </a:endParaRPr>
          </a:p>
          <a:p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2590800"/>
            <a:ext cx="2514600" cy="1588"/>
          </a:xfrm>
          <a:prstGeom prst="straightConnector1">
            <a:avLst/>
          </a:prstGeom>
          <a:ln w="28575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8200" y="2819400"/>
            <a:ext cx="2743200" cy="1828800"/>
          </a:xfrm>
          <a:prstGeom prst="straightConnector1">
            <a:avLst/>
          </a:prstGeom>
          <a:ln w="28575">
            <a:solidFill>
              <a:schemeClr val="accent3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Pulmonary host defenses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CCC"/>
                </a:solidFill>
                <a:latin typeface="Tahoma" pitchFamily="34" charset="0"/>
              </a:rPr>
              <a:t>Upper airways: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Conducting airways </a:t>
            </a:r>
            <a:r>
              <a:rPr lang="en-US" sz="2400" dirty="0" smtClean="0">
                <a:latin typeface="Tahoma" pitchFamily="34" charset="0"/>
              </a:rPr>
              <a:t>(trachea and bronchi):</a:t>
            </a:r>
          </a:p>
        </p:txBody>
      </p:sp>
      <p:pic>
        <p:nvPicPr>
          <p:cNvPr id="8196" name="Content Placeholder 3" descr="Res t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2672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132856"/>
            <a:ext cx="4139952" cy="19082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en-US" sz="2000" dirty="0">
                <a:latin typeface="Tahoma" pitchFamily="34" charset="0"/>
              </a:rPr>
              <a:t>Cough, </a:t>
            </a:r>
            <a:r>
              <a:rPr lang="en-US" sz="2000" dirty="0" err="1">
                <a:latin typeface="Tahoma" pitchFamily="34" charset="0"/>
              </a:rPr>
              <a:t>epiglottic</a:t>
            </a:r>
            <a:r>
              <a:rPr lang="en-US" sz="2000" dirty="0">
                <a:latin typeface="Tahoma" pitchFamily="34" charset="0"/>
              </a:rPr>
              <a:t> reflexes, sharp angled branches of the airways, </a:t>
            </a:r>
            <a:r>
              <a:rPr lang="en-US" sz="2000" dirty="0" err="1">
                <a:latin typeface="Tahoma" pitchFamily="34" charset="0"/>
              </a:rPr>
              <a:t>mucociliary</a:t>
            </a:r>
            <a:r>
              <a:rPr lang="en-US" sz="2000" dirty="0">
                <a:latin typeface="Tahoma" pitchFamily="34" charset="0"/>
              </a:rPr>
              <a:t> apparatus, Immunoglobulin (</a:t>
            </a:r>
            <a:r>
              <a:rPr lang="en-US" sz="2000" dirty="0" err="1">
                <a:latin typeface="Tahoma" pitchFamily="34" charset="0"/>
              </a:rPr>
              <a:t>IgM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IgG</a:t>
            </a:r>
            <a:r>
              <a:rPr lang="en-US" sz="2000" dirty="0">
                <a:latin typeface="Tahoma" pitchFamily="34" charset="0"/>
              </a:rPr>
              <a:t>, and </a:t>
            </a:r>
            <a:r>
              <a:rPr lang="en-US" sz="2000" dirty="0" err="1">
                <a:latin typeface="Tahoma" pitchFamily="34" charset="0"/>
              </a:rPr>
              <a:t>IgA</a:t>
            </a:r>
            <a:r>
              <a:rPr lang="en-US" sz="2000" dirty="0">
                <a:latin typeface="Tahoma" pitchFamily="34" charset="0"/>
              </a:rPr>
              <a:t>) secretion</a:t>
            </a:r>
          </a:p>
          <a:p>
            <a:pPr>
              <a:defRPr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3124200"/>
            <a:ext cx="2667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b="65009"/>
          <a:stretch>
            <a:fillRect/>
          </a:stretch>
        </p:blipFill>
        <p:spPr bwMode="auto">
          <a:xfrm>
            <a:off x="323528" y="4797152"/>
            <a:ext cx="460851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Pulmonary host defenses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CCC"/>
                </a:solidFill>
                <a:latin typeface="Tahoma" pitchFamily="34" charset="0"/>
              </a:rPr>
              <a:t>Upper airways: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CCCC"/>
                </a:solidFill>
                <a:latin typeface="Tahoma" pitchFamily="34" charset="0"/>
              </a:rPr>
              <a:t>Conducting airways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(trachea and bronchi):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ahoma" pitchFamily="34" charset="0"/>
              </a:rPr>
              <a:t>Lower respiratory tract: </a:t>
            </a:r>
          </a:p>
        </p:txBody>
      </p:sp>
      <p:pic>
        <p:nvPicPr>
          <p:cNvPr id="9220" name="Content Placeholder 3" descr="Res tra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743201"/>
            <a:ext cx="480060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l">
              <a:defRPr/>
            </a:pPr>
            <a:r>
              <a:rPr lang="en-US" sz="2000" dirty="0">
                <a:latin typeface="Tahoma" pitchFamily="34" charset="0"/>
              </a:rPr>
              <a:t>Alveolar lining fluid ( surfactant, immunoglobulin, complement and </a:t>
            </a:r>
            <a:r>
              <a:rPr lang="en-US" sz="2000" dirty="0" err="1">
                <a:latin typeface="Tahoma" pitchFamily="34" charset="0"/>
              </a:rPr>
              <a:t>fibronectin</a:t>
            </a:r>
            <a:r>
              <a:rPr lang="en-US" sz="2000" dirty="0">
                <a:latin typeface="Tahoma" pitchFamily="34" charset="0"/>
              </a:rPr>
              <a:t>), Cytokines (IL-1, TNF), alveolar macrophages, </a:t>
            </a:r>
            <a:r>
              <a:rPr lang="en-US" sz="2000" dirty="0" err="1">
                <a:latin typeface="Tahoma" pitchFamily="34" charset="0"/>
              </a:rPr>
              <a:t>polymorphonuclear</a:t>
            </a:r>
            <a:r>
              <a:rPr lang="en-US" sz="2000" dirty="0">
                <a:latin typeface="Tahoma" pitchFamily="34" charset="0"/>
              </a:rPr>
              <a:t> leukocyte, cell </a:t>
            </a:r>
            <a:r>
              <a:rPr lang="en-US" sz="2000" dirty="0" smtClean="0">
                <a:latin typeface="Tahoma" pitchFamily="34" charset="0"/>
              </a:rPr>
              <a:t>mediated immunity</a:t>
            </a:r>
            <a:endParaRPr lang="en-US" sz="2000" dirty="0">
              <a:latin typeface="Tahom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762500" y="3848100"/>
            <a:ext cx="12954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1596</Words>
  <Application>Microsoft Office PowerPoint</Application>
  <PresentationFormat>On-screen Show (4:3)</PresentationFormat>
  <Paragraphs>326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RESPIRATORY BLOCK  PATHOLOGY  L4</vt:lpstr>
      <vt:lpstr>Slide 2</vt:lpstr>
      <vt:lpstr>Pulmonary infections  (Pneumonia)</vt:lpstr>
      <vt:lpstr>Pulmonary infections</vt:lpstr>
      <vt:lpstr>Pathogenesis of pneumonia</vt:lpstr>
      <vt:lpstr>Pathogenesis of pneumonia</vt:lpstr>
      <vt:lpstr>Pulmonary host defenses</vt:lpstr>
      <vt:lpstr>Pulmonary host defenses</vt:lpstr>
      <vt:lpstr>Pulmonary host defenses</vt:lpstr>
      <vt:lpstr>Pathogenesis of pneumonia</vt:lpstr>
      <vt:lpstr>Pathogenesis of pneumonia</vt:lpstr>
      <vt:lpstr>Pathogenesis of pneumonia</vt:lpstr>
      <vt:lpstr>Pathology of Pneumonia</vt:lpstr>
      <vt:lpstr>The pneumonia syndromes</vt:lpstr>
      <vt:lpstr>Bacterial Pneumonia</vt:lpstr>
      <vt:lpstr>Anatomic distribution of pneumonia</vt:lpstr>
      <vt:lpstr>Slide 17</vt:lpstr>
      <vt:lpstr>Slide 18</vt:lpstr>
      <vt:lpstr>The pneumonia syndromes</vt:lpstr>
      <vt:lpstr> Etiology of pneumonia  Community-Acquired Acute Pneumonia</vt:lpstr>
      <vt:lpstr>Morphology of pneumonia Community-Acquired Acute Pneumonia</vt:lpstr>
      <vt:lpstr> Community-Acquired Acute Pneumonia Stages of pneumonia</vt:lpstr>
      <vt:lpstr>Slide 23</vt:lpstr>
      <vt:lpstr>Slide 24</vt:lpstr>
      <vt:lpstr>Slide 25</vt:lpstr>
      <vt:lpstr>Clinical features</vt:lpstr>
      <vt:lpstr>Complications of pneumonia</vt:lpstr>
      <vt:lpstr>Slide 28</vt:lpstr>
      <vt:lpstr>The pneumonia syndromes</vt:lpstr>
      <vt:lpstr>Community-Acquired Atypical Pneumonia: Primary atypical pneumonia</vt:lpstr>
      <vt:lpstr>Mycoplasma pneumonia </vt:lpstr>
      <vt:lpstr>  </vt:lpstr>
      <vt:lpstr>The pneumonia syndromes</vt:lpstr>
      <vt:lpstr>Nosocomial pneumonia  (( Hospital acquired pneumonia</vt:lpstr>
      <vt:lpstr>The pneumonia syndromes</vt:lpstr>
      <vt:lpstr>Aspiration pneumonia</vt:lpstr>
      <vt:lpstr>The pneumonia syndromes</vt:lpstr>
      <vt:lpstr>The pneumonia syndromes</vt:lpstr>
      <vt:lpstr>Slide 39</vt:lpstr>
      <vt:lpstr>Pneumocystis  Pneumonia  </vt:lpstr>
      <vt:lpstr>Pneumocystis  Pneumonia</vt:lpstr>
      <vt:lpstr>Lung abscess</vt:lpstr>
      <vt:lpstr>Slide 43</vt:lpstr>
      <vt:lpstr>Chest X- ray</vt:lpstr>
      <vt:lpstr>Lung abscess</vt:lpstr>
      <vt:lpstr>Lung abscess</vt:lpstr>
      <vt:lpstr>CONTENTS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17</cp:revision>
  <dcterms:created xsi:type="dcterms:W3CDTF">2012-01-22T18:31:33Z</dcterms:created>
  <dcterms:modified xsi:type="dcterms:W3CDTF">2013-02-08T06:12:20Z</dcterms:modified>
</cp:coreProperties>
</file>