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4"/>
  </p:notesMasterIdLst>
  <p:sldIdLst>
    <p:sldId id="256" r:id="rId2"/>
    <p:sldId id="257" r:id="rId3"/>
    <p:sldId id="314" r:id="rId4"/>
    <p:sldId id="320" r:id="rId5"/>
    <p:sldId id="307" r:id="rId6"/>
    <p:sldId id="308" r:id="rId7"/>
    <p:sldId id="306" r:id="rId8"/>
    <p:sldId id="309" r:id="rId9"/>
    <p:sldId id="270" r:id="rId10"/>
    <p:sldId id="310" r:id="rId11"/>
    <p:sldId id="269" r:id="rId12"/>
    <p:sldId id="271" r:id="rId13"/>
    <p:sldId id="272" r:id="rId14"/>
    <p:sldId id="275" r:id="rId15"/>
    <p:sldId id="301" r:id="rId16"/>
    <p:sldId id="276" r:id="rId17"/>
    <p:sldId id="278" r:id="rId18"/>
    <p:sldId id="303" r:id="rId19"/>
    <p:sldId id="319" r:id="rId20"/>
    <p:sldId id="311" r:id="rId21"/>
    <p:sldId id="304" r:id="rId22"/>
    <p:sldId id="279" r:id="rId23"/>
    <p:sldId id="280" r:id="rId24"/>
    <p:sldId id="313" r:id="rId25"/>
    <p:sldId id="318" r:id="rId26"/>
    <p:sldId id="282" r:id="rId27"/>
    <p:sldId id="284" r:id="rId28"/>
    <p:sldId id="285" r:id="rId29"/>
    <p:sldId id="286" r:id="rId30"/>
    <p:sldId id="287" r:id="rId31"/>
    <p:sldId id="288" r:id="rId32"/>
    <p:sldId id="316" r:id="rId33"/>
    <p:sldId id="317" r:id="rId34"/>
    <p:sldId id="290" r:id="rId35"/>
    <p:sldId id="300" r:id="rId36"/>
    <p:sldId id="291" r:id="rId37"/>
    <p:sldId id="294" r:id="rId38"/>
    <p:sldId id="315" r:id="rId39"/>
    <p:sldId id="312" r:id="rId40"/>
    <p:sldId id="261" r:id="rId41"/>
    <p:sldId id="258" r:id="rId42"/>
    <p:sldId id="30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3F1"/>
    <a:srgbClr val="E9F1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33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5E148-55DE-43DB-B8AE-B2C9DA93351B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D578C0-5F6E-45C8-93E8-37BE31269C9A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dirty="0" smtClean="0"/>
            <a:t>Primary TB </a:t>
          </a:r>
        </a:p>
        <a:p>
          <a:pPr rtl="0"/>
          <a:r>
            <a:rPr lang="en-US" dirty="0" smtClean="0"/>
            <a:t>[initial infection] </a:t>
          </a:r>
          <a:endParaRPr lang="en-US" dirty="0"/>
        </a:p>
      </dgm:t>
    </dgm:pt>
    <dgm:pt modelId="{89173AF0-95B2-4D03-8599-D5A7268F37AB}" type="parTrans" cxnId="{180C35C7-A495-4F32-B023-9E29006D5171}">
      <dgm:prSet/>
      <dgm:spPr/>
      <dgm:t>
        <a:bodyPr/>
        <a:lstStyle/>
        <a:p>
          <a:endParaRPr lang="en-US"/>
        </a:p>
      </dgm:t>
    </dgm:pt>
    <dgm:pt modelId="{0512A8A3-8EF1-4959-8644-68C5B3C3456F}" type="sibTrans" cxnId="{180C35C7-A495-4F32-B023-9E29006D5171}">
      <dgm:prSet/>
      <dgm:spPr/>
      <dgm:t>
        <a:bodyPr/>
        <a:lstStyle/>
        <a:p>
          <a:endParaRPr lang="en-US"/>
        </a:p>
      </dgm:t>
    </dgm:pt>
    <dgm:pt modelId="{088D9024-98B8-4F57-B2BF-0D3CE1F91DA2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dirty="0" smtClean="0"/>
            <a:t>Secondary TB</a:t>
          </a:r>
        </a:p>
        <a:p>
          <a:pPr rtl="0"/>
          <a:r>
            <a:rPr lang="en-US" dirty="0" smtClean="0"/>
            <a:t>[re-activation or re-infection] </a:t>
          </a:r>
          <a:endParaRPr lang="en-US" dirty="0"/>
        </a:p>
      </dgm:t>
    </dgm:pt>
    <dgm:pt modelId="{751C2AE5-1D41-4DC5-847E-AA77042DA786}" type="parTrans" cxnId="{2EB33080-7C79-4256-8194-2408175777C5}">
      <dgm:prSet/>
      <dgm:spPr/>
      <dgm:t>
        <a:bodyPr/>
        <a:lstStyle/>
        <a:p>
          <a:endParaRPr lang="en-US"/>
        </a:p>
      </dgm:t>
    </dgm:pt>
    <dgm:pt modelId="{98F00509-4DC2-4D4C-B793-457C703D52A1}" type="sibTrans" cxnId="{2EB33080-7C79-4256-8194-2408175777C5}">
      <dgm:prSet/>
      <dgm:spPr/>
      <dgm:t>
        <a:bodyPr/>
        <a:lstStyle/>
        <a:p>
          <a:endParaRPr lang="en-US"/>
        </a:p>
      </dgm:t>
    </dgm:pt>
    <dgm:pt modelId="{5DC59B13-C94B-4922-9622-7B0FA474A028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dirty="0" smtClean="0"/>
            <a:t>Tuberculosis</a:t>
          </a:r>
          <a:endParaRPr lang="en-US" dirty="0"/>
        </a:p>
      </dgm:t>
    </dgm:pt>
    <dgm:pt modelId="{86347634-9E99-4854-BA1C-7D2191712B7C}" type="parTrans" cxnId="{9DAA6722-D2E6-4CDC-B889-9467C2486339}">
      <dgm:prSet/>
      <dgm:spPr/>
      <dgm:t>
        <a:bodyPr/>
        <a:lstStyle/>
        <a:p>
          <a:endParaRPr lang="en-US"/>
        </a:p>
      </dgm:t>
    </dgm:pt>
    <dgm:pt modelId="{01C7F847-EE0D-4C17-818C-926C545C705F}" type="sibTrans" cxnId="{9DAA6722-D2E6-4CDC-B889-9467C2486339}">
      <dgm:prSet/>
      <dgm:spPr/>
      <dgm:t>
        <a:bodyPr/>
        <a:lstStyle/>
        <a:p>
          <a:endParaRPr lang="en-US"/>
        </a:p>
      </dgm:t>
    </dgm:pt>
    <dgm:pt modelId="{DBF9D4E4-19BE-440A-8B78-4E8C0F1B71B4}" type="pres">
      <dgm:prSet presAssocID="{9A85E148-55DE-43DB-B8AE-B2C9DA9335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A95E14B-924C-484D-A4FE-FF82A2F2B26D}" type="pres">
      <dgm:prSet presAssocID="{5DC59B13-C94B-4922-9622-7B0FA474A028}" presName="hierRoot1" presStyleCnt="0">
        <dgm:presLayoutVars>
          <dgm:hierBranch val="init"/>
        </dgm:presLayoutVars>
      </dgm:prSet>
      <dgm:spPr/>
    </dgm:pt>
    <dgm:pt modelId="{EBE0FFD9-DC1C-4162-B014-FBA012F3E993}" type="pres">
      <dgm:prSet presAssocID="{5DC59B13-C94B-4922-9622-7B0FA474A028}" presName="rootComposite1" presStyleCnt="0"/>
      <dgm:spPr/>
    </dgm:pt>
    <dgm:pt modelId="{609DE458-FA4C-42AC-B257-BD2DA8F91DEF}" type="pres">
      <dgm:prSet presAssocID="{5DC59B13-C94B-4922-9622-7B0FA474A02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20F40B-07B0-4F97-9A55-EA3829D3B3F1}" type="pres">
      <dgm:prSet presAssocID="{5DC59B13-C94B-4922-9622-7B0FA474A02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C27CB1E-D9C6-4540-847B-3640FF21AB54}" type="pres">
      <dgm:prSet presAssocID="{5DC59B13-C94B-4922-9622-7B0FA474A028}" presName="hierChild2" presStyleCnt="0"/>
      <dgm:spPr/>
    </dgm:pt>
    <dgm:pt modelId="{719594F4-9C46-49B6-8ABB-C0C1B1907710}" type="pres">
      <dgm:prSet presAssocID="{89173AF0-95B2-4D03-8599-D5A7268F37A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F8E04D5-3AC4-462A-A581-E07B0D847A6B}" type="pres">
      <dgm:prSet presAssocID="{0ED578C0-5F6E-45C8-93E8-37BE31269C9A}" presName="hierRoot2" presStyleCnt="0">
        <dgm:presLayoutVars>
          <dgm:hierBranch val="init"/>
        </dgm:presLayoutVars>
      </dgm:prSet>
      <dgm:spPr/>
    </dgm:pt>
    <dgm:pt modelId="{8260D1AC-1F2E-4FE0-9BAB-98345BBC9C10}" type="pres">
      <dgm:prSet presAssocID="{0ED578C0-5F6E-45C8-93E8-37BE31269C9A}" presName="rootComposite" presStyleCnt="0"/>
      <dgm:spPr/>
    </dgm:pt>
    <dgm:pt modelId="{525EAB12-618F-42FF-91A9-E0395264D5E9}" type="pres">
      <dgm:prSet presAssocID="{0ED578C0-5F6E-45C8-93E8-37BE31269C9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B7BF97-EF90-413B-8AB3-4E4C78AF0471}" type="pres">
      <dgm:prSet presAssocID="{0ED578C0-5F6E-45C8-93E8-37BE31269C9A}" presName="rootConnector" presStyleLbl="node2" presStyleIdx="0" presStyleCnt="2"/>
      <dgm:spPr/>
      <dgm:t>
        <a:bodyPr/>
        <a:lstStyle/>
        <a:p>
          <a:endParaRPr lang="en-US"/>
        </a:p>
      </dgm:t>
    </dgm:pt>
    <dgm:pt modelId="{E25C93E7-1698-45D7-BCF2-9C969167B8E1}" type="pres">
      <dgm:prSet presAssocID="{0ED578C0-5F6E-45C8-93E8-37BE31269C9A}" presName="hierChild4" presStyleCnt="0"/>
      <dgm:spPr/>
    </dgm:pt>
    <dgm:pt modelId="{3AB15B40-F4C8-4FB6-A909-51FABD8460DC}" type="pres">
      <dgm:prSet presAssocID="{0ED578C0-5F6E-45C8-93E8-37BE31269C9A}" presName="hierChild5" presStyleCnt="0"/>
      <dgm:spPr/>
    </dgm:pt>
    <dgm:pt modelId="{3DD2CF62-7B7F-43CB-8D43-DE6BC55AA24E}" type="pres">
      <dgm:prSet presAssocID="{751C2AE5-1D41-4DC5-847E-AA77042DA786}" presName="Name37" presStyleLbl="parChTrans1D2" presStyleIdx="1" presStyleCnt="2"/>
      <dgm:spPr/>
      <dgm:t>
        <a:bodyPr/>
        <a:lstStyle/>
        <a:p>
          <a:endParaRPr lang="en-US"/>
        </a:p>
      </dgm:t>
    </dgm:pt>
    <dgm:pt modelId="{BC878B3D-3A77-446D-8DBF-7CFE850B7C22}" type="pres">
      <dgm:prSet presAssocID="{088D9024-98B8-4F57-B2BF-0D3CE1F91DA2}" presName="hierRoot2" presStyleCnt="0">
        <dgm:presLayoutVars>
          <dgm:hierBranch val="init"/>
        </dgm:presLayoutVars>
      </dgm:prSet>
      <dgm:spPr/>
    </dgm:pt>
    <dgm:pt modelId="{9FB3AEBE-CAB2-450F-B542-1358003350A2}" type="pres">
      <dgm:prSet presAssocID="{088D9024-98B8-4F57-B2BF-0D3CE1F91DA2}" presName="rootComposite" presStyleCnt="0"/>
      <dgm:spPr/>
    </dgm:pt>
    <dgm:pt modelId="{93271993-5B94-4963-8327-155A1E72622C}" type="pres">
      <dgm:prSet presAssocID="{088D9024-98B8-4F57-B2BF-0D3CE1F91DA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2E948C-368F-4C51-8C36-DE8F4C5349BA}" type="pres">
      <dgm:prSet presAssocID="{088D9024-98B8-4F57-B2BF-0D3CE1F91DA2}" presName="rootConnector" presStyleLbl="node2" presStyleIdx="1" presStyleCnt="2"/>
      <dgm:spPr/>
      <dgm:t>
        <a:bodyPr/>
        <a:lstStyle/>
        <a:p>
          <a:endParaRPr lang="en-US"/>
        </a:p>
      </dgm:t>
    </dgm:pt>
    <dgm:pt modelId="{62189031-B775-492D-A3C2-A8E791F4C6E8}" type="pres">
      <dgm:prSet presAssocID="{088D9024-98B8-4F57-B2BF-0D3CE1F91DA2}" presName="hierChild4" presStyleCnt="0"/>
      <dgm:spPr/>
    </dgm:pt>
    <dgm:pt modelId="{CA0D2174-DD7F-43E6-8D58-F1CABFA74A8F}" type="pres">
      <dgm:prSet presAssocID="{088D9024-98B8-4F57-B2BF-0D3CE1F91DA2}" presName="hierChild5" presStyleCnt="0"/>
      <dgm:spPr/>
    </dgm:pt>
    <dgm:pt modelId="{50EBBF4F-8BA5-4956-B782-4F69B4385FAE}" type="pres">
      <dgm:prSet presAssocID="{5DC59B13-C94B-4922-9622-7B0FA474A028}" presName="hierChild3" presStyleCnt="0"/>
      <dgm:spPr/>
    </dgm:pt>
  </dgm:ptLst>
  <dgm:cxnLst>
    <dgm:cxn modelId="{2D4D6DB5-C70B-4E71-AF0B-D93BD7DA4251}" type="presOf" srcId="{9A85E148-55DE-43DB-B8AE-B2C9DA93351B}" destId="{DBF9D4E4-19BE-440A-8B78-4E8C0F1B71B4}" srcOrd="0" destOrd="0" presId="urn:microsoft.com/office/officeart/2005/8/layout/orgChart1"/>
    <dgm:cxn modelId="{2EB33080-7C79-4256-8194-2408175777C5}" srcId="{5DC59B13-C94B-4922-9622-7B0FA474A028}" destId="{088D9024-98B8-4F57-B2BF-0D3CE1F91DA2}" srcOrd="1" destOrd="0" parTransId="{751C2AE5-1D41-4DC5-847E-AA77042DA786}" sibTransId="{98F00509-4DC2-4D4C-B793-457C703D52A1}"/>
    <dgm:cxn modelId="{4713DC1B-ED89-4B55-851F-7B4A2766739E}" type="presOf" srcId="{5DC59B13-C94B-4922-9622-7B0FA474A028}" destId="{BC20F40B-07B0-4F97-9A55-EA3829D3B3F1}" srcOrd="1" destOrd="0" presId="urn:microsoft.com/office/officeart/2005/8/layout/orgChart1"/>
    <dgm:cxn modelId="{180C35C7-A495-4F32-B023-9E29006D5171}" srcId="{5DC59B13-C94B-4922-9622-7B0FA474A028}" destId="{0ED578C0-5F6E-45C8-93E8-37BE31269C9A}" srcOrd="0" destOrd="0" parTransId="{89173AF0-95B2-4D03-8599-D5A7268F37AB}" sibTransId="{0512A8A3-8EF1-4959-8644-68C5B3C3456F}"/>
    <dgm:cxn modelId="{BDF8C9A0-0F8A-4702-80EA-1105299E7C5D}" type="presOf" srcId="{088D9024-98B8-4F57-B2BF-0D3CE1F91DA2}" destId="{93271993-5B94-4963-8327-155A1E72622C}" srcOrd="0" destOrd="0" presId="urn:microsoft.com/office/officeart/2005/8/layout/orgChart1"/>
    <dgm:cxn modelId="{42EF8899-141B-4BCC-8D55-848E944C5ECA}" type="presOf" srcId="{088D9024-98B8-4F57-B2BF-0D3CE1F91DA2}" destId="{732E948C-368F-4C51-8C36-DE8F4C5349BA}" srcOrd="1" destOrd="0" presId="urn:microsoft.com/office/officeart/2005/8/layout/orgChart1"/>
    <dgm:cxn modelId="{9EC9D8A5-A222-4F0F-8FDB-2DC7E1F05F29}" type="presOf" srcId="{5DC59B13-C94B-4922-9622-7B0FA474A028}" destId="{609DE458-FA4C-42AC-B257-BD2DA8F91DEF}" srcOrd="0" destOrd="0" presId="urn:microsoft.com/office/officeart/2005/8/layout/orgChart1"/>
    <dgm:cxn modelId="{56BAFCA8-C8C2-4A06-8F0C-D110A4653DE9}" type="presOf" srcId="{89173AF0-95B2-4D03-8599-D5A7268F37AB}" destId="{719594F4-9C46-49B6-8ABB-C0C1B1907710}" srcOrd="0" destOrd="0" presId="urn:microsoft.com/office/officeart/2005/8/layout/orgChart1"/>
    <dgm:cxn modelId="{9DAA6722-D2E6-4CDC-B889-9467C2486339}" srcId="{9A85E148-55DE-43DB-B8AE-B2C9DA93351B}" destId="{5DC59B13-C94B-4922-9622-7B0FA474A028}" srcOrd="0" destOrd="0" parTransId="{86347634-9E99-4854-BA1C-7D2191712B7C}" sibTransId="{01C7F847-EE0D-4C17-818C-926C545C705F}"/>
    <dgm:cxn modelId="{4C88800C-7EB6-4B5C-B4F5-944CAD986E56}" type="presOf" srcId="{0ED578C0-5F6E-45C8-93E8-37BE31269C9A}" destId="{59B7BF97-EF90-413B-8AB3-4E4C78AF0471}" srcOrd="1" destOrd="0" presId="urn:microsoft.com/office/officeart/2005/8/layout/orgChart1"/>
    <dgm:cxn modelId="{205B49E9-2CCF-4F2F-A7F2-6824AD099821}" type="presOf" srcId="{0ED578C0-5F6E-45C8-93E8-37BE31269C9A}" destId="{525EAB12-618F-42FF-91A9-E0395264D5E9}" srcOrd="0" destOrd="0" presId="urn:microsoft.com/office/officeart/2005/8/layout/orgChart1"/>
    <dgm:cxn modelId="{A15BEE81-CDD4-4976-87C7-66AD69D23E42}" type="presOf" srcId="{751C2AE5-1D41-4DC5-847E-AA77042DA786}" destId="{3DD2CF62-7B7F-43CB-8D43-DE6BC55AA24E}" srcOrd="0" destOrd="0" presId="urn:microsoft.com/office/officeart/2005/8/layout/orgChart1"/>
    <dgm:cxn modelId="{74323857-24BD-4357-94E7-A0B0B00FA323}" type="presParOf" srcId="{DBF9D4E4-19BE-440A-8B78-4E8C0F1B71B4}" destId="{6A95E14B-924C-484D-A4FE-FF82A2F2B26D}" srcOrd="0" destOrd="0" presId="urn:microsoft.com/office/officeart/2005/8/layout/orgChart1"/>
    <dgm:cxn modelId="{C2C4E022-0F25-45F5-984E-9906A6ED23C4}" type="presParOf" srcId="{6A95E14B-924C-484D-A4FE-FF82A2F2B26D}" destId="{EBE0FFD9-DC1C-4162-B014-FBA012F3E993}" srcOrd="0" destOrd="0" presId="urn:microsoft.com/office/officeart/2005/8/layout/orgChart1"/>
    <dgm:cxn modelId="{324441E1-9D81-46AA-875F-85F7A71828DE}" type="presParOf" srcId="{EBE0FFD9-DC1C-4162-B014-FBA012F3E993}" destId="{609DE458-FA4C-42AC-B257-BD2DA8F91DEF}" srcOrd="0" destOrd="0" presId="urn:microsoft.com/office/officeart/2005/8/layout/orgChart1"/>
    <dgm:cxn modelId="{D8678812-D2F2-4B46-99DC-2AE157923E92}" type="presParOf" srcId="{EBE0FFD9-DC1C-4162-B014-FBA012F3E993}" destId="{BC20F40B-07B0-4F97-9A55-EA3829D3B3F1}" srcOrd="1" destOrd="0" presId="urn:microsoft.com/office/officeart/2005/8/layout/orgChart1"/>
    <dgm:cxn modelId="{BC215D05-A040-4D88-896C-BE618F0B2558}" type="presParOf" srcId="{6A95E14B-924C-484D-A4FE-FF82A2F2B26D}" destId="{EC27CB1E-D9C6-4540-847B-3640FF21AB54}" srcOrd="1" destOrd="0" presId="urn:microsoft.com/office/officeart/2005/8/layout/orgChart1"/>
    <dgm:cxn modelId="{315407CD-8BD1-41EC-88A5-EE38D94419AE}" type="presParOf" srcId="{EC27CB1E-D9C6-4540-847B-3640FF21AB54}" destId="{719594F4-9C46-49B6-8ABB-C0C1B1907710}" srcOrd="0" destOrd="0" presId="urn:microsoft.com/office/officeart/2005/8/layout/orgChart1"/>
    <dgm:cxn modelId="{D867DC39-D389-4189-BCD7-70D2705A777A}" type="presParOf" srcId="{EC27CB1E-D9C6-4540-847B-3640FF21AB54}" destId="{CF8E04D5-3AC4-462A-A581-E07B0D847A6B}" srcOrd="1" destOrd="0" presId="urn:microsoft.com/office/officeart/2005/8/layout/orgChart1"/>
    <dgm:cxn modelId="{228DAEB6-73E6-4ADB-87A2-3577DB9C929A}" type="presParOf" srcId="{CF8E04D5-3AC4-462A-A581-E07B0D847A6B}" destId="{8260D1AC-1F2E-4FE0-9BAB-98345BBC9C10}" srcOrd="0" destOrd="0" presId="urn:microsoft.com/office/officeart/2005/8/layout/orgChart1"/>
    <dgm:cxn modelId="{288A61E0-0006-48B9-AA1E-EB128A1D1DE3}" type="presParOf" srcId="{8260D1AC-1F2E-4FE0-9BAB-98345BBC9C10}" destId="{525EAB12-618F-42FF-91A9-E0395264D5E9}" srcOrd="0" destOrd="0" presId="urn:microsoft.com/office/officeart/2005/8/layout/orgChart1"/>
    <dgm:cxn modelId="{3BB83F37-7714-41C0-80CF-59D6945F7751}" type="presParOf" srcId="{8260D1AC-1F2E-4FE0-9BAB-98345BBC9C10}" destId="{59B7BF97-EF90-413B-8AB3-4E4C78AF0471}" srcOrd="1" destOrd="0" presId="urn:microsoft.com/office/officeart/2005/8/layout/orgChart1"/>
    <dgm:cxn modelId="{ADD33A41-8A5F-42A6-9C8A-B31CC354C6D6}" type="presParOf" srcId="{CF8E04D5-3AC4-462A-A581-E07B0D847A6B}" destId="{E25C93E7-1698-45D7-BCF2-9C969167B8E1}" srcOrd="1" destOrd="0" presId="urn:microsoft.com/office/officeart/2005/8/layout/orgChart1"/>
    <dgm:cxn modelId="{1F031CC1-6EAA-455E-A73A-5B3EA134C396}" type="presParOf" srcId="{CF8E04D5-3AC4-462A-A581-E07B0D847A6B}" destId="{3AB15B40-F4C8-4FB6-A909-51FABD8460DC}" srcOrd="2" destOrd="0" presId="urn:microsoft.com/office/officeart/2005/8/layout/orgChart1"/>
    <dgm:cxn modelId="{B0ABAA0B-D3F3-408A-9E8B-A807D093FB38}" type="presParOf" srcId="{EC27CB1E-D9C6-4540-847B-3640FF21AB54}" destId="{3DD2CF62-7B7F-43CB-8D43-DE6BC55AA24E}" srcOrd="2" destOrd="0" presId="urn:microsoft.com/office/officeart/2005/8/layout/orgChart1"/>
    <dgm:cxn modelId="{97F501CF-A771-40FF-BB02-2B663B8BE7E1}" type="presParOf" srcId="{EC27CB1E-D9C6-4540-847B-3640FF21AB54}" destId="{BC878B3D-3A77-446D-8DBF-7CFE850B7C22}" srcOrd="3" destOrd="0" presId="urn:microsoft.com/office/officeart/2005/8/layout/orgChart1"/>
    <dgm:cxn modelId="{DB1F9FA5-468E-4E96-A5E5-4710A2E3DB44}" type="presParOf" srcId="{BC878B3D-3A77-446D-8DBF-7CFE850B7C22}" destId="{9FB3AEBE-CAB2-450F-B542-1358003350A2}" srcOrd="0" destOrd="0" presId="urn:microsoft.com/office/officeart/2005/8/layout/orgChart1"/>
    <dgm:cxn modelId="{5323CC03-F294-4FA0-8AB7-89D782859B95}" type="presParOf" srcId="{9FB3AEBE-CAB2-450F-B542-1358003350A2}" destId="{93271993-5B94-4963-8327-155A1E72622C}" srcOrd="0" destOrd="0" presId="urn:microsoft.com/office/officeart/2005/8/layout/orgChart1"/>
    <dgm:cxn modelId="{02C1E4EE-EEC3-4231-87ED-852E5B9EC1B3}" type="presParOf" srcId="{9FB3AEBE-CAB2-450F-B542-1358003350A2}" destId="{732E948C-368F-4C51-8C36-DE8F4C5349BA}" srcOrd="1" destOrd="0" presId="urn:microsoft.com/office/officeart/2005/8/layout/orgChart1"/>
    <dgm:cxn modelId="{2429AFFA-1D6C-486B-A550-90F235E1446D}" type="presParOf" srcId="{BC878B3D-3A77-446D-8DBF-7CFE850B7C22}" destId="{62189031-B775-492D-A3C2-A8E791F4C6E8}" srcOrd="1" destOrd="0" presId="urn:microsoft.com/office/officeart/2005/8/layout/orgChart1"/>
    <dgm:cxn modelId="{623D59CE-E7A3-4287-9520-2F8E08B7AFA0}" type="presParOf" srcId="{BC878B3D-3A77-446D-8DBF-7CFE850B7C22}" destId="{CA0D2174-DD7F-43E6-8D58-F1CABFA74A8F}" srcOrd="2" destOrd="0" presId="urn:microsoft.com/office/officeart/2005/8/layout/orgChart1"/>
    <dgm:cxn modelId="{E4619C7F-795B-4B06-B59F-367B40601711}" type="presParOf" srcId="{6A95E14B-924C-484D-A4FE-FF82A2F2B26D}" destId="{50EBBF4F-8BA5-4956-B782-4F69B4385F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67742-8EBA-4504-A513-EA5B91E04149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36993-626E-4712-9660-BBBCFC6F5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D69540-FFD9-4314-90CA-8BC3C53DE47A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642FA1-0F38-4977-8F1E-71D3617ECF29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1D7FCF-A9D5-4F1D-AE86-2E10476D9E0D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F5CCC9-16C3-4EB9-8E82-E824C82161D8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D76773-090E-48D9-9C99-1688653535BC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EB55D8-DCFE-4787-8ABE-5AC088C55282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A7C8D6-209B-44FD-B513-60F3028C9DE1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6376A4-FE9A-47A7-993E-CFF54B136FAC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B51338-B2E0-497E-A582-F9D662E174AB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351891-4892-4FAD-9369-2CF1DDA11BF3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6CA0F7-274D-4308-9205-7CBEF23EF568}" type="slidenum">
              <a:rPr lang="ar-SA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572338-0890-4E4A-9B16-FF42835B278E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752C0-87C6-4CD8-9D85-347DE1E147C6}" type="slidenum">
              <a:rPr lang="ar-SA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48B8DB-E73D-4227-BEFC-F6C9BE8C865E}" type="slidenum">
              <a:rPr lang="ar-SA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CC023E-2977-45B3-9FA6-E6FD39839431}" type="slidenum">
              <a:rPr lang="ar-SA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4D1F4D-2062-4F0D-98DA-08A0A8A7FC85}" type="slidenum">
              <a:rPr lang="ar-SA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A68F54-6DBD-42DB-9BD0-F71DC55DB531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9014A1-AD15-414A-BB35-DA268F252ACA}" type="slidenum">
              <a:rPr lang="ar-SA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2A1046-808F-4928-A31A-397E1459ECCA}" type="slidenum">
              <a:rPr lang="ar-SA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053CA-B9DD-4DF8-86CA-4739816BC4E9}" type="slidenum">
              <a:rPr lang="ar-SA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3E6AF-819D-4530-9EE6-D4175B170C2D}" type="slidenum">
              <a:rPr lang="ar-SA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49523-A229-40DD-9704-2D2D7B8B566B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142B4A-5546-4E0D-8AD0-BBD7B7B04126}" type="slidenum">
              <a:rPr lang="ar-SA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5B762E-A3E6-4965-BB25-D90F957F96C4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7383EB-3BDE-4834-997E-069C490B0E52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5FAFE0-10CB-4330-AD71-C5CF41426A8E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15BF4-7E7E-40DD-9539-C6E761EB20FB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788EAC-06EE-441F-88EB-E9B282E3FB17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1EA38-1840-49C7-A54C-5207D9D54C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228600" y="6096000"/>
            <a:ext cx="609600" cy="521208"/>
          </a:xfrm>
        </p:spPr>
        <p:txBody>
          <a:bodyPr rtlCol="0"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788EAC-06EE-441F-88EB-E9B282E3FB17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788EAC-06EE-441F-88EB-E9B282E3FB17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788EAC-06EE-441F-88EB-E9B282E3FB17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788EAC-06EE-441F-88EB-E9B282E3FB17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788EAC-06EE-441F-88EB-E9B282E3FB17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6480048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</a:t>
            </a:r>
            <a:r>
              <a:rPr dirty="0" smtClean="0"/>
              <a:t>espiratory block</a:t>
            </a:r>
            <a:br>
              <a:rPr dirty="0" smtClean="0"/>
            </a:br>
            <a:r>
              <a:rPr dirty="0" smtClean="0"/>
              <a:t>TUBERCULOSIS</a:t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 </a:t>
            </a:r>
            <a:br>
              <a:rPr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657600"/>
            <a:ext cx="5867400" cy="175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r>
              <a:rPr lang="en-US" dirty="0" smtClean="0"/>
              <a:t>  </a:t>
            </a:r>
          </a:p>
          <a:p>
            <a:pPr algn="l"/>
            <a:r>
              <a:rPr lang="en-US" dirty="0" smtClean="0"/>
              <a:t>Associate Professor in Pathology</a:t>
            </a:r>
            <a:br>
              <a:rPr lang="en-US" dirty="0" smtClean="0"/>
            </a:br>
            <a:r>
              <a:rPr lang="en-US" dirty="0" smtClean="0"/>
              <a:t>Office phone number: -  01-4671067</a:t>
            </a:r>
            <a:br>
              <a:rPr lang="en-US" dirty="0" smtClean="0"/>
            </a:br>
            <a:r>
              <a:rPr lang="en-US" dirty="0" smtClean="0"/>
              <a:t>Available office hours  for students:  10 till 12 daily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6019800"/>
            <a:ext cx="12234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Feb, 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1981200"/>
            <a:ext cx="153118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Pathology L5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solidFill>
                  <a:srgbClr val="FF0000"/>
                </a:solidFill>
              </a:rPr>
              <a:t>Mycobacterium tuberculosis</a:t>
            </a:r>
            <a:endParaRPr lang="en-US" sz="3200" smtClean="0">
              <a:solidFill>
                <a:srgbClr val="FF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dirty="0" smtClean="0"/>
              <a:t>Virulence</a:t>
            </a:r>
          </a:p>
          <a:p>
            <a:r>
              <a:rPr lang="en-US" b="1" dirty="0" smtClean="0"/>
              <a:t> </a:t>
            </a:r>
            <a:r>
              <a:rPr lang="en-US" dirty="0" smtClean="0"/>
              <a:t>Capable of intracellular growth in </a:t>
            </a:r>
            <a:r>
              <a:rPr lang="en-US" dirty="0" err="1" smtClean="0"/>
              <a:t>unactivated</a:t>
            </a:r>
            <a:r>
              <a:rPr lang="en-US" dirty="0" smtClean="0"/>
              <a:t> alveolar macrophages</a:t>
            </a:r>
          </a:p>
          <a:p>
            <a:endParaRPr lang="en-US" dirty="0" smtClean="0"/>
          </a:p>
          <a:p>
            <a:r>
              <a:rPr lang="en-US" dirty="0" smtClean="0"/>
              <a:t>Disease primarily from host response to infection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4953000"/>
            <a:ext cx="57150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 </a:t>
            </a:r>
            <a:r>
              <a:rPr lang="en-US" sz="3600" i="1" dirty="0"/>
              <a:t>infection</a:t>
            </a:r>
            <a:r>
              <a:rPr lang="en-US" sz="3600" dirty="0"/>
              <a:t> Vs </a:t>
            </a:r>
            <a:r>
              <a:rPr lang="en-US" sz="3600" i="1" dirty="0" smtClean="0"/>
              <a:t>disease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mtClean="0"/>
              <a:t>Pathogenesis of granuloma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09839" y="1600200"/>
            <a:ext cx="6962321" cy="4873625"/>
          </a:xfrm>
        </p:spPr>
      </p:pic>
      <p:sp>
        <p:nvSpPr>
          <p:cNvPr id="4" name="TextBox 3"/>
          <p:cNvSpPr txBox="1"/>
          <p:nvPr/>
        </p:nvSpPr>
        <p:spPr>
          <a:xfrm>
            <a:off x="228600" y="3718679"/>
            <a:ext cx="8534400" cy="31393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4293" y="1066800"/>
            <a:ext cx="524970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natural resistance-associated macrophage protein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00400" y="2433638"/>
            <a:ext cx="1220788" cy="1604962"/>
            <a:chOff x="768" y="2544"/>
            <a:chExt cx="1104" cy="120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12" y="3120"/>
              <a:ext cx="960" cy="624"/>
              <a:chOff x="2208" y="2016"/>
              <a:chExt cx="960" cy="624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2880" y="2256"/>
                <a:ext cx="288" cy="192"/>
                <a:chOff x="1104" y="3360"/>
                <a:chExt cx="288" cy="192"/>
              </a:xfrm>
            </p:grpSpPr>
            <p:sp>
              <p:nvSpPr>
                <p:cNvPr id="18740" name="Oval 5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41" name="Oval 6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2208" y="2256"/>
                <a:ext cx="288" cy="192"/>
                <a:chOff x="1104" y="3360"/>
                <a:chExt cx="288" cy="192"/>
              </a:xfrm>
            </p:grpSpPr>
            <p:sp>
              <p:nvSpPr>
                <p:cNvPr id="18738" name="Oval 8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39" name="Oval 9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2208" y="2016"/>
                <a:ext cx="288" cy="192"/>
                <a:chOff x="1104" y="3360"/>
                <a:chExt cx="288" cy="192"/>
              </a:xfrm>
            </p:grpSpPr>
            <p:sp>
              <p:nvSpPr>
                <p:cNvPr id="18736" name="Oval 11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37" name="Oval 12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2256" y="2448"/>
                <a:ext cx="288" cy="192"/>
                <a:chOff x="1104" y="3360"/>
                <a:chExt cx="288" cy="192"/>
              </a:xfrm>
            </p:grpSpPr>
            <p:sp>
              <p:nvSpPr>
                <p:cNvPr id="18734" name="Oval 14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35" name="Oval 15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 rot="3776547">
              <a:off x="600" y="2952"/>
              <a:ext cx="960" cy="624"/>
              <a:chOff x="2208" y="2016"/>
              <a:chExt cx="960" cy="624"/>
            </a:xfrm>
          </p:grpSpPr>
          <p:grpSp>
            <p:nvGrpSpPr>
              <p:cNvPr id="9" name="Group 17"/>
              <p:cNvGrpSpPr>
                <a:grpSpLocks/>
              </p:cNvGrpSpPr>
              <p:nvPr/>
            </p:nvGrpSpPr>
            <p:grpSpPr bwMode="auto">
              <a:xfrm>
                <a:off x="2880" y="2256"/>
                <a:ext cx="288" cy="192"/>
                <a:chOff x="1104" y="3360"/>
                <a:chExt cx="288" cy="192"/>
              </a:xfrm>
            </p:grpSpPr>
            <p:sp>
              <p:nvSpPr>
                <p:cNvPr id="18728" name="Oval 18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29" name="Oval 19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2208" y="2256"/>
                <a:ext cx="288" cy="192"/>
                <a:chOff x="1104" y="3360"/>
                <a:chExt cx="288" cy="192"/>
              </a:xfrm>
            </p:grpSpPr>
            <p:sp>
              <p:nvSpPr>
                <p:cNvPr id="18726" name="Oval 21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27" name="Oval 22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1" name="Group 23"/>
              <p:cNvGrpSpPr>
                <a:grpSpLocks/>
              </p:cNvGrpSpPr>
              <p:nvPr/>
            </p:nvGrpSpPr>
            <p:grpSpPr bwMode="auto">
              <a:xfrm>
                <a:off x="2208" y="2016"/>
                <a:ext cx="288" cy="192"/>
                <a:chOff x="1104" y="3360"/>
                <a:chExt cx="288" cy="192"/>
              </a:xfrm>
            </p:grpSpPr>
            <p:sp>
              <p:nvSpPr>
                <p:cNvPr id="18724" name="Oval 24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25" name="Oval 25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2" name="Group 26"/>
              <p:cNvGrpSpPr>
                <a:grpSpLocks/>
              </p:cNvGrpSpPr>
              <p:nvPr/>
            </p:nvGrpSpPr>
            <p:grpSpPr bwMode="auto">
              <a:xfrm>
                <a:off x="2256" y="2448"/>
                <a:ext cx="288" cy="192"/>
                <a:chOff x="1104" y="3360"/>
                <a:chExt cx="288" cy="192"/>
              </a:xfrm>
            </p:grpSpPr>
            <p:sp>
              <p:nvSpPr>
                <p:cNvPr id="18722" name="Oval 27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23" name="Oval 28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</p:grp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 rot="-5964119">
              <a:off x="600" y="2712"/>
              <a:ext cx="960" cy="624"/>
              <a:chOff x="2208" y="2016"/>
              <a:chExt cx="960" cy="624"/>
            </a:xfrm>
          </p:grpSpPr>
          <p:grpSp>
            <p:nvGrpSpPr>
              <p:cNvPr id="14" name="Group 30"/>
              <p:cNvGrpSpPr>
                <a:grpSpLocks/>
              </p:cNvGrpSpPr>
              <p:nvPr/>
            </p:nvGrpSpPr>
            <p:grpSpPr bwMode="auto">
              <a:xfrm>
                <a:off x="2880" y="2256"/>
                <a:ext cx="288" cy="192"/>
                <a:chOff x="1104" y="3360"/>
                <a:chExt cx="288" cy="192"/>
              </a:xfrm>
            </p:grpSpPr>
            <p:sp>
              <p:nvSpPr>
                <p:cNvPr id="18716" name="Oval 31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17" name="Oval 32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5" name="Group 33"/>
              <p:cNvGrpSpPr>
                <a:grpSpLocks/>
              </p:cNvGrpSpPr>
              <p:nvPr/>
            </p:nvGrpSpPr>
            <p:grpSpPr bwMode="auto">
              <a:xfrm>
                <a:off x="2208" y="2256"/>
                <a:ext cx="288" cy="192"/>
                <a:chOff x="1104" y="3360"/>
                <a:chExt cx="288" cy="192"/>
              </a:xfrm>
            </p:grpSpPr>
            <p:sp>
              <p:nvSpPr>
                <p:cNvPr id="18714" name="Oval 34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15" name="Oval 35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6" name="Group 36"/>
              <p:cNvGrpSpPr>
                <a:grpSpLocks/>
              </p:cNvGrpSpPr>
              <p:nvPr/>
            </p:nvGrpSpPr>
            <p:grpSpPr bwMode="auto">
              <a:xfrm>
                <a:off x="2208" y="2016"/>
                <a:ext cx="288" cy="192"/>
                <a:chOff x="1104" y="3360"/>
                <a:chExt cx="288" cy="192"/>
              </a:xfrm>
            </p:grpSpPr>
            <p:sp>
              <p:nvSpPr>
                <p:cNvPr id="18712" name="Oval 37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13" name="Oval 38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7" name="Group 39"/>
              <p:cNvGrpSpPr>
                <a:grpSpLocks/>
              </p:cNvGrpSpPr>
              <p:nvPr/>
            </p:nvGrpSpPr>
            <p:grpSpPr bwMode="auto">
              <a:xfrm>
                <a:off x="2256" y="2448"/>
                <a:ext cx="288" cy="192"/>
                <a:chOff x="1104" y="3360"/>
                <a:chExt cx="288" cy="192"/>
              </a:xfrm>
            </p:grpSpPr>
            <p:sp>
              <p:nvSpPr>
                <p:cNvPr id="18710" name="Oval 40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11" name="Oval 41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</p:grpSp>
      </p:grpSp>
      <p:grpSp>
        <p:nvGrpSpPr>
          <p:cNvPr id="18" name="Group 42"/>
          <p:cNvGrpSpPr>
            <a:grpSpLocks/>
          </p:cNvGrpSpPr>
          <p:nvPr/>
        </p:nvGrpSpPr>
        <p:grpSpPr bwMode="auto">
          <a:xfrm>
            <a:off x="3397250" y="2809875"/>
            <a:ext cx="387350" cy="760413"/>
            <a:chOff x="2332" y="1824"/>
            <a:chExt cx="351" cy="569"/>
          </a:xfrm>
        </p:grpSpPr>
        <p:sp>
          <p:nvSpPr>
            <p:cNvPr id="18699" name="Freeform 43"/>
            <p:cNvSpPr>
              <a:spLocks/>
            </p:cNvSpPr>
            <p:nvPr/>
          </p:nvSpPr>
          <p:spPr bwMode="auto">
            <a:xfrm rot="3214528">
              <a:off x="2285" y="2174"/>
              <a:ext cx="233" cy="139"/>
            </a:xfrm>
            <a:custGeom>
              <a:avLst/>
              <a:gdLst>
                <a:gd name="T0" fmla="*/ 0 w 233"/>
                <a:gd name="T1" fmla="*/ 139 h 139"/>
                <a:gd name="T2" fmla="*/ 75 w 233"/>
                <a:gd name="T3" fmla="*/ 74 h 139"/>
                <a:gd name="T4" fmla="*/ 149 w 233"/>
                <a:gd name="T5" fmla="*/ 19 h 139"/>
                <a:gd name="T6" fmla="*/ 205 w 233"/>
                <a:gd name="T7" fmla="*/ 9 h 139"/>
                <a:gd name="T8" fmla="*/ 233 w 233"/>
                <a:gd name="T9" fmla="*/ 0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139"/>
                <a:gd name="T17" fmla="*/ 233 w 233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139">
                  <a:moveTo>
                    <a:pt x="0" y="139"/>
                  </a:moveTo>
                  <a:cubicBezTo>
                    <a:pt x="31" y="119"/>
                    <a:pt x="45" y="95"/>
                    <a:pt x="75" y="74"/>
                  </a:cubicBezTo>
                  <a:cubicBezTo>
                    <a:pt x="95" y="43"/>
                    <a:pt x="112" y="27"/>
                    <a:pt x="149" y="19"/>
                  </a:cubicBezTo>
                  <a:cubicBezTo>
                    <a:pt x="167" y="15"/>
                    <a:pt x="187" y="13"/>
                    <a:pt x="205" y="9"/>
                  </a:cubicBezTo>
                  <a:cubicBezTo>
                    <a:pt x="215" y="7"/>
                    <a:pt x="233" y="0"/>
                    <a:pt x="233" y="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0" name="Freeform 44"/>
            <p:cNvSpPr>
              <a:spLocks/>
            </p:cNvSpPr>
            <p:nvPr/>
          </p:nvSpPr>
          <p:spPr bwMode="auto">
            <a:xfrm rot="-6335922">
              <a:off x="2339" y="1837"/>
              <a:ext cx="261" cy="236"/>
            </a:xfrm>
            <a:custGeom>
              <a:avLst/>
              <a:gdLst>
                <a:gd name="T0" fmla="*/ 11777607 w 167"/>
                <a:gd name="T1" fmla="*/ 0 h 205"/>
                <a:gd name="T2" fmla="*/ 5224323 w 167"/>
                <a:gd name="T3" fmla="*/ 1573 h 205"/>
                <a:gd name="T4" fmla="*/ 2621734 w 167"/>
                <a:gd name="T5" fmla="*/ 3427 h 205"/>
                <a:gd name="T6" fmla="*/ 0 w 167"/>
                <a:gd name="T7" fmla="*/ 6930 h 2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205"/>
                <a:gd name="T14" fmla="*/ 167 w 167"/>
                <a:gd name="T15" fmla="*/ 205 h 2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205">
                  <a:moveTo>
                    <a:pt x="167" y="0"/>
                  </a:moveTo>
                  <a:cubicBezTo>
                    <a:pt x="138" y="43"/>
                    <a:pt x="120" y="31"/>
                    <a:pt x="74" y="47"/>
                  </a:cubicBezTo>
                  <a:cubicBezTo>
                    <a:pt x="62" y="65"/>
                    <a:pt x="44" y="81"/>
                    <a:pt x="37" y="102"/>
                  </a:cubicBezTo>
                  <a:cubicBezTo>
                    <a:pt x="25" y="136"/>
                    <a:pt x="16" y="172"/>
                    <a:pt x="0" y="205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1" name="Freeform 45"/>
            <p:cNvSpPr>
              <a:spLocks/>
            </p:cNvSpPr>
            <p:nvPr/>
          </p:nvSpPr>
          <p:spPr bwMode="auto">
            <a:xfrm rot="3214528">
              <a:off x="2449" y="2063"/>
              <a:ext cx="233" cy="139"/>
            </a:xfrm>
            <a:custGeom>
              <a:avLst/>
              <a:gdLst>
                <a:gd name="T0" fmla="*/ 0 w 233"/>
                <a:gd name="T1" fmla="*/ 139 h 139"/>
                <a:gd name="T2" fmla="*/ 75 w 233"/>
                <a:gd name="T3" fmla="*/ 74 h 139"/>
                <a:gd name="T4" fmla="*/ 149 w 233"/>
                <a:gd name="T5" fmla="*/ 19 h 139"/>
                <a:gd name="T6" fmla="*/ 205 w 233"/>
                <a:gd name="T7" fmla="*/ 9 h 139"/>
                <a:gd name="T8" fmla="*/ 233 w 233"/>
                <a:gd name="T9" fmla="*/ 0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139"/>
                <a:gd name="T17" fmla="*/ 233 w 233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139">
                  <a:moveTo>
                    <a:pt x="0" y="139"/>
                  </a:moveTo>
                  <a:cubicBezTo>
                    <a:pt x="31" y="119"/>
                    <a:pt x="45" y="95"/>
                    <a:pt x="75" y="74"/>
                  </a:cubicBezTo>
                  <a:cubicBezTo>
                    <a:pt x="95" y="43"/>
                    <a:pt x="112" y="27"/>
                    <a:pt x="149" y="19"/>
                  </a:cubicBezTo>
                  <a:cubicBezTo>
                    <a:pt x="167" y="15"/>
                    <a:pt x="187" y="13"/>
                    <a:pt x="205" y="9"/>
                  </a:cubicBezTo>
                  <a:cubicBezTo>
                    <a:pt x="215" y="7"/>
                    <a:pt x="233" y="0"/>
                    <a:pt x="233" y="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2" name="Freeform 46"/>
            <p:cNvSpPr>
              <a:spLocks/>
            </p:cNvSpPr>
            <p:nvPr/>
          </p:nvSpPr>
          <p:spPr bwMode="auto">
            <a:xfrm rot="3214528">
              <a:off x="2497" y="2207"/>
              <a:ext cx="233" cy="139"/>
            </a:xfrm>
            <a:custGeom>
              <a:avLst/>
              <a:gdLst>
                <a:gd name="T0" fmla="*/ 0 w 233"/>
                <a:gd name="T1" fmla="*/ 139 h 139"/>
                <a:gd name="T2" fmla="*/ 75 w 233"/>
                <a:gd name="T3" fmla="*/ 74 h 139"/>
                <a:gd name="T4" fmla="*/ 149 w 233"/>
                <a:gd name="T5" fmla="*/ 19 h 139"/>
                <a:gd name="T6" fmla="*/ 205 w 233"/>
                <a:gd name="T7" fmla="*/ 9 h 139"/>
                <a:gd name="T8" fmla="*/ 233 w 233"/>
                <a:gd name="T9" fmla="*/ 0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139"/>
                <a:gd name="T17" fmla="*/ 233 w 233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139">
                  <a:moveTo>
                    <a:pt x="0" y="139"/>
                  </a:moveTo>
                  <a:cubicBezTo>
                    <a:pt x="31" y="119"/>
                    <a:pt x="45" y="95"/>
                    <a:pt x="75" y="74"/>
                  </a:cubicBezTo>
                  <a:cubicBezTo>
                    <a:pt x="95" y="43"/>
                    <a:pt x="112" y="27"/>
                    <a:pt x="149" y="19"/>
                  </a:cubicBezTo>
                  <a:cubicBezTo>
                    <a:pt x="167" y="15"/>
                    <a:pt x="187" y="13"/>
                    <a:pt x="205" y="9"/>
                  </a:cubicBezTo>
                  <a:cubicBezTo>
                    <a:pt x="215" y="7"/>
                    <a:pt x="233" y="0"/>
                    <a:pt x="233" y="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47"/>
          <p:cNvGrpSpPr>
            <a:grpSpLocks/>
          </p:cNvGrpSpPr>
          <p:nvPr/>
        </p:nvGrpSpPr>
        <p:grpSpPr bwMode="auto">
          <a:xfrm rot="3579760">
            <a:off x="2923381" y="2782094"/>
            <a:ext cx="1863725" cy="846138"/>
            <a:chOff x="1872" y="1728"/>
            <a:chExt cx="1296" cy="816"/>
          </a:xfrm>
        </p:grpSpPr>
        <p:sp>
          <p:nvSpPr>
            <p:cNvPr id="18692" name="Oval 48"/>
            <p:cNvSpPr>
              <a:spLocks noChangeArrowheads="1"/>
            </p:cNvSpPr>
            <p:nvPr/>
          </p:nvSpPr>
          <p:spPr bwMode="auto">
            <a:xfrm>
              <a:off x="1872" y="240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693" name="Oval 49"/>
            <p:cNvSpPr>
              <a:spLocks noChangeArrowheads="1"/>
            </p:cNvSpPr>
            <p:nvPr/>
          </p:nvSpPr>
          <p:spPr bwMode="auto">
            <a:xfrm>
              <a:off x="2400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694" name="Oval 50"/>
            <p:cNvSpPr>
              <a:spLocks noChangeArrowheads="1"/>
            </p:cNvSpPr>
            <p:nvPr/>
          </p:nvSpPr>
          <p:spPr bwMode="auto">
            <a:xfrm>
              <a:off x="1968" y="19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695" name="Oval 51"/>
            <p:cNvSpPr>
              <a:spLocks noChangeArrowheads="1"/>
            </p:cNvSpPr>
            <p:nvPr/>
          </p:nvSpPr>
          <p:spPr bwMode="auto">
            <a:xfrm>
              <a:off x="3072" y="206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696" name="Oval 52"/>
            <p:cNvSpPr>
              <a:spLocks noChangeArrowheads="1"/>
            </p:cNvSpPr>
            <p:nvPr/>
          </p:nvSpPr>
          <p:spPr bwMode="auto">
            <a:xfrm>
              <a:off x="2208" y="17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697" name="Oval 53"/>
            <p:cNvSpPr>
              <a:spLocks noChangeArrowheads="1"/>
            </p:cNvSpPr>
            <p:nvPr/>
          </p:nvSpPr>
          <p:spPr bwMode="auto">
            <a:xfrm>
              <a:off x="2976" y="230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698" name="Oval 54"/>
            <p:cNvSpPr>
              <a:spLocks noChangeArrowheads="1"/>
            </p:cNvSpPr>
            <p:nvPr/>
          </p:nvSpPr>
          <p:spPr bwMode="auto">
            <a:xfrm>
              <a:off x="2976" y="177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20" name="Group 55"/>
          <p:cNvGrpSpPr>
            <a:grpSpLocks/>
          </p:cNvGrpSpPr>
          <p:nvPr/>
        </p:nvGrpSpPr>
        <p:grpSpPr bwMode="auto">
          <a:xfrm>
            <a:off x="2590800" y="2586038"/>
            <a:ext cx="2122488" cy="1604962"/>
            <a:chOff x="3840" y="1296"/>
            <a:chExt cx="1920" cy="1200"/>
          </a:xfrm>
        </p:grpSpPr>
        <p:grpSp>
          <p:nvGrpSpPr>
            <p:cNvPr id="21" name="Group 56"/>
            <p:cNvGrpSpPr>
              <a:grpSpLocks/>
            </p:cNvGrpSpPr>
            <p:nvPr/>
          </p:nvGrpSpPr>
          <p:grpSpPr bwMode="auto">
            <a:xfrm>
              <a:off x="4320" y="1296"/>
              <a:ext cx="768" cy="384"/>
              <a:chOff x="4224" y="1584"/>
              <a:chExt cx="768" cy="384"/>
            </a:xfrm>
          </p:grpSpPr>
          <p:grpSp>
            <p:nvGrpSpPr>
              <p:cNvPr id="22" name="Group 57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90" name="Oval 58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91" name="Oval 59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89" name="Freeform 60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61"/>
            <p:cNvGrpSpPr>
              <a:grpSpLocks/>
            </p:cNvGrpSpPr>
            <p:nvPr/>
          </p:nvGrpSpPr>
          <p:grpSpPr bwMode="auto">
            <a:xfrm>
              <a:off x="4800" y="1536"/>
              <a:ext cx="768" cy="384"/>
              <a:chOff x="4224" y="1584"/>
              <a:chExt cx="768" cy="384"/>
            </a:xfrm>
          </p:grpSpPr>
          <p:grpSp>
            <p:nvGrpSpPr>
              <p:cNvPr id="24" name="Group 62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86" name="Oval 63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87" name="Oval 64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85" name="Freeform 65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66"/>
            <p:cNvGrpSpPr>
              <a:grpSpLocks/>
            </p:cNvGrpSpPr>
            <p:nvPr/>
          </p:nvGrpSpPr>
          <p:grpSpPr bwMode="auto">
            <a:xfrm>
              <a:off x="4368" y="1776"/>
              <a:ext cx="768" cy="384"/>
              <a:chOff x="4176" y="2544"/>
              <a:chExt cx="768" cy="384"/>
            </a:xfrm>
          </p:grpSpPr>
          <p:grpSp>
            <p:nvGrpSpPr>
              <p:cNvPr id="26" name="Group 67"/>
              <p:cNvGrpSpPr>
                <a:grpSpLocks/>
              </p:cNvGrpSpPr>
              <p:nvPr/>
            </p:nvGrpSpPr>
            <p:grpSpPr bwMode="auto">
              <a:xfrm>
                <a:off x="4176" y="2544"/>
                <a:ext cx="768" cy="384"/>
                <a:chOff x="1104" y="3360"/>
                <a:chExt cx="288" cy="192"/>
              </a:xfrm>
            </p:grpSpPr>
            <p:sp>
              <p:nvSpPr>
                <p:cNvPr id="18682" name="Oval 68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83" name="Oval 69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81" name="Freeform 70"/>
              <p:cNvSpPr>
                <a:spLocks/>
              </p:cNvSpPr>
              <p:nvPr/>
            </p:nvSpPr>
            <p:spPr bwMode="auto">
              <a:xfrm rot="-3994865">
                <a:off x="4454" y="2593"/>
                <a:ext cx="144" cy="288"/>
              </a:xfrm>
              <a:custGeom>
                <a:avLst/>
                <a:gdLst>
                  <a:gd name="T0" fmla="*/ 0 w 242"/>
                  <a:gd name="T1" fmla="*/ 2147483647 h 130"/>
                  <a:gd name="T2" fmla="*/ 1 w 242"/>
                  <a:gd name="T3" fmla="*/ 2147483647 h 130"/>
                  <a:gd name="T4" fmla="*/ 1 w 242"/>
                  <a:gd name="T5" fmla="*/ 2147483647 h 130"/>
                  <a:gd name="T6" fmla="*/ 1 w 242"/>
                  <a:gd name="T7" fmla="*/ 2147483647 h 130"/>
                  <a:gd name="T8" fmla="*/ 1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71"/>
            <p:cNvGrpSpPr>
              <a:grpSpLocks/>
            </p:cNvGrpSpPr>
            <p:nvPr/>
          </p:nvGrpSpPr>
          <p:grpSpPr bwMode="auto">
            <a:xfrm>
              <a:off x="3840" y="1488"/>
              <a:ext cx="768" cy="384"/>
              <a:chOff x="4224" y="1872"/>
              <a:chExt cx="768" cy="384"/>
            </a:xfrm>
          </p:grpSpPr>
          <p:grpSp>
            <p:nvGrpSpPr>
              <p:cNvPr id="28" name="Group 72"/>
              <p:cNvGrpSpPr>
                <a:grpSpLocks/>
              </p:cNvGrpSpPr>
              <p:nvPr/>
            </p:nvGrpSpPr>
            <p:grpSpPr bwMode="auto">
              <a:xfrm>
                <a:off x="4224" y="1872"/>
                <a:ext cx="768" cy="384"/>
                <a:chOff x="1104" y="3360"/>
                <a:chExt cx="288" cy="192"/>
              </a:xfrm>
            </p:grpSpPr>
            <p:sp>
              <p:nvSpPr>
                <p:cNvPr id="18678" name="Oval 73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79" name="Oval 74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77" name="Freeform 75"/>
              <p:cNvSpPr>
                <a:spLocks/>
              </p:cNvSpPr>
              <p:nvPr/>
            </p:nvSpPr>
            <p:spPr bwMode="auto">
              <a:xfrm>
                <a:off x="4368" y="1920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76"/>
            <p:cNvGrpSpPr>
              <a:grpSpLocks/>
            </p:cNvGrpSpPr>
            <p:nvPr/>
          </p:nvGrpSpPr>
          <p:grpSpPr bwMode="auto">
            <a:xfrm>
              <a:off x="4992" y="1824"/>
              <a:ext cx="768" cy="384"/>
              <a:chOff x="4224" y="1584"/>
              <a:chExt cx="768" cy="384"/>
            </a:xfrm>
          </p:grpSpPr>
          <p:grpSp>
            <p:nvGrpSpPr>
              <p:cNvPr id="30" name="Group 77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74" name="Oval 78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75" name="Oval 79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73" name="Freeform 80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81"/>
            <p:cNvGrpSpPr>
              <a:grpSpLocks/>
            </p:cNvGrpSpPr>
            <p:nvPr/>
          </p:nvGrpSpPr>
          <p:grpSpPr bwMode="auto">
            <a:xfrm>
              <a:off x="3888" y="1872"/>
              <a:ext cx="768" cy="384"/>
              <a:chOff x="4224" y="1584"/>
              <a:chExt cx="768" cy="384"/>
            </a:xfrm>
          </p:grpSpPr>
          <p:grpSp>
            <p:nvGrpSpPr>
              <p:cNvPr id="18432" name="Group 82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70" name="Oval 83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71" name="Oval 84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69" name="Freeform 85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33" name="Group 86"/>
            <p:cNvGrpSpPr>
              <a:grpSpLocks/>
            </p:cNvGrpSpPr>
            <p:nvPr/>
          </p:nvGrpSpPr>
          <p:grpSpPr bwMode="auto">
            <a:xfrm>
              <a:off x="4560" y="2112"/>
              <a:ext cx="768" cy="384"/>
              <a:chOff x="4224" y="1584"/>
              <a:chExt cx="768" cy="384"/>
            </a:xfrm>
          </p:grpSpPr>
          <p:grpSp>
            <p:nvGrpSpPr>
              <p:cNvPr id="18434" name="Group 87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66" name="Oval 88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67" name="Oval 89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65" name="Freeform 90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435" name="Group 91"/>
          <p:cNvGrpSpPr>
            <a:grpSpLocks/>
          </p:cNvGrpSpPr>
          <p:nvPr/>
        </p:nvGrpSpPr>
        <p:grpSpPr bwMode="auto">
          <a:xfrm>
            <a:off x="2895600" y="3348038"/>
            <a:ext cx="2122488" cy="1604962"/>
            <a:chOff x="3840" y="1296"/>
            <a:chExt cx="1920" cy="1200"/>
          </a:xfrm>
        </p:grpSpPr>
        <p:grpSp>
          <p:nvGrpSpPr>
            <p:cNvPr id="18436" name="Group 92"/>
            <p:cNvGrpSpPr>
              <a:grpSpLocks/>
            </p:cNvGrpSpPr>
            <p:nvPr/>
          </p:nvGrpSpPr>
          <p:grpSpPr bwMode="auto">
            <a:xfrm>
              <a:off x="4320" y="1296"/>
              <a:ext cx="768" cy="384"/>
              <a:chOff x="4224" y="1584"/>
              <a:chExt cx="768" cy="384"/>
            </a:xfrm>
          </p:grpSpPr>
          <p:grpSp>
            <p:nvGrpSpPr>
              <p:cNvPr id="18437" name="Group 93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55" name="Oval 94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56" name="Oval 95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54" name="Freeform 96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38" name="Group 97"/>
            <p:cNvGrpSpPr>
              <a:grpSpLocks/>
            </p:cNvGrpSpPr>
            <p:nvPr/>
          </p:nvGrpSpPr>
          <p:grpSpPr bwMode="auto">
            <a:xfrm>
              <a:off x="4800" y="1536"/>
              <a:ext cx="768" cy="384"/>
              <a:chOff x="4224" y="1584"/>
              <a:chExt cx="768" cy="384"/>
            </a:xfrm>
          </p:grpSpPr>
          <p:grpSp>
            <p:nvGrpSpPr>
              <p:cNvPr id="18439" name="Group 98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51" name="Oval 99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52" name="Oval 100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50" name="Freeform 101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0" name="Group 102"/>
            <p:cNvGrpSpPr>
              <a:grpSpLocks/>
            </p:cNvGrpSpPr>
            <p:nvPr/>
          </p:nvGrpSpPr>
          <p:grpSpPr bwMode="auto">
            <a:xfrm>
              <a:off x="4368" y="1776"/>
              <a:ext cx="768" cy="384"/>
              <a:chOff x="4176" y="2544"/>
              <a:chExt cx="768" cy="384"/>
            </a:xfrm>
          </p:grpSpPr>
          <p:grpSp>
            <p:nvGrpSpPr>
              <p:cNvPr id="18441" name="Group 103"/>
              <p:cNvGrpSpPr>
                <a:grpSpLocks/>
              </p:cNvGrpSpPr>
              <p:nvPr/>
            </p:nvGrpSpPr>
            <p:grpSpPr bwMode="auto">
              <a:xfrm>
                <a:off x="4176" y="2544"/>
                <a:ext cx="768" cy="384"/>
                <a:chOff x="1104" y="3360"/>
                <a:chExt cx="288" cy="192"/>
              </a:xfrm>
            </p:grpSpPr>
            <p:sp>
              <p:nvSpPr>
                <p:cNvPr id="18647" name="Oval 104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48" name="Oval 105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46" name="Freeform 106"/>
              <p:cNvSpPr>
                <a:spLocks/>
              </p:cNvSpPr>
              <p:nvPr/>
            </p:nvSpPr>
            <p:spPr bwMode="auto">
              <a:xfrm rot="-3994865">
                <a:off x="4454" y="2593"/>
                <a:ext cx="144" cy="288"/>
              </a:xfrm>
              <a:custGeom>
                <a:avLst/>
                <a:gdLst>
                  <a:gd name="T0" fmla="*/ 0 w 242"/>
                  <a:gd name="T1" fmla="*/ 2147483647 h 130"/>
                  <a:gd name="T2" fmla="*/ 1 w 242"/>
                  <a:gd name="T3" fmla="*/ 2147483647 h 130"/>
                  <a:gd name="T4" fmla="*/ 1 w 242"/>
                  <a:gd name="T5" fmla="*/ 2147483647 h 130"/>
                  <a:gd name="T6" fmla="*/ 1 w 242"/>
                  <a:gd name="T7" fmla="*/ 2147483647 h 130"/>
                  <a:gd name="T8" fmla="*/ 1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2" name="Group 107"/>
            <p:cNvGrpSpPr>
              <a:grpSpLocks/>
            </p:cNvGrpSpPr>
            <p:nvPr/>
          </p:nvGrpSpPr>
          <p:grpSpPr bwMode="auto">
            <a:xfrm>
              <a:off x="3840" y="1488"/>
              <a:ext cx="768" cy="384"/>
              <a:chOff x="4224" y="1872"/>
              <a:chExt cx="768" cy="384"/>
            </a:xfrm>
          </p:grpSpPr>
          <p:grpSp>
            <p:nvGrpSpPr>
              <p:cNvPr id="18443" name="Group 108"/>
              <p:cNvGrpSpPr>
                <a:grpSpLocks/>
              </p:cNvGrpSpPr>
              <p:nvPr/>
            </p:nvGrpSpPr>
            <p:grpSpPr bwMode="auto">
              <a:xfrm>
                <a:off x="4224" y="1872"/>
                <a:ext cx="768" cy="384"/>
                <a:chOff x="1104" y="3360"/>
                <a:chExt cx="288" cy="192"/>
              </a:xfrm>
            </p:grpSpPr>
            <p:sp>
              <p:nvSpPr>
                <p:cNvPr id="18643" name="Oval 109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44" name="Oval 110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42" name="Freeform 111"/>
              <p:cNvSpPr>
                <a:spLocks/>
              </p:cNvSpPr>
              <p:nvPr/>
            </p:nvSpPr>
            <p:spPr bwMode="auto">
              <a:xfrm>
                <a:off x="4368" y="1920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4" name="Group 112"/>
            <p:cNvGrpSpPr>
              <a:grpSpLocks/>
            </p:cNvGrpSpPr>
            <p:nvPr/>
          </p:nvGrpSpPr>
          <p:grpSpPr bwMode="auto">
            <a:xfrm>
              <a:off x="4992" y="1824"/>
              <a:ext cx="768" cy="384"/>
              <a:chOff x="4224" y="1584"/>
              <a:chExt cx="768" cy="384"/>
            </a:xfrm>
          </p:grpSpPr>
          <p:grpSp>
            <p:nvGrpSpPr>
              <p:cNvPr id="18446" name="Group 113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39" name="Oval 114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40" name="Oval 115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38" name="Freeform 116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7" name="Group 117"/>
            <p:cNvGrpSpPr>
              <a:grpSpLocks/>
            </p:cNvGrpSpPr>
            <p:nvPr/>
          </p:nvGrpSpPr>
          <p:grpSpPr bwMode="auto">
            <a:xfrm>
              <a:off x="3888" y="1872"/>
              <a:ext cx="768" cy="384"/>
              <a:chOff x="4224" y="1584"/>
              <a:chExt cx="768" cy="384"/>
            </a:xfrm>
          </p:grpSpPr>
          <p:grpSp>
            <p:nvGrpSpPr>
              <p:cNvPr id="18448" name="Group 118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35" name="Oval 119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36" name="Oval 120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34" name="Freeform 121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9" name="Group 122"/>
            <p:cNvGrpSpPr>
              <a:grpSpLocks/>
            </p:cNvGrpSpPr>
            <p:nvPr/>
          </p:nvGrpSpPr>
          <p:grpSpPr bwMode="auto">
            <a:xfrm>
              <a:off x="4560" y="2112"/>
              <a:ext cx="768" cy="384"/>
              <a:chOff x="4224" y="1584"/>
              <a:chExt cx="768" cy="384"/>
            </a:xfrm>
          </p:grpSpPr>
          <p:grpSp>
            <p:nvGrpSpPr>
              <p:cNvPr id="18450" name="Group 123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31" name="Oval 124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32" name="Oval 125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30" name="Freeform 126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451" name="Group 127"/>
          <p:cNvGrpSpPr>
            <a:grpSpLocks/>
          </p:cNvGrpSpPr>
          <p:nvPr/>
        </p:nvGrpSpPr>
        <p:grpSpPr bwMode="auto">
          <a:xfrm>
            <a:off x="3657600" y="2205038"/>
            <a:ext cx="2122488" cy="1604962"/>
            <a:chOff x="3840" y="1296"/>
            <a:chExt cx="1920" cy="1200"/>
          </a:xfrm>
        </p:grpSpPr>
        <p:grpSp>
          <p:nvGrpSpPr>
            <p:cNvPr id="18480" name="Group 128"/>
            <p:cNvGrpSpPr>
              <a:grpSpLocks/>
            </p:cNvGrpSpPr>
            <p:nvPr/>
          </p:nvGrpSpPr>
          <p:grpSpPr bwMode="auto">
            <a:xfrm>
              <a:off x="4320" y="1296"/>
              <a:ext cx="768" cy="384"/>
              <a:chOff x="4224" y="1584"/>
              <a:chExt cx="768" cy="384"/>
            </a:xfrm>
          </p:grpSpPr>
          <p:grpSp>
            <p:nvGrpSpPr>
              <p:cNvPr id="18481" name="Group 129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20" name="Oval 130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21" name="Oval 131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19" name="Freeform 132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82" name="Group 133"/>
            <p:cNvGrpSpPr>
              <a:grpSpLocks/>
            </p:cNvGrpSpPr>
            <p:nvPr/>
          </p:nvGrpSpPr>
          <p:grpSpPr bwMode="auto">
            <a:xfrm>
              <a:off x="4800" y="1536"/>
              <a:ext cx="768" cy="384"/>
              <a:chOff x="4224" y="1584"/>
              <a:chExt cx="768" cy="384"/>
            </a:xfrm>
          </p:grpSpPr>
          <p:grpSp>
            <p:nvGrpSpPr>
              <p:cNvPr id="18483" name="Group 134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16" name="Oval 135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17" name="Oval 136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15" name="Freeform 137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84" name="Group 138"/>
            <p:cNvGrpSpPr>
              <a:grpSpLocks/>
            </p:cNvGrpSpPr>
            <p:nvPr/>
          </p:nvGrpSpPr>
          <p:grpSpPr bwMode="auto">
            <a:xfrm>
              <a:off x="4368" y="1776"/>
              <a:ext cx="768" cy="384"/>
              <a:chOff x="4176" y="2544"/>
              <a:chExt cx="768" cy="384"/>
            </a:xfrm>
          </p:grpSpPr>
          <p:grpSp>
            <p:nvGrpSpPr>
              <p:cNvPr id="18517" name="Group 139"/>
              <p:cNvGrpSpPr>
                <a:grpSpLocks/>
              </p:cNvGrpSpPr>
              <p:nvPr/>
            </p:nvGrpSpPr>
            <p:grpSpPr bwMode="auto">
              <a:xfrm>
                <a:off x="4176" y="2544"/>
                <a:ext cx="768" cy="384"/>
                <a:chOff x="1104" y="3360"/>
                <a:chExt cx="288" cy="192"/>
              </a:xfrm>
            </p:grpSpPr>
            <p:sp>
              <p:nvSpPr>
                <p:cNvPr id="18612" name="Oval 140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13" name="Oval 141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11" name="Freeform 142"/>
              <p:cNvSpPr>
                <a:spLocks/>
              </p:cNvSpPr>
              <p:nvPr/>
            </p:nvSpPr>
            <p:spPr bwMode="auto">
              <a:xfrm rot="-3994865">
                <a:off x="4454" y="2593"/>
                <a:ext cx="144" cy="288"/>
              </a:xfrm>
              <a:custGeom>
                <a:avLst/>
                <a:gdLst>
                  <a:gd name="T0" fmla="*/ 0 w 242"/>
                  <a:gd name="T1" fmla="*/ 2147483647 h 130"/>
                  <a:gd name="T2" fmla="*/ 1 w 242"/>
                  <a:gd name="T3" fmla="*/ 2147483647 h 130"/>
                  <a:gd name="T4" fmla="*/ 1 w 242"/>
                  <a:gd name="T5" fmla="*/ 2147483647 h 130"/>
                  <a:gd name="T6" fmla="*/ 1 w 242"/>
                  <a:gd name="T7" fmla="*/ 2147483647 h 130"/>
                  <a:gd name="T8" fmla="*/ 1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8" name="Group 143"/>
            <p:cNvGrpSpPr>
              <a:grpSpLocks/>
            </p:cNvGrpSpPr>
            <p:nvPr/>
          </p:nvGrpSpPr>
          <p:grpSpPr bwMode="auto">
            <a:xfrm>
              <a:off x="3840" y="1488"/>
              <a:ext cx="768" cy="384"/>
              <a:chOff x="4224" y="1872"/>
              <a:chExt cx="768" cy="384"/>
            </a:xfrm>
          </p:grpSpPr>
          <p:grpSp>
            <p:nvGrpSpPr>
              <p:cNvPr id="18519" name="Group 144"/>
              <p:cNvGrpSpPr>
                <a:grpSpLocks/>
              </p:cNvGrpSpPr>
              <p:nvPr/>
            </p:nvGrpSpPr>
            <p:grpSpPr bwMode="auto">
              <a:xfrm>
                <a:off x="4224" y="1872"/>
                <a:ext cx="768" cy="384"/>
                <a:chOff x="1104" y="3360"/>
                <a:chExt cx="288" cy="192"/>
              </a:xfrm>
            </p:grpSpPr>
            <p:sp>
              <p:nvSpPr>
                <p:cNvPr id="18608" name="Oval 145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09" name="Oval 146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07" name="Freeform 147"/>
              <p:cNvSpPr>
                <a:spLocks/>
              </p:cNvSpPr>
              <p:nvPr/>
            </p:nvSpPr>
            <p:spPr bwMode="auto">
              <a:xfrm>
                <a:off x="4368" y="1920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0" name="Group 148"/>
            <p:cNvGrpSpPr>
              <a:grpSpLocks/>
            </p:cNvGrpSpPr>
            <p:nvPr/>
          </p:nvGrpSpPr>
          <p:grpSpPr bwMode="auto">
            <a:xfrm>
              <a:off x="4992" y="1824"/>
              <a:ext cx="768" cy="384"/>
              <a:chOff x="4224" y="1584"/>
              <a:chExt cx="768" cy="384"/>
            </a:xfrm>
          </p:grpSpPr>
          <p:grpSp>
            <p:nvGrpSpPr>
              <p:cNvPr id="18521" name="Group 149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04" name="Oval 150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05" name="Oval 151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03" name="Freeform 152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2" name="Group 153"/>
            <p:cNvGrpSpPr>
              <a:grpSpLocks/>
            </p:cNvGrpSpPr>
            <p:nvPr/>
          </p:nvGrpSpPr>
          <p:grpSpPr bwMode="auto">
            <a:xfrm>
              <a:off x="3888" y="1872"/>
              <a:ext cx="768" cy="384"/>
              <a:chOff x="4224" y="1584"/>
              <a:chExt cx="768" cy="384"/>
            </a:xfrm>
          </p:grpSpPr>
          <p:grpSp>
            <p:nvGrpSpPr>
              <p:cNvPr id="18523" name="Group 154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00" name="Oval 155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01" name="Oval 156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99" name="Freeform 157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4" name="Group 158"/>
            <p:cNvGrpSpPr>
              <a:grpSpLocks/>
            </p:cNvGrpSpPr>
            <p:nvPr/>
          </p:nvGrpSpPr>
          <p:grpSpPr bwMode="auto">
            <a:xfrm>
              <a:off x="4560" y="2112"/>
              <a:ext cx="768" cy="384"/>
              <a:chOff x="4224" y="1584"/>
              <a:chExt cx="768" cy="384"/>
            </a:xfrm>
          </p:grpSpPr>
          <p:grpSp>
            <p:nvGrpSpPr>
              <p:cNvPr id="18528" name="Group 159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596" name="Oval 160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97" name="Oval 161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95" name="Freeform 162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532" name="Group 163"/>
          <p:cNvGrpSpPr>
            <a:grpSpLocks/>
          </p:cNvGrpSpPr>
          <p:nvPr/>
        </p:nvGrpSpPr>
        <p:grpSpPr bwMode="auto">
          <a:xfrm>
            <a:off x="1905000" y="1595438"/>
            <a:ext cx="2122488" cy="1604962"/>
            <a:chOff x="3840" y="1296"/>
            <a:chExt cx="1920" cy="1200"/>
          </a:xfrm>
        </p:grpSpPr>
        <p:grpSp>
          <p:nvGrpSpPr>
            <p:cNvPr id="18536" name="Group 164"/>
            <p:cNvGrpSpPr>
              <a:grpSpLocks/>
            </p:cNvGrpSpPr>
            <p:nvPr/>
          </p:nvGrpSpPr>
          <p:grpSpPr bwMode="auto">
            <a:xfrm>
              <a:off x="4320" y="1296"/>
              <a:ext cx="768" cy="384"/>
              <a:chOff x="4224" y="1584"/>
              <a:chExt cx="768" cy="384"/>
            </a:xfrm>
          </p:grpSpPr>
          <p:grpSp>
            <p:nvGrpSpPr>
              <p:cNvPr id="18540" name="Group 165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585" name="Oval 166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86" name="Oval 167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84" name="Freeform 168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44" name="Group 169"/>
            <p:cNvGrpSpPr>
              <a:grpSpLocks/>
            </p:cNvGrpSpPr>
            <p:nvPr/>
          </p:nvGrpSpPr>
          <p:grpSpPr bwMode="auto">
            <a:xfrm>
              <a:off x="4800" y="1536"/>
              <a:ext cx="768" cy="384"/>
              <a:chOff x="4224" y="1584"/>
              <a:chExt cx="768" cy="384"/>
            </a:xfrm>
          </p:grpSpPr>
          <p:grpSp>
            <p:nvGrpSpPr>
              <p:cNvPr id="18548" name="Group 170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581" name="Oval 171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82" name="Oval 172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80" name="Freeform 173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52" name="Group 174"/>
            <p:cNvGrpSpPr>
              <a:grpSpLocks/>
            </p:cNvGrpSpPr>
            <p:nvPr/>
          </p:nvGrpSpPr>
          <p:grpSpPr bwMode="auto">
            <a:xfrm>
              <a:off x="4368" y="1776"/>
              <a:ext cx="768" cy="384"/>
              <a:chOff x="4176" y="2544"/>
              <a:chExt cx="768" cy="384"/>
            </a:xfrm>
          </p:grpSpPr>
          <p:grpSp>
            <p:nvGrpSpPr>
              <p:cNvPr id="18553" name="Group 175"/>
              <p:cNvGrpSpPr>
                <a:grpSpLocks/>
              </p:cNvGrpSpPr>
              <p:nvPr/>
            </p:nvGrpSpPr>
            <p:grpSpPr bwMode="auto">
              <a:xfrm>
                <a:off x="4176" y="2544"/>
                <a:ext cx="768" cy="384"/>
                <a:chOff x="1104" y="3360"/>
                <a:chExt cx="288" cy="192"/>
              </a:xfrm>
            </p:grpSpPr>
            <p:sp>
              <p:nvSpPr>
                <p:cNvPr id="18577" name="Oval 176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78" name="Oval 177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76" name="Freeform 178"/>
              <p:cNvSpPr>
                <a:spLocks/>
              </p:cNvSpPr>
              <p:nvPr/>
            </p:nvSpPr>
            <p:spPr bwMode="auto">
              <a:xfrm rot="-3994865">
                <a:off x="4454" y="2593"/>
                <a:ext cx="144" cy="288"/>
              </a:xfrm>
              <a:custGeom>
                <a:avLst/>
                <a:gdLst>
                  <a:gd name="T0" fmla="*/ 0 w 242"/>
                  <a:gd name="T1" fmla="*/ 2147483647 h 130"/>
                  <a:gd name="T2" fmla="*/ 1 w 242"/>
                  <a:gd name="T3" fmla="*/ 2147483647 h 130"/>
                  <a:gd name="T4" fmla="*/ 1 w 242"/>
                  <a:gd name="T5" fmla="*/ 2147483647 h 130"/>
                  <a:gd name="T6" fmla="*/ 1 w 242"/>
                  <a:gd name="T7" fmla="*/ 2147483647 h 130"/>
                  <a:gd name="T8" fmla="*/ 1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54" name="Group 179"/>
            <p:cNvGrpSpPr>
              <a:grpSpLocks/>
            </p:cNvGrpSpPr>
            <p:nvPr/>
          </p:nvGrpSpPr>
          <p:grpSpPr bwMode="auto">
            <a:xfrm>
              <a:off x="3840" y="1488"/>
              <a:ext cx="768" cy="384"/>
              <a:chOff x="4224" y="1872"/>
              <a:chExt cx="768" cy="384"/>
            </a:xfrm>
          </p:grpSpPr>
          <p:grpSp>
            <p:nvGrpSpPr>
              <p:cNvPr id="18555" name="Group 180"/>
              <p:cNvGrpSpPr>
                <a:grpSpLocks/>
              </p:cNvGrpSpPr>
              <p:nvPr/>
            </p:nvGrpSpPr>
            <p:grpSpPr bwMode="auto">
              <a:xfrm>
                <a:off x="4224" y="1872"/>
                <a:ext cx="768" cy="384"/>
                <a:chOff x="1104" y="3360"/>
                <a:chExt cx="288" cy="192"/>
              </a:xfrm>
            </p:grpSpPr>
            <p:sp>
              <p:nvSpPr>
                <p:cNvPr id="18573" name="Oval 181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74" name="Oval 182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72" name="Freeform 183"/>
              <p:cNvSpPr>
                <a:spLocks/>
              </p:cNvSpPr>
              <p:nvPr/>
            </p:nvSpPr>
            <p:spPr bwMode="auto">
              <a:xfrm>
                <a:off x="4368" y="1920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56" name="Group 184"/>
            <p:cNvGrpSpPr>
              <a:grpSpLocks/>
            </p:cNvGrpSpPr>
            <p:nvPr/>
          </p:nvGrpSpPr>
          <p:grpSpPr bwMode="auto">
            <a:xfrm>
              <a:off x="4992" y="1824"/>
              <a:ext cx="768" cy="384"/>
              <a:chOff x="4224" y="1584"/>
              <a:chExt cx="768" cy="384"/>
            </a:xfrm>
          </p:grpSpPr>
          <p:grpSp>
            <p:nvGrpSpPr>
              <p:cNvPr id="18557" name="Group 185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569" name="Oval 186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70" name="Oval 187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68" name="Freeform 188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58" name="Group 189"/>
            <p:cNvGrpSpPr>
              <a:grpSpLocks/>
            </p:cNvGrpSpPr>
            <p:nvPr/>
          </p:nvGrpSpPr>
          <p:grpSpPr bwMode="auto">
            <a:xfrm>
              <a:off x="3888" y="1872"/>
              <a:ext cx="768" cy="384"/>
              <a:chOff x="4224" y="1584"/>
              <a:chExt cx="768" cy="384"/>
            </a:xfrm>
          </p:grpSpPr>
          <p:grpSp>
            <p:nvGrpSpPr>
              <p:cNvPr id="18559" name="Group 190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565" name="Oval 191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66" name="Oval 192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64" name="Freeform 193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63" name="Group 194"/>
            <p:cNvGrpSpPr>
              <a:grpSpLocks/>
            </p:cNvGrpSpPr>
            <p:nvPr/>
          </p:nvGrpSpPr>
          <p:grpSpPr bwMode="auto">
            <a:xfrm>
              <a:off x="4560" y="2112"/>
              <a:ext cx="768" cy="384"/>
              <a:chOff x="4224" y="1584"/>
              <a:chExt cx="768" cy="384"/>
            </a:xfrm>
          </p:grpSpPr>
          <p:grpSp>
            <p:nvGrpSpPr>
              <p:cNvPr id="18567" name="Group 195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561" name="Oval 196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62" name="Oval 197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60" name="Freeform 198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571" name="Group 199"/>
          <p:cNvGrpSpPr>
            <a:grpSpLocks/>
          </p:cNvGrpSpPr>
          <p:nvPr/>
        </p:nvGrpSpPr>
        <p:grpSpPr bwMode="auto">
          <a:xfrm>
            <a:off x="838200" y="2890838"/>
            <a:ext cx="2122488" cy="1604962"/>
            <a:chOff x="3840" y="1296"/>
            <a:chExt cx="1920" cy="1200"/>
          </a:xfrm>
        </p:grpSpPr>
        <p:grpSp>
          <p:nvGrpSpPr>
            <p:cNvPr id="18575" name="Group 200"/>
            <p:cNvGrpSpPr>
              <a:grpSpLocks/>
            </p:cNvGrpSpPr>
            <p:nvPr/>
          </p:nvGrpSpPr>
          <p:grpSpPr bwMode="auto">
            <a:xfrm>
              <a:off x="4320" y="1296"/>
              <a:ext cx="768" cy="384"/>
              <a:chOff x="4224" y="1584"/>
              <a:chExt cx="768" cy="384"/>
            </a:xfrm>
          </p:grpSpPr>
          <p:grpSp>
            <p:nvGrpSpPr>
              <p:cNvPr id="18579" name="Group 201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550" name="Oval 202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51" name="Oval 203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49" name="Freeform 204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83" name="Group 205"/>
            <p:cNvGrpSpPr>
              <a:grpSpLocks/>
            </p:cNvGrpSpPr>
            <p:nvPr/>
          </p:nvGrpSpPr>
          <p:grpSpPr bwMode="auto">
            <a:xfrm>
              <a:off x="4800" y="1536"/>
              <a:ext cx="768" cy="384"/>
              <a:chOff x="4224" y="1584"/>
              <a:chExt cx="768" cy="384"/>
            </a:xfrm>
          </p:grpSpPr>
          <p:grpSp>
            <p:nvGrpSpPr>
              <p:cNvPr id="18587" name="Group 206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546" name="Oval 207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47" name="Oval 208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45" name="Freeform 209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88" name="Group 210"/>
            <p:cNvGrpSpPr>
              <a:grpSpLocks/>
            </p:cNvGrpSpPr>
            <p:nvPr/>
          </p:nvGrpSpPr>
          <p:grpSpPr bwMode="auto">
            <a:xfrm>
              <a:off x="4368" y="1776"/>
              <a:ext cx="768" cy="384"/>
              <a:chOff x="4176" y="2544"/>
              <a:chExt cx="768" cy="384"/>
            </a:xfrm>
          </p:grpSpPr>
          <p:grpSp>
            <p:nvGrpSpPr>
              <p:cNvPr id="18589" name="Group 211"/>
              <p:cNvGrpSpPr>
                <a:grpSpLocks/>
              </p:cNvGrpSpPr>
              <p:nvPr/>
            </p:nvGrpSpPr>
            <p:grpSpPr bwMode="auto">
              <a:xfrm>
                <a:off x="4176" y="2544"/>
                <a:ext cx="768" cy="384"/>
                <a:chOff x="1104" y="3360"/>
                <a:chExt cx="288" cy="192"/>
              </a:xfrm>
            </p:grpSpPr>
            <p:sp>
              <p:nvSpPr>
                <p:cNvPr id="18542" name="Oval 212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43" name="Oval 213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41" name="Freeform 214"/>
              <p:cNvSpPr>
                <a:spLocks/>
              </p:cNvSpPr>
              <p:nvPr/>
            </p:nvSpPr>
            <p:spPr bwMode="auto">
              <a:xfrm rot="-3994865">
                <a:off x="4454" y="2593"/>
                <a:ext cx="144" cy="288"/>
              </a:xfrm>
              <a:custGeom>
                <a:avLst/>
                <a:gdLst>
                  <a:gd name="T0" fmla="*/ 0 w 242"/>
                  <a:gd name="T1" fmla="*/ 2147483647 h 130"/>
                  <a:gd name="T2" fmla="*/ 1 w 242"/>
                  <a:gd name="T3" fmla="*/ 2147483647 h 130"/>
                  <a:gd name="T4" fmla="*/ 1 w 242"/>
                  <a:gd name="T5" fmla="*/ 2147483647 h 130"/>
                  <a:gd name="T6" fmla="*/ 1 w 242"/>
                  <a:gd name="T7" fmla="*/ 2147483647 h 130"/>
                  <a:gd name="T8" fmla="*/ 1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90" name="Group 215"/>
            <p:cNvGrpSpPr>
              <a:grpSpLocks/>
            </p:cNvGrpSpPr>
            <p:nvPr/>
          </p:nvGrpSpPr>
          <p:grpSpPr bwMode="auto">
            <a:xfrm>
              <a:off x="3840" y="1488"/>
              <a:ext cx="768" cy="384"/>
              <a:chOff x="4224" y="1872"/>
              <a:chExt cx="768" cy="384"/>
            </a:xfrm>
          </p:grpSpPr>
          <p:grpSp>
            <p:nvGrpSpPr>
              <p:cNvPr id="18591" name="Group 216"/>
              <p:cNvGrpSpPr>
                <a:grpSpLocks/>
              </p:cNvGrpSpPr>
              <p:nvPr/>
            </p:nvGrpSpPr>
            <p:grpSpPr bwMode="auto">
              <a:xfrm>
                <a:off x="4224" y="1872"/>
                <a:ext cx="768" cy="384"/>
                <a:chOff x="1104" y="3360"/>
                <a:chExt cx="288" cy="192"/>
              </a:xfrm>
            </p:grpSpPr>
            <p:sp>
              <p:nvSpPr>
                <p:cNvPr id="18538" name="Oval 217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39" name="Oval 218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37" name="Freeform 219"/>
              <p:cNvSpPr>
                <a:spLocks/>
              </p:cNvSpPr>
              <p:nvPr/>
            </p:nvSpPr>
            <p:spPr bwMode="auto">
              <a:xfrm>
                <a:off x="4368" y="1920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92" name="Group 220"/>
            <p:cNvGrpSpPr>
              <a:grpSpLocks/>
            </p:cNvGrpSpPr>
            <p:nvPr/>
          </p:nvGrpSpPr>
          <p:grpSpPr bwMode="auto">
            <a:xfrm>
              <a:off x="4992" y="1824"/>
              <a:ext cx="768" cy="384"/>
              <a:chOff x="4224" y="1584"/>
              <a:chExt cx="768" cy="384"/>
            </a:xfrm>
          </p:grpSpPr>
          <p:grpSp>
            <p:nvGrpSpPr>
              <p:cNvPr id="18593" name="Group 221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534" name="Oval 222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35" name="Oval 223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33" name="Freeform 224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94" name="Group 225"/>
            <p:cNvGrpSpPr>
              <a:grpSpLocks/>
            </p:cNvGrpSpPr>
            <p:nvPr/>
          </p:nvGrpSpPr>
          <p:grpSpPr bwMode="auto">
            <a:xfrm>
              <a:off x="3888" y="1872"/>
              <a:ext cx="768" cy="384"/>
              <a:chOff x="4224" y="1584"/>
              <a:chExt cx="768" cy="384"/>
            </a:xfrm>
          </p:grpSpPr>
          <p:grpSp>
            <p:nvGrpSpPr>
              <p:cNvPr id="18598" name="Group 226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530" name="Oval 227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31" name="Oval 228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29" name="Freeform 229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602" name="Group 230"/>
            <p:cNvGrpSpPr>
              <a:grpSpLocks/>
            </p:cNvGrpSpPr>
            <p:nvPr/>
          </p:nvGrpSpPr>
          <p:grpSpPr bwMode="auto">
            <a:xfrm>
              <a:off x="4560" y="2112"/>
              <a:ext cx="768" cy="384"/>
              <a:chOff x="4224" y="1584"/>
              <a:chExt cx="768" cy="384"/>
            </a:xfrm>
          </p:grpSpPr>
          <p:grpSp>
            <p:nvGrpSpPr>
              <p:cNvPr id="18606" name="Group 231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526" name="Oval 232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27" name="Oval 233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25" name="Freeform 234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2331" name="AutoShape 235"/>
          <p:cNvSpPr>
            <a:spLocks noChangeArrowheads="1"/>
          </p:cNvSpPr>
          <p:nvPr/>
        </p:nvSpPr>
        <p:spPr bwMode="auto">
          <a:xfrm>
            <a:off x="2362200" y="2570163"/>
            <a:ext cx="1963738" cy="1925637"/>
          </a:xfrm>
          <a:prstGeom prst="irregularSeal2">
            <a:avLst/>
          </a:pr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7C80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132332" name="AutoShape 236" descr="Stationery"/>
          <p:cNvSpPr>
            <a:spLocks noChangeArrowheads="1"/>
          </p:cNvSpPr>
          <p:nvPr/>
        </p:nvSpPr>
        <p:spPr bwMode="auto">
          <a:xfrm>
            <a:off x="2819400" y="2995613"/>
            <a:ext cx="1060450" cy="1347787"/>
          </a:xfrm>
          <a:prstGeom prst="irregularSeal1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FF7C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grpSp>
        <p:nvGrpSpPr>
          <p:cNvPr id="18610" name="Group 237"/>
          <p:cNvGrpSpPr>
            <a:grpSpLocks/>
          </p:cNvGrpSpPr>
          <p:nvPr/>
        </p:nvGrpSpPr>
        <p:grpSpPr bwMode="auto">
          <a:xfrm rot="800114">
            <a:off x="1495425" y="4335463"/>
            <a:ext cx="1751013" cy="1219200"/>
            <a:chOff x="2592" y="3024"/>
            <a:chExt cx="1776" cy="1200"/>
          </a:xfrm>
        </p:grpSpPr>
        <p:sp>
          <p:nvSpPr>
            <p:cNvPr id="18510" name="Oval 238"/>
            <p:cNvSpPr>
              <a:spLocks noChangeArrowheads="1"/>
            </p:cNvSpPr>
            <p:nvPr/>
          </p:nvSpPr>
          <p:spPr bwMode="auto">
            <a:xfrm>
              <a:off x="2592" y="3024"/>
              <a:ext cx="1776" cy="12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511" name="Oval 239"/>
            <p:cNvSpPr>
              <a:spLocks noChangeArrowheads="1"/>
            </p:cNvSpPr>
            <p:nvPr/>
          </p:nvSpPr>
          <p:spPr bwMode="auto">
            <a:xfrm>
              <a:off x="3840" y="3168"/>
              <a:ext cx="256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512" name="Oval 240"/>
            <p:cNvSpPr>
              <a:spLocks noChangeArrowheads="1"/>
            </p:cNvSpPr>
            <p:nvPr/>
          </p:nvSpPr>
          <p:spPr bwMode="auto">
            <a:xfrm>
              <a:off x="4032" y="3360"/>
              <a:ext cx="256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513" name="Oval 241"/>
            <p:cNvSpPr>
              <a:spLocks noChangeArrowheads="1"/>
            </p:cNvSpPr>
            <p:nvPr/>
          </p:nvSpPr>
          <p:spPr bwMode="auto">
            <a:xfrm>
              <a:off x="3648" y="3888"/>
              <a:ext cx="256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514" name="Oval 242"/>
            <p:cNvSpPr>
              <a:spLocks noChangeArrowheads="1"/>
            </p:cNvSpPr>
            <p:nvPr/>
          </p:nvSpPr>
          <p:spPr bwMode="auto">
            <a:xfrm>
              <a:off x="3936" y="3792"/>
              <a:ext cx="256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515" name="Oval 243"/>
            <p:cNvSpPr>
              <a:spLocks noChangeArrowheads="1"/>
            </p:cNvSpPr>
            <p:nvPr/>
          </p:nvSpPr>
          <p:spPr bwMode="auto">
            <a:xfrm>
              <a:off x="4080" y="3600"/>
              <a:ext cx="256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516" name="Oval 244"/>
            <p:cNvSpPr>
              <a:spLocks noChangeArrowheads="1"/>
            </p:cNvSpPr>
            <p:nvPr/>
          </p:nvSpPr>
          <p:spPr bwMode="auto">
            <a:xfrm>
              <a:off x="3552" y="3072"/>
              <a:ext cx="256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sp>
        <p:nvSpPr>
          <p:cNvPr id="18445" name="Rectangle 2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TB Pathogenesis</a:t>
            </a:r>
          </a:p>
        </p:txBody>
      </p:sp>
      <p:sp>
        <p:nvSpPr>
          <p:cNvPr id="132342" name="Rectangle 246"/>
          <p:cNvSpPr>
            <a:spLocks noGrp="1" noChangeArrowheads="1"/>
          </p:cNvSpPr>
          <p:nvPr>
            <p:ph sz="quarter" idx="1"/>
          </p:nvPr>
        </p:nvSpPr>
        <p:spPr>
          <a:xfrm>
            <a:off x="5638800" y="1219200"/>
            <a:ext cx="34290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Bacterial entry</a:t>
            </a:r>
          </a:p>
          <a:p>
            <a:r>
              <a:rPr lang="en-US" dirty="0" smtClean="0"/>
              <a:t>Macrophages.</a:t>
            </a:r>
          </a:p>
          <a:p>
            <a:pPr eaLnBrk="1" hangingPunct="1"/>
            <a:r>
              <a:rPr lang="en-US" dirty="0" smtClean="0"/>
              <a:t>T Lymphocytes.</a:t>
            </a:r>
          </a:p>
          <a:p>
            <a:pPr eaLnBrk="1" hangingPunct="1"/>
            <a:r>
              <a:rPr lang="en-US" dirty="0" err="1" smtClean="0"/>
              <a:t>Epitheloid</a:t>
            </a:r>
            <a:r>
              <a:rPr lang="en-US" dirty="0" smtClean="0"/>
              <a:t> cells.</a:t>
            </a:r>
          </a:p>
          <a:p>
            <a:pPr eaLnBrk="1" hangingPunct="1"/>
            <a:r>
              <a:rPr lang="en-US" dirty="0" smtClean="0"/>
              <a:t>Proliferation.</a:t>
            </a:r>
          </a:p>
          <a:p>
            <a:r>
              <a:rPr lang="en-US" dirty="0" smtClean="0"/>
              <a:t>Giant cell formation</a:t>
            </a:r>
          </a:p>
          <a:p>
            <a:r>
              <a:rPr lang="en-US" dirty="0" smtClean="0"/>
              <a:t>Central Necrosis.</a:t>
            </a:r>
          </a:p>
          <a:p>
            <a:pPr eaLnBrk="1" hangingPunct="1"/>
            <a:r>
              <a:rPr lang="en-US" dirty="0" smtClean="0"/>
              <a:t>Fibrosis.</a:t>
            </a:r>
          </a:p>
        </p:txBody>
      </p:sp>
      <p:grpSp>
        <p:nvGrpSpPr>
          <p:cNvPr id="18614" name="Group 247"/>
          <p:cNvGrpSpPr>
            <a:grpSpLocks/>
          </p:cNvGrpSpPr>
          <p:nvPr/>
        </p:nvGrpSpPr>
        <p:grpSpPr bwMode="auto">
          <a:xfrm>
            <a:off x="533400" y="609600"/>
            <a:ext cx="5486400" cy="5715000"/>
            <a:chOff x="96" y="192"/>
            <a:chExt cx="4964" cy="4580"/>
          </a:xfrm>
        </p:grpSpPr>
        <p:grpSp>
          <p:nvGrpSpPr>
            <p:cNvPr id="18618" name="Group 248"/>
            <p:cNvGrpSpPr>
              <a:grpSpLocks/>
            </p:cNvGrpSpPr>
            <p:nvPr/>
          </p:nvGrpSpPr>
          <p:grpSpPr bwMode="auto">
            <a:xfrm rot="-3610664">
              <a:off x="-48" y="1392"/>
              <a:ext cx="1940" cy="1652"/>
              <a:chOff x="274" y="249"/>
              <a:chExt cx="1940" cy="1652"/>
            </a:xfrm>
          </p:grpSpPr>
          <p:sp>
            <p:nvSpPr>
              <p:cNvPr id="18505" name="Freeform 249"/>
              <p:cNvSpPr>
                <a:spLocks/>
              </p:cNvSpPr>
              <p:nvPr/>
            </p:nvSpPr>
            <p:spPr bwMode="auto">
              <a:xfrm>
                <a:off x="432" y="768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Freeform 250"/>
              <p:cNvSpPr>
                <a:spLocks/>
              </p:cNvSpPr>
              <p:nvPr/>
            </p:nvSpPr>
            <p:spPr bwMode="auto">
              <a:xfrm rot="2508166">
                <a:off x="850" y="328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7" name="Freeform 251"/>
              <p:cNvSpPr>
                <a:spLocks/>
              </p:cNvSpPr>
              <p:nvPr/>
            </p:nvSpPr>
            <p:spPr bwMode="auto">
              <a:xfrm rot="2993889">
                <a:off x="1378" y="184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8" name="Freeform 252"/>
              <p:cNvSpPr>
                <a:spLocks/>
              </p:cNvSpPr>
              <p:nvPr/>
            </p:nvSpPr>
            <p:spPr bwMode="auto">
              <a:xfrm rot="-1200426">
                <a:off x="514" y="712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Freeform 253"/>
              <p:cNvSpPr>
                <a:spLocks/>
              </p:cNvSpPr>
              <p:nvPr/>
            </p:nvSpPr>
            <p:spPr bwMode="auto">
              <a:xfrm>
                <a:off x="274" y="1000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622" name="Group 254"/>
            <p:cNvGrpSpPr>
              <a:grpSpLocks/>
            </p:cNvGrpSpPr>
            <p:nvPr/>
          </p:nvGrpSpPr>
          <p:grpSpPr bwMode="auto">
            <a:xfrm>
              <a:off x="672" y="576"/>
              <a:ext cx="1940" cy="1652"/>
              <a:chOff x="274" y="249"/>
              <a:chExt cx="1940" cy="1652"/>
            </a:xfrm>
          </p:grpSpPr>
          <p:sp>
            <p:nvSpPr>
              <p:cNvPr id="18500" name="Freeform 255"/>
              <p:cNvSpPr>
                <a:spLocks/>
              </p:cNvSpPr>
              <p:nvPr/>
            </p:nvSpPr>
            <p:spPr bwMode="auto">
              <a:xfrm>
                <a:off x="432" y="768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Freeform 256"/>
              <p:cNvSpPr>
                <a:spLocks/>
              </p:cNvSpPr>
              <p:nvPr/>
            </p:nvSpPr>
            <p:spPr bwMode="auto">
              <a:xfrm rot="2508166">
                <a:off x="850" y="328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2" name="Freeform 257"/>
              <p:cNvSpPr>
                <a:spLocks/>
              </p:cNvSpPr>
              <p:nvPr/>
            </p:nvSpPr>
            <p:spPr bwMode="auto">
              <a:xfrm rot="2993889">
                <a:off x="1378" y="184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3" name="Freeform 258"/>
              <p:cNvSpPr>
                <a:spLocks/>
              </p:cNvSpPr>
              <p:nvPr/>
            </p:nvSpPr>
            <p:spPr bwMode="auto">
              <a:xfrm rot="-1200426">
                <a:off x="514" y="712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Freeform 259"/>
              <p:cNvSpPr>
                <a:spLocks/>
              </p:cNvSpPr>
              <p:nvPr/>
            </p:nvSpPr>
            <p:spPr bwMode="auto">
              <a:xfrm>
                <a:off x="274" y="1000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623" name="Group 260"/>
            <p:cNvGrpSpPr>
              <a:grpSpLocks/>
            </p:cNvGrpSpPr>
            <p:nvPr/>
          </p:nvGrpSpPr>
          <p:grpSpPr bwMode="auto">
            <a:xfrm rot="9387897">
              <a:off x="3120" y="2064"/>
              <a:ext cx="1940" cy="1652"/>
              <a:chOff x="274" y="249"/>
              <a:chExt cx="1940" cy="1652"/>
            </a:xfrm>
          </p:grpSpPr>
          <p:sp>
            <p:nvSpPr>
              <p:cNvPr id="18495" name="Freeform 261"/>
              <p:cNvSpPr>
                <a:spLocks/>
              </p:cNvSpPr>
              <p:nvPr/>
            </p:nvSpPr>
            <p:spPr bwMode="auto">
              <a:xfrm>
                <a:off x="432" y="768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Freeform 262"/>
              <p:cNvSpPr>
                <a:spLocks/>
              </p:cNvSpPr>
              <p:nvPr/>
            </p:nvSpPr>
            <p:spPr bwMode="auto">
              <a:xfrm rot="2508166">
                <a:off x="850" y="328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7" name="Freeform 263"/>
              <p:cNvSpPr>
                <a:spLocks/>
              </p:cNvSpPr>
              <p:nvPr/>
            </p:nvSpPr>
            <p:spPr bwMode="auto">
              <a:xfrm rot="2993889">
                <a:off x="1378" y="184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8" name="Freeform 264"/>
              <p:cNvSpPr>
                <a:spLocks/>
              </p:cNvSpPr>
              <p:nvPr/>
            </p:nvSpPr>
            <p:spPr bwMode="auto">
              <a:xfrm rot="-1200426">
                <a:off x="514" y="712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Freeform 265"/>
              <p:cNvSpPr>
                <a:spLocks/>
              </p:cNvSpPr>
              <p:nvPr/>
            </p:nvSpPr>
            <p:spPr bwMode="auto">
              <a:xfrm>
                <a:off x="274" y="1000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624" name="Group 266"/>
            <p:cNvGrpSpPr>
              <a:grpSpLocks/>
            </p:cNvGrpSpPr>
            <p:nvPr/>
          </p:nvGrpSpPr>
          <p:grpSpPr bwMode="auto">
            <a:xfrm rot="3342787">
              <a:off x="2304" y="336"/>
              <a:ext cx="1940" cy="1652"/>
              <a:chOff x="274" y="249"/>
              <a:chExt cx="1940" cy="1652"/>
            </a:xfrm>
          </p:grpSpPr>
          <p:sp>
            <p:nvSpPr>
              <p:cNvPr id="18490" name="Freeform 267"/>
              <p:cNvSpPr>
                <a:spLocks/>
              </p:cNvSpPr>
              <p:nvPr/>
            </p:nvSpPr>
            <p:spPr bwMode="auto">
              <a:xfrm>
                <a:off x="432" y="768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1" name="Freeform 268"/>
              <p:cNvSpPr>
                <a:spLocks/>
              </p:cNvSpPr>
              <p:nvPr/>
            </p:nvSpPr>
            <p:spPr bwMode="auto">
              <a:xfrm rot="2508166">
                <a:off x="850" y="328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Freeform 269"/>
              <p:cNvSpPr>
                <a:spLocks/>
              </p:cNvSpPr>
              <p:nvPr/>
            </p:nvSpPr>
            <p:spPr bwMode="auto">
              <a:xfrm rot="2993889">
                <a:off x="1378" y="184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3" name="Freeform 270"/>
              <p:cNvSpPr>
                <a:spLocks/>
              </p:cNvSpPr>
              <p:nvPr/>
            </p:nvSpPr>
            <p:spPr bwMode="auto">
              <a:xfrm rot="-1200426">
                <a:off x="514" y="712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Freeform 271"/>
              <p:cNvSpPr>
                <a:spLocks/>
              </p:cNvSpPr>
              <p:nvPr/>
            </p:nvSpPr>
            <p:spPr bwMode="auto">
              <a:xfrm>
                <a:off x="274" y="1000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625" name="Group 272"/>
            <p:cNvGrpSpPr>
              <a:grpSpLocks/>
            </p:cNvGrpSpPr>
            <p:nvPr/>
          </p:nvGrpSpPr>
          <p:grpSpPr bwMode="auto">
            <a:xfrm rot="-8266338">
              <a:off x="1440" y="3120"/>
              <a:ext cx="1940" cy="1652"/>
              <a:chOff x="274" y="249"/>
              <a:chExt cx="1940" cy="1652"/>
            </a:xfrm>
          </p:grpSpPr>
          <p:sp>
            <p:nvSpPr>
              <p:cNvPr id="18485" name="Freeform 273"/>
              <p:cNvSpPr>
                <a:spLocks/>
              </p:cNvSpPr>
              <p:nvPr/>
            </p:nvSpPr>
            <p:spPr bwMode="auto">
              <a:xfrm>
                <a:off x="432" y="768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6" name="Freeform 274"/>
              <p:cNvSpPr>
                <a:spLocks/>
              </p:cNvSpPr>
              <p:nvPr/>
            </p:nvSpPr>
            <p:spPr bwMode="auto">
              <a:xfrm rot="2508166">
                <a:off x="850" y="328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7" name="Freeform 275"/>
              <p:cNvSpPr>
                <a:spLocks/>
              </p:cNvSpPr>
              <p:nvPr/>
            </p:nvSpPr>
            <p:spPr bwMode="auto">
              <a:xfrm rot="2993889">
                <a:off x="1378" y="184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8" name="Freeform 276"/>
              <p:cNvSpPr>
                <a:spLocks/>
              </p:cNvSpPr>
              <p:nvPr/>
            </p:nvSpPr>
            <p:spPr bwMode="auto">
              <a:xfrm rot="-1200426">
                <a:off x="514" y="712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9" name="Freeform 277"/>
              <p:cNvSpPr>
                <a:spLocks/>
              </p:cNvSpPr>
              <p:nvPr/>
            </p:nvSpPr>
            <p:spPr bwMode="auto">
              <a:xfrm>
                <a:off x="274" y="1000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626" name="Group 278"/>
          <p:cNvGrpSpPr>
            <a:grpSpLocks/>
          </p:cNvGrpSpPr>
          <p:nvPr/>
        </p:nvGrpSpPr>
        <p:grpSpPr bwMode="auto">
          <a:xfrm rot="1789842">
            <a:off x="3527425" y="1892300"/>
            <a:ext cx="1573213" cy="987425"/>
            <a:chOff x="1872" y="1728"/>
            <a:chExt cx="1296" cy="816"/>
          </a:xfrm>
        </p:grpSpPr>
        <p:sp>
          <p:nvSpPr>
            <p:cNvPr id="18473" name="Oval 279"/>
            <p:cNvSpPr>
              <a:spLocks noChangeArrowheads="1"/>
            </p:cNvSpPr>
            <p:nvPr/>
          </p:nvSpPr>
          <p:spPr bwMode="auto">
            <a:xfrm>
              <a:off x="1872" y="2400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74" name="Oval 280"/>
            <p:cNvSpPr>
              <a:spLocks noChangeArrowheads="1"/>
            </p:cNvSpPr>
            <p:nvPr/>
          </p:nvSpPr>
          <p:spPr bwMode="auto">
            <a:xfrm>
              <a:off x="2400" y="244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75" name="Oval 281"/>
            <p:cNvSpPr>
              <a:spLocks noChangeArrowheads="1"/>
            </p:cNvSpPr>
            <p:nvPr/>
          </p:nvSpPr>
          <p:spPr bwMode="auto">
            <a:xfrm>
              <a:off x="1968" y="196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76" name="Oval 282"/>
            <p:cNvSpPr>
              <a:spLocks noChangeArrowheads="1"/>
            </p:cNvSpPr>
            <p:nvPr/>
          </p:nvSpPr>
          <p:spPr bwMode="auto">
            <a:xfrm>
              <a:off x="3072" y="2064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77" name="Oval 283"/>
            <p:cNvSpPr>
              <a:spLocks noChangeArrowheads="1"/>
            </p:cNvSpPr>
            <p:nvPr/>
          </p:nvSpPr>
          <p:spPr bwMode="auto">
            <a:xfrm>
              <a:off x="2208" y="172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78" name="Oval 284"/>
            <p:cNvSpPr>
              <a:spLocks noChangeArrowheads="1"/>
            </p:cNvSpPr>
            <p:nvPr/>
          </p:nvSpPr>
          <p:spPr bwMode="auto">
            <a:xfrm>
              <a:off x="2976" y="2304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79" name="Oval 285"/>
            <p:cNvSpPr>
              <a:spLocks noChangeArrowheads="1"/>
            </p:cNvSpPr>
            <p:nvPr/>
          </p:nvSpPr>
          <p:spPr bwMode="auto">
            <a:xfrm>
              <a:off x="2976" y="1776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18627" name="Group 286"/>
          <p:cNvGrpSpPr>
            <a:grpSpLocks/>
          </p:cNvGrpSpPr>
          <p:nvPr/>
        </p:nvGrpSpPr>
        <p:grpSpPr bwMode="auto">
          <a:xfrm rot="8760447">
            <a:off x="936625" y="2663825"/>
            <a:ext cx="1460500" cy="1276350"/>
            <a:chOff x="1872" y="1728"/>
            <a:chExt cx="1296" cy="816"/>
          </a:xfrm>
        </p:grpSpPr>
        <p:sp>
          <p:nvSpPr>
            <p:cNvPr id="18466" name="Oval 287"/>
            <p:cNvSpPr>
              <a:spLocks noChangeArrowheads="1"/>
            </p:cNvSpPr>
            <p:nvPr/>
          </p:nvSpPr>
          <p:spPr bwMode="auto">
            <a:xfrm>
              <a:off x="1872" y="2400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67" name="Oval 288"/>
            <p:cNvSpPr>
              <a:spLocks noChangeArrowheads="1"/>
            </p:cNvSpPr>
            <p:nvPr/>
          </p:nvSpPr>
          <p:spPr bwMode="auto">
            <a:xfrm>
              <a:off x="2400" y="244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68" name="Oval 289"/>
            <p:cNvSpPr>
              <a:spLocks noChangeArrowheads="1"/>
            </p:cNvSpPr>
            <p:nvPr/>
          </p:nvSpPr>
          <p:spPr bwMode="auto">
            <a:xfrm>
              <a:off x="1968" y="196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69" name="Oval 290"/>
            <p:cNvSpPr>
              <a:spLocks noChangeArrowheads="1"/>
            </p:cNvSpPr>
            <p:nvPr/>
          </p:nvSpPr>
          <p:spPr bwMode="auto">
            <a:xfrm>
              <a:off x="3072" y="2064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70" name="Oval 291"/>
            <p:cNvSpPr>
              <a:spLocks noChangeArrowheads="1"/>
            </p:cNvSpPr>
            <p:nvPr/>
          </p:nvSpPr>
          <p:spPr bwMode="auto">
            <a:xfrm>
              <a:off x="2208" y="172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71" name="Oval 292"/>
            <p:cNvSpPr>
              <a:spLocks noChangeArrowheads="1"/>
            </p:cNvSpPr>
            <p:nvPr/>
          </p:nvSpPr>
          <p:spPr bwMode="auto">
            <a:xfrm>
              <a:off x="2976" y="2304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72" name="Oval 293"/>
            <p:cNvSpPr>
              <a:spLocks noChangeArrowheads="1"/>
            </p:cNvSpPr>
            <p:nvPr/>
          </p:nvSpPr>
          <p:spPr bwMode="auto">
            <a:xfrm>
              <a:off x="2976" y="1776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18628" name="Group 294"/>
          <p:cNvGrpSpPr>
            <a:grpSpLocks/>
          </p:cNvGrpSpPr>
          <p:nvPr/>
        </p:nvGrpSpPr>
        <p:grpSpPr bwMode="auto">
          <a:xfrm rot="10085857">
            <a:off x="3660775" y="4148138"/>
            <a:ext cx="1417638" cy="1152525"/>
            <a:chOff x="1872" y="1728"/>
            <a:chExt cx="1296" cy="816"/>
          </a:xfrm>
        </p:grpSpPr>
        <p:sp>
          <p:nvSpPr>
            <p:cNvPr id="18459" name="Oval 295"/>
            <p:cNvSpPr>
              <a:spLocks noChangeArrowheads="1"/>
            </p:cNvSpPr>
            <p:nvPr/>
          </p:nvSpPr>
          <p:spPr bwMode="auto">
            <a:xfrm>
              <a:off x="1872" y="2400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60" name="Oval 296"/>
            <p:cNvSpPr>
              <a:spLocks noChangeArrowheads="1"/>
            </p:cNvSpPr>
            <p:nvPr/>
          </p:nvSpPr>
          <p:spPr bwMode="auto">
            <a:xfrm>
              <a:off x="2400" y="244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61" name="Oval 297"/>
            <p:cNvSpPr>
              <a:spLocks noChangeArrowheads="1"/>
            </p:cNvSpPr>
            <p:nvPr/>
          </p:nvSpPr>
          <p:spPr bwMode="auto">
            <a:xfrm>
              <a:off x="1968" y="196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62" name="Oval 298"/>
            <p:cNvSpPr>
              <a:spLocks noChangeArrowheads="1"/>
            </p:cNvSpPr>
            <p:nvPr/>
          </p:nvSpPr>
          <p:spPr bwMode="auto">
            <a:xfrm>
              <a:off x="3072" y="2064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63" name="Oval 299"/>
            <p:cNvSpPr>
              <a:spLocks noChangeArrowheads="1"/>
            </p:cNvSpPr>
            <p:nvPr/>
          </p:nvSpPr>
          <p:spPr bwMode="auto">
            <a:xfrm>
              <a:off x="2208" y="172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64" name="Oval 300"/>
            <p:cNvSpPr>
              <a:spLocks noChangeArrowheads="1"/>
            </p:cNvSpPr>
            <p:nvPr/>
          </p:nvSpPr>
          <p:spPr bwMode="auto">
            <a:xfrm>
              <a:off x="2976" y="2304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65" name="Oval 301"/>
            <p:cNvSpPr>
              <a:spLocks noChangeArrowheads="1"/>
            </p:cNvSpPr>
            <p:nvPr/>
          </p:nvSpPr>
          <p:spPr bwMode="auto">
            <a:xfrm>
              <a:off x="2976" y="1776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18629" name="Group 302"/>
          <p:cNvGrpSpPr>
            <a:grpSpLocks/>
          </p:cNvGrpSpPr>
          <p:nvPr/>
        </p:nvGrpSpPr>
        <p:grpSpPr bwMode="auto">
          <a:xfrm rot="4535110">
            <a:off x="1520825" y="4675188"/>
            <a:ext cx="1785938" cy="862012"/>
            <a:chOff x="1872" y="1728"/>
            <a:chExt cx="1296" cy="816"/>
          </a:xfrm>
        </p:grpSpPr>
        <p:sp>
          <p:nvSpPr>
            <p:cNvPr id="18452" name="Oval 303"/>
            <p:cNvSpPr>
              <a:spLocks noChangeArrowheads="1"/>
            </p:cNvSpPr>
            <p:nvPr/>
          </p:nvSpPr>
          <p:spPr bwMode="auto">
            <a:xfrm>
              <a:off x="1872" y="2400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53" name="Oval 304"/>
            <p:cNvSpPr>
              <a:spLocks noChangeArrowheads="1"/>
            </p:cNvSpPr>
            <p:nvPr/>
          </p:nvSpPr>
          <p:spPr bwMode="auto">
            <a:xfrm>
              <a:off x="2400" y="244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54" name="Oval 305"/>
            <p:cNvSpPr>
              <a:spLocks noChangeArrowheads="1"/>
            </p:cNvSpPr>
            <p:nvPr/>
          </p:nvSpPr>
          <p:spPr bwMode="auto">
            <a:xfrm>
              <a:off x="1968" y="196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55" name="Oval 306"/>
            <p:cNvSpPr>
              <a:spLocks noChangeArrowheads="1"/>
            </p:cNvSpPr>
            <p:nvPr/>
          </p:nvSpPr>
          <p:spPr bwMode="auto">
            <a:xfrm>
              <a:off x="3072" y="2064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56" name="Oval 307"/>
            <p:cNvSpPr>
              <a:spLocks noChangeArrowheads="1"/>
            </p:cNvSpPr>
            <p:nvPr/>
          </p:nvSpPr>
          <p:spPr bwMode="auto">
            <a:xfrm>
              <a:off x="2208" y="172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57" name="Oval 308"/>
            <p:cNvSpPr>
              <a:spLocks noChangeArrowheads="1"/>
            </p:cNvSpPr>
            <p:nvPr/>
          </p:nvSpPr>
          <p:spPr bwMode="auto">
            <a:xfrm>
              <a:off x="2976" y="2304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58" name="Oval 309"/>
            <p:cNvSpPr>
              <a:spLocks noChangeArrowheads="1"/>
            </p:cNvSpPr>
            <p:nvPr/>
          </p:nvSpPr>
          <p:spPr bwMode="auto">
            <a:xfrm>
              <a:off x="2976" y="1776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sp>
        <p:nvSpPr>
          <p:cNvPr id="310" name="TextBox 309"/>
          <p:cNvSpPr txBox="1"/>
          <p:nvPr/>
        </p:nvSpPr>
        <p:spPr>
          <a:xfrm>
            <a:off x="465419" y="5638800"/>
            <a:ext cx="6011581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/>
            <a:r>
              <a:rPr lang="en-US" sz="2400" b="1" dirty="0" smtClean="0"/>
              <a:t>Chronic </a:t>
            </a:r>
            <a:r>
              <a:rPr lang="en-US" sz="2400" b="1" dirty="0" err="1" smtClean="0"/>
              <a:t>granulommatous</a:t>
            </a:r>
            <a:r>
              <a:rPr lang="en-US" sz="2400" b="1" dirty="0" smtClean="0"/>
              <a:t> inflammation </a:t>
            </a:r>
          </a:p>
          <a:p>
            <a:pPr algn="ctr"/>
            <a:r>
              <a:rPr lang="en-US" sz="2400" b="1" dirty="0" smtClean="0"/>
              <a:t>with </a:t>
            </a:r>
            <a:r>
              <a:rPr lang="en-US" sz="2400" b="1" dirty="0" err="1" smtClean="0"/>
              <a:t>caseation</a:t>
            </a:r>
            <a:r>
              <a:rPr lang="en-US" sz="2400" b="1" dirty="0" smtClean="0"/>
              <a:t> necrosis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2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2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2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2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1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1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2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13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2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13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32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31" grpId="0" uiExpand="1" animBg="1"/>
      <p:bldP spid="132332" grpId="0" uiExpand="1" animBg="1"/>
      <p:bldP spid="132342" grpId="0" uiExpand="1" build="p"/>
      <p:bldP spid="3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685800" y="2590800"/>
            <a:ext cx="7823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Infection 		-	   Immunity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81000" y="3505200"/>
            <a:ext cx="83820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4038600" y="3810000"/>
            <a:ext cx="1066800" cy="9906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pic>
        <p:nvPicPr>
          <p:cNvPr id="19461" name="Picture 5" descr="SMILI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0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Pathogenesis of TB:</a:t>
            </a:r>
          </a:p>
        </p:txBody>
      </p:sp>
      <p:pic>
        <p:nvPicPr>
          <p:cNvPr id="19463" name="Picture 7" descr="s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20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28600" y="5105400"/>
            <a:ext cx="8610600" cy="120015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Infection with </a:t>
            </a:r>
            <a:r>
              <a:rPr lang="en-US" sz="2400" i="1" dirty="0">
                <a:solidFill>
                  <a:schemeClr val="bg1"/>
                </a:solidFill>
              </a:rPr>
              <a:t>M. tuberculosis</a:t>
            </a:r>
            <a:r>
              <a:rPr lang="en-US" sz="2400" dirty="0">
                <a:solidFill>
                  <a:schemeClr val="bg1"/>
                </a:solidFill>
              </a:rPr>
              <a:t> typically leads to the development of delayed hypersensitivity, which can be detected by the tuberculin (</a:t>
            </a:r>
            <a:r>
              <a:rPr lang="en-US" sz="2400" dirty="0" err="1">
                <a:solidFill>
                  <a:schemeClr val="bg1"/>
                </a:solidFill>
              </a:rPr>
              <a:t>Mantoux</a:t>
            </a:r>
            <a:r>
              <a:rPr lang="en-US" sz="2400" dirty="0">
                <a:solidFill>
                  <a:schemeClr val="bg1"/>
                </a:solidFill>
              </a:rPr>
              <a:t>) test.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If the bacilli enter the body……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686800" cy="50292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The bacilli have 4 potential fates: </a:t>
            </a:r>
          </a:p>
          <a:p>
            <a:pPr>
              <a:buFontTx/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400" dirty="0" smtClean="0"/>
              <a:t>(1) They may be killed by the immune system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(2) they may multiply and cause primary TB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(3) they may become dormant and remain asymptomatic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(4) they may proliferate after a latency period (reactivation disease)</a:t>
            </a:r>
          </a:p>
          <a:p>
            <a:pPr>
              <a:buNone/>
            </a:pPr>
            <a:endParaRPr lang="en-US" sz="2400" dirty="0" smtClean="0"/>
          </a:p>
          <a:p>
            <a:pPr eaLnBrk="1" hangingPunct="1">
              <a:buClr>
                <a:schemeClr val="hlink"/>
              </a:buClr>
            </a:pPr>
            <a:r>
              <a:rPr lang="en-US" sz="2400" b="1" dirty="0" smtClean="0">
                <a:solidFill>
                  <a:srgbClr val="FF0000"/>
                </a:solidFill>
              </a:rPr>
              <a:t>If </a:t>
            </a:r>
            <a:r>
              <a:rPr lang="en-US" sz="2400" b="1" dirty="0" err="1" smtClean="0">
                <a:solidFill>
                  <a:srgbClr val="FF0000"/>
                </a:solidFill>
              </a:rPr>
              <a:t>immunosuppressed</a:t>
            </a:r>
            <a:r>
              <a:rPr lang="en-US" sz="2400" b="1" dirty="0" smtClean="0">
                <a:solidFill>
                  <a:srgbClr val="FF0000"/>
                </a:solidFill>
              </a:rPr>
              <a:t> &gt; Primary Progressive </a:t>
            </a:r>
            <a:r>
              <a:rPr lang="en-US" sz="2400" b="1" dirty="0" err="1" smtClean="0">
                <a:solidFill>
                  <a:srgbClr val="FF0000"/>
                </a:solidFill>
              </a:rPr>
              <a:t>Miliary</a:t>
            </a:r>
            <a:r>
              <a:rPr lang="en-US" sz="2400" b="1" dirty="0" smtClean="0">
                <a:solidFill>
                  <a:srgbClr val="FF0000"/>
                </a:solidFill>
              </a:rPr>
              <a:t> TB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If the bacilli enter the body……</a:t>
            </a:r>
          </a:p>
        </p:txBody>
      </p:sp>
      <p:sp>
        <p:nvSpPr>
          <p:cNvPr id="26627" name="عنصر نائب للنص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8" name="عنصر نائب للقصاصة الفنية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82486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0" y="1524000"/>
            <a:ext cx="1981200" cy="2031325"/>
          </a:xfrm>
          <a:prstGeom prst="rect">
            <a:avLst/>
          </a:prstGeom>
          <a:solidFill>
            <a:srgbClr val="E3F3F1"/>
          </a:solidFill>
          <a:ln>
            <a:solidFill>
              <a:srgbClr val="E3F3F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638800" y="1524000"/>
            <a:ext cx="2895600" cy="4247317"/>
          </a:xfrm>
          <a:prstGeom prst="rect">
            <a:avLst/>
          </a:prstGeom>
          <a:solidFill>
            <a:srgbClr val="E3F3F1"/>
          </a:solidFill>
          <a:ln>
            <a:solidFill>
              <a:srgbClr val="E3F3F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5312" y="5040682"/>
            <a:ext cx="2743200" cy="1477328"/>
          </a:xfrm>
          <a:prstGeom prst="rect">
            <a:avLst/>
          </a:prstGeom>
          <a:solidFill>
            <a:srgbClr val="E3F3F1"/>
          </a:solidFill>
          <a:ln>
            <a:solidFill>
              <a:srgbClr val="E3F3F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3429000"/>
            <a:ext cx="1981200" cy="1446213"/>
          </a:xfrm>
          <a:prstGeom prst="rect">
            <a:avLst/>
          </a:prstGeom>
          <a:solidFill>
            <a:srgbClr val="E3F3F1"/>
          </a:solidFill>
          <a:ln>
            <a:solidFill>
              <a:srgbClr val="E3F3F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2819400" y="3352800"/>
            <a:ext cx="990600" cy="990600"/>
          </a:xfrm>
          <a:prstGeom prst="line">
            <a:avLst/>
          </a:prstGeom>
          <a:ln w="76200">
            <a:solidFill>
              <a:srgbClr val="E3F3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0" y="1524000"/>
            <a:ext cx="2895600" cy="2031325"/>
          </a:xfrm>
          <a:prstGeom prst="rect">
            <a:avLst/>
          </a:prstGeom>
          <a:solidFill>
            <a:srgbClr val="E3F3F1"/>
          </a:solidFill>
          <a:ln>
            <a:solidFill>
              <a:srgbClr val="E3F3F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3429000"/>
            <a:ext cx="3352800" cy="3111520"/>
          </a:xfrm>
          <a:prstGeom prst="rect">
            <a:avLst/>
          </a:prstGeom>
          <a:solidFill>
            <a:srgbClr val="E3F3F1"/>
          </a:solidFill>
          <a:ln>
            <a:solidFill>
              <a:srgbClr val="E3F3F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5181600"/>
            <a:ext cx="914400" cy="1295400"/>
          </a:xfrm>
          <a:prstGeom prst="rect">
            <a:avLst/>
          </a:prstGeom>
          <a:solidFill>
            <a:srgbClr val="E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54038" y="6609567"/>
            <a:ext cx="2673263" cy="1722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5029200" y="3352800"/>
            <a:ext cx="762000" cy="762000"/>
          </a:xfrm>
          <a:prstGeom prst="line">
            <a:avLst/>
          </a:prstGeom>
          <a:ln w="76200">
            <a:solidFill>
              <a:srgbClr val="E3F3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6134100" y="4533900"/>
            <a:ext cx="762000" cy="685800"/>
          </a:xfrm>
          <a:prstGeom prst="line">
            <a:avLst/>
          </a:prstGeom>
          <a:ln w="76200">
            <a:solidFill>
              <a:srgbClr val="E3F3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7163594" y="4952206"/>
            <a:ext cx="609600" cy="1588"/>
          </a:xfrm>
          <a:prstGeom prst="line">
            <a:avLst/>
          </a:prstGeom>
          <a:ln w="76200">
            <a:solidFill>
              <a:srgbClr val="E3F3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1" grpId="1" animBg="1"/>
      <p:bldP spid="6" grpId="0" animBg="1"/>
      <p:bldP spid="8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762000"/>
          <a:ext cx="7543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4200" y="6150114"/>
            <a:ext cx="31242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MILIARY</a:t>
            </a:r>
            <a:r>
              <a:rPr lang="en-US" sz="4000" b="1" dirty="0" smtClean="0"/>
              <a:t> TB</a:t>
            </a:r>
            <a:endParaRPr lang="en-US" sz="4000" b="1" dirty="0"/>
          </a:p>
        </p:txBody>
      </p:sp>
      <p:sp>
        <p:nvSpPr>
          <p:cNvPr id="5" name="Curved Right Arrow 4"/>
          <p:cNvSpPr/>
          <p:nvPr/>
        </p:nvSpPr>
        <p:spPr>
          <a:xfrm>
            <a:off x="1981200" y="5410200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6400800" y="541020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Primary TB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 err="1" smtClean="0"/>
              <a:t>Ghon’s</a:t>
            </a:r>
            <a:r>
              <a:rPr lang="en-US" dirty="0" smtClean="0"/>
              <a:t> Complex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343400" cy="4754563"/>
          </a:xfrm>
        </p:spPr>
        <p:txBody>
          <a:bodyPr>
            <a:normAutofit fontScale="92500"/>
          </a:bodyPr>
          <a:lstStyle/>
          <a:p>
            <a:pPr algn="l" rtl="0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initial infection</a:t>
            </a:r>
          </a:p>
          <a:p>
            <a:pPr algn="l" rtl="0"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 immunized individual </a:t>
            </a:r>
          </a:p>
          <a:p>
            <a:pPr algn="l" rtl="0"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3week…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granuloma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to 8 weeks – healing</a:t>
            </a:r>
          </a:p>
          <a:p>
            <a:pPr algn="l" rtl="0"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subpleural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zone….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Ghon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focus</a:t>
            </a:r>
          </a:p>
          <a:p>
            <a:pPr algn="l" rtl="0"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lymph node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Ghon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complex</a:t>
            </a:r>
          </a:p>
          <a:p>
            <a:pPr algn="l" rtl="0" eaLnBrk="1" hangingPunct="1">
              <a:buFont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25602" name="Picture 2" descr="LUNG03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1600" y="914400"/>
            <a:ext cx="3352800" cy="49298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Primary TB</a:t>
            </a:r>
            <a:endParaRPr lang="en-US" dirty="0"/>
          </a:p>
        </p:txBody>
      </p:sp>
      <p:pic>
        <p:nvPicPr>
          <p:cNvPr id="1026" name="Picture 2" descr="C:\Users\Maha\Downloads\showimage.cfm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57800" y="1676400"/>
            <a:ext cx="3505200" cy="3743158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81000" y="1524000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Early changes may produce no significant symptoms </a:t>
            </a:r>
          </a:p>
          <a:p>
            <a:r>
              <a:rPr lang="en-US" dirty="0" smtClean="0"/>
              <a:t>The outcome of the infection will depend on: </a:t>
            </a:r>
          </a:p>
          <a:p>
            <a:pPr lvl="1"/>
            <a:r>
              <a:rPr lang="en-US" dirty="0" smtClean="0"/>
              <a:t>the balance between the host response to disease </a:t>
            </a:r>
          </a:p>
          <a:p>
            <a:pPr lvl="1"/>
            <a:r>
              <a:rPr lang="en-US" dirty="0" smtClean="0"/>
              <a:t> the virulence and number of organisms</a:t>
            </a:r>
          </a:p>
          <a:p>
            <a:endParaRPr lang="ar-SA" dirty="0"/>
          </a:p>
        </p:txBody>
      </p:sp>
      <p:sp>
        <p:nvSpPr>
          <p:cNvPr id="7" name="Oval 6"/>
          <p:cNvSpPr/>
          <p:nvPr/>
        </p:nvSpPr>
        <p:spPr>
          <a:xfrm>
            <a:off x="7848600" y="3124200"/>
            <a:ext cx="1066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6781800" y="2819400"/>
            <a:ext cx="1066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Primary TB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14600"/>
            <a:ext cx="3657600" cy="23622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A child with peripheral </a:t>
            </a:r>
            <a:r>
              <a:rPr lang="en-US" dirty="0" err="1" smtClean="0"/>
              <a:t>subpleural</a:t>
            </a:r>
            <a:r>
              <a:rPr lang="en-US" dirty="0" smtClean="0"/>
              <a:t> </a:t>
            </a:r>
            <a:r>
              <a:rPr lang="en-US" dirty="0" err="1" smtClean="0"/>
              <a:t>parenchymal</a:t>
            </a:r>
            <a:r>
              <a:rPr lang="en-US" dirty="0" smtClean="0"/>
              <a:t> lesion with enlarged </a:t>
            </a:r>
            <a:r>
              <a:rPr lang="en-US" dirty="0" err="1" smtClean="0"/>
              <a:t>hilar</a:t>
            </a:r>
            <a:r>
              <a:rPr lang="en-US" dirty="0" smtClean="0"/>
              <a:t> lymph nodes</a:t>
            </a:r>
            <a:endParaRPr lang="ar-SA" dirty="0"/>
          </a:p>
        </p:txBody>
      </p:sp>
      <p:pic>
        <p:nvPicPr>
          <p:cNvPr id="1026" name="Picture 2" descr="http://www2.kumc.edu/coa/images/AMED900/InfectiousDisease/Primary-Tuberculosis-X-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828800"/>
            <a:ext cx="3238500" cy="389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763000" cy="6553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i="1" u="sng" dirty="0" smtClean="0"/>
              <a:t>OBJECTIVES AND KEY PRINCIPLES TO BE TAUGHT:</a:t>
            </a:r>
          </a:p>
          <a:p>
            <a:pPr>
              <a:buNone/>
            </a:pPr>
            <a:endParaRPr lang="en-US" sz="1800" dirty="0" smtClean="0"/>
          </a:p>
          <a:p>
            <a:pPr marL="779526" lvl="0" indent="-74295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Define tuberculosis.</a:t>
            </a:r>
          </a:p>
          <a:p>
            <a:pPr marL="779526" indent="-74295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List organs that are commonly affected by tuberculosis.</a:t>
            </a:r>
          </a:p>
          <a:p>
            <a:pPr marL="779526" lvl="0" indent="-74295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Epidemiology</a:t>
            </a:r>
            <a:endParaRPr lang="en-US" sz="2400" dirty="0" smtClean="0">
              <a:latin typeface="Arial Rounded MT Bold" pitchFamily="34" charset="0"/>
            </a:endParaRPr>
          </a:p>
          <a:p>
            <a:pPr marL="779526" lvl="0" indent="-74295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Recognize the morphology of </a:t>
            </a:r>
            <a:r>
              <a:rPr lang="en-US" sz="2000" dirty="0" err="1" smtClean="0">
                <a:latin typeface="Arial Rounded MT Bold" pitchFamily="34" charset="0"/>
              </a:rPr>
              <a:t>Mycobacteria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  <a:endParaRPr lang="en-US" sz="2400" dirty="0" smtClean="0">
              <a:latin typeface="Arial Rounded MT Bold" pitchFamily="34" charset="0"/>
            </a:endParaRPr>
          </a:p>
          <a:p>
            <a:pPr marL="779526" lvl="0" indent="-74295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In regard to </a:t>
            </a:r>
            <a:r>
              <a:rPr lang="en-US" sz="2000" dirty="0" err="1" smtClean="0">
                <a:latin typeface="Arial Rounded MT Bold" pitchFamily="34" charset="0"/>
              </a:rPr>
              <a:t>Mycobacterial</a:t>
            </a:r>
            <a:r>
              <a:rPr lang="en-US" sz="2000" dirty="0" smtClean="0">
                <a:latin typeface="Arial Rounded MT Bold" pitchFamily="34" charset="0"/>
              </a:rPr>
              <a:t> lung infection:  Compare and contrast the following in relation to their gross and </a:t>
            </a:r>
            <a:r>
              <a:rPr lang="en-US" sz="2000" dirty="0" err="1" smtClean="0">
                <a:latin typeface="Arial Rounded MT Bold" pitchFamily="34" charset="0"/>
              </a:rPr>
              <a:t>histologic</a:t>
            </a:r>
            <a:r>
              <a:rPr lang="en-US" sz="2000" dirty="0" smtClean="0">
                <a:latin typeface="Arial Rounded MT Bold" pitchFamily="34" charset="0"/>
              </a:rPr>
              <a:t> lung pathology:</a:t>
            </a:r>
            <a:endParaRPr lang="en-US" sz="2400" dirty="0" smtClean="0">
              <a:latin typeface="Arial Rounded MT Bold" pitchFamily="34" charset="0"/>
            </a:endParaRPr>
          </a:p>
          <a:p>
            <a:pPr marL="1019556" lvl="1" indent="-571500">
              <a:buFont typeface="+mj-lt"/>
              <a:buAutoNum type="romanLcPeriod"/>
            </a:pPr>
            <a:r>
              <a:rPr lang="en-US" sz="2000" dirty="0" smtClean="0">
                <a:latin typeface="Arial Rounded MT Bold" pitchFamily="34" charset="0"/>
              </a:rPr>
              <a:t>Primary tuberculosis (include a definition of the </a:t>
            </a:r>
            <a:r>
              <a:rPr lang="en-US" sz="2000" dirty="0" err="1" smtClean="0">
                <a:latin typeface="Arial Rounded MT Bold" pitchFamily="34" charset="0"/>
              </a:rPr>
              <a:t>Ghon</a:t>
            </a:r>
            <a:r>
              <a:rPr lang="en-US" sz="2000" dirty="0" smtClean="0">
                <a:latin typeface="Arial Rounded MT Bold" pitchFamily="34" charset="0"/>
              </a:rPr>
              <a:t> complex).</a:t>
            </a:r>
          </a:p>
          <a:p>
            <a:pPr marL="1019556" lvl="1" indent="-571500">
              <a:buFont typeface="+mj-lt"/>
              <a:buAutoNum type="romanLcPeriod"/>
            </a:pPr>
            <a:r>
              <a:rPr lang="en-US" sz="2000" dirty="0" smtClean="0">
                <a:latin typeface="Arial Rounded MT Bold" pitchFamily="34" charset="0"/>
              </a:rPr>
              <a:t>Secondary or reactivation tuberculosis.</a:t>
            </a:r>
          </a:p>
          <a:p>
            <a:pPr marL="1019556" lvl="1" indent="-571500">
              <a:buFont typeface="+mj-lt"/>
              <a:buAutoNum type="romanLcPeriod"/>
            </a:pPr>
            <a:r>
              <a:rPr lang="en-US" sz="2000" dirty="0" err="1" smtClean="0">
                <a:latin typeface="Arial Rounded MT Bold" pitchFamily="34" charset="0"/>
              </a:rPr>
              <a:t>Miliary</a:t>
            </a:r>
            <a:r>
              <a:rPr lang="en-US" sz="2000" dirty="0" smtClean="0">
                <a:latin typeface="Arial Rounded MT Bold" pitchFamily="34" charset="0"/>
              </a:rPr>
              <a:t> tuberculosis.</a:t>
            </a:r>
          </a:p>
          <a:p>
            <a:pPr marL="779526" lvl="0" indent="-74295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Know the basis and use of tuberculin skin (</a:t>
            </a:r>
            <a:r>
              <a:rPr lang="en-US" sz="2000" dirty="0" err="1" smtClean="0">
                <a:latin typeface="Arial Rounded MT Bold" pitchFamily="34" charset="0"/>
              </a:rPr>
              <a:t>Mantoux</a:t>
            </a:r>
            <a:r>
              <a:rPr lang="en-US" sz="2000" dirty="0" smtClean="0">
                <a:latin typeface="Arial Rounded MT Bold" pitchFamily="34" charset="0"/>
              </a:rPr>
              <a:t>) test.</a:t>
            </a:r>
            <a:endParaRPr lang="en-US" sz="2400" dirty="0" smtClean="0">
              <a:latin typeface="Arial Rounded MT Bold" pitchFamily="34" charset="0"/>
            </a:endParaRPr>
          </a:p>
          <a:p>
            <a:pPr marL="779526" lvl="0" indent="-74295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List the common clinical presentations of tuberculosis.</a:t>
            </a:r>
            <a:endParaRPr lang="en-US" sz="2400" dirty="0" smtClean="0">
              <a:latin typeface="Arial Rounded MT Bold" pitchFamily="34" charset="0"/>
            </a:endParaRPr>
          </a:p>
          <a:p>
            <a:pPr marL="779526" lvl="0" indent="-74295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List the complications and prognosis of tuberculosis.</a:t>
            </a:r>
            <a:endParaRPr lang="en-US" sz="2400" dirty="0" smtClean="0">
              <a:latin typeface="Arial Rounded MT Bold" pitchFamily="34" charset="0"/>
            </a:endParaRP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67600" cy="1143000"/>
          </a:xfrm>
        </p:spPr>
        <p:txBody>
          <a:bodyPr/>
          <a:lstStyle/>
          <a:p>
            <a:r>
              <a:rPr lang="ar-SA" dirty="0" smtClean="0"/>
              <a:t>       </a:t>
            </a:r>
            <a:r>
              <a:rPr lang="en-US" dirty="0" smtClean="0"/>
              <a:t>Primary </a:t>
            </a:r>
            <a:r>
              <a:rPr lang="en-US" sz="2800" dirty="0" smtClean="0"/>
              <a:t>TB</a:t>
            </a:r>
            <a:r>
              <a:rPr lang="en-US" dirty="0" smtClean="0"/>
              <a:t> progression</a:t>
            </a:r>
            <a:endParaRPr lang="en-US" dirty="0"/>
          </a:p>
        </p:txBody>
      </p:sp>
      <p:pic>
        <p:nvPicPr>
          <p:cNvPr id="3074" name="Picture 2" descr="C:\Users\Maha\Downloads\showimage.cfm (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09600"/>
            <a:ext cx="3581400" cy="59548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2057400"/>
            <a:ext cx="403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Tuberculous</a:t>
            </a:r>
            <a:r>
              <a:rPr lang="en-US" sz="2400" dirty="0" smtClean="0"/>
              <a:t> pleurisy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Bronchial spread produces </a:t>
            </a:r>
            <a:r>
              <a:rPr lang="en-US" sz="2400" dirty="0" err="1" smtClean="0"/>
              <a:t>tuberculous</a:t>
            </a:r>
            <a:r>
              <a:rPr lang="en-US" sz="2400" dirty="0" smtClean="0"/>
              <a:t> bronchopneumonia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Bloodstream spread of organisms produces </a:t>
            </a:r>
            <a:r>
              <a:rPr lang="en-US" sz="2400" dirty="0" err="1" smtClean="0"/>
              <a:t>miliary</a:t>
            </a:r>
            <a:r>
              <a:rPr lang="en-US" sz="2400" dirty="0" smtClean="0"/>
              <a:t> TB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If immunity is low as in Pt. with HIV infection, the disease advance to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Progressive Primary Tuberculosis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Tuberculin skin testing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(</a:t>
            </a:r>
            <a:r>
              <a:rPr lang="en-US" sz="3600" dirty="0" err="1" smtClean="0">
                <a:solidFill>
                  <a:srgbClr val="FF0000"/>
                </a:solidFill>
              </a:rPr>
              <a:t>Mantoux</a:t>
            </a:r>
            <a:r>
              <a:rPr lang="en-US" sz="3600" dirty="0" smtClean="0">
                <a:solidFill>
                  <a:srgbClr val="FF0000"/>
                </a:solidFill>
              </a:rPr>
              <a:t> test, PPD)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/>
          </a:p>
        </p:txBody>
      </p:sp>
      <p:pic>
        <p:nvPicPr>
          <p:cNvPr id="6" name="Picture 10" descr="tb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1447800"/>
            <a:ext cx="3073400" cy="4024313"/>
          </a:xfrm>
        </p:spPr>
      </p:pic>
      <p:pic>
        <p:nvPicPr>
          <p:cNvPr id="30724" name="Picture 11" descr="tb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76400"/>
            <a:ext cx="37385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287963"/>
            <a:ext cx="8459788" cy="1323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000" dirty="0" err="1"/>
              <a:t>Intradermal</a:t>
            </a:r>
            <a:r>
              <a:rPr lang="en-US" sz="2000" dirty="0"/>
              <a:t> injection of purified protein derivative ( </a:t>
            </a:r>
            <a:r>
              <a:rPr lang="en-US" sz="2000" dirty="0" err="1"/>
              <a:t>PPD</a:t>
            </a:r>
            <a:r>
              <a:rPr lang="en-US" sz="2000" dirty="0"/>
              <a:t>).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/>
              <a:t>The response is measured as the amount of </a:t>
            </a:r>
            <a:r>
              <a:rPr lang="en-US" sz="2000" dirty="0" err="1"/>
              <a:t>induration</a:t>
            </a:r>
            <a:r>
              <a:rPr lang="en-US" sz="2000" dirty="0"/>
              <a:t> at 48-72 hours.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/>
              <a:t>The size of </a:t>
            </a:r>
            <a:r>
              <a:rPr lang="en-US" sz="2000" dirty="0" err="1"/>
              <a:t>induration</a:t>
            </a:r>
            <a:r>
              <a:rPr lang="en-US" sz="2000" dirty="0"/>
              <a:t>, rather than </a:t>
            </a:r>
            <a:r>
              <a:rPr lang="en-US" sz="2000" dirty="0" err="1"/>
              <a:t>erythema</a:t>
            </a:r>
            <a:r>
              <a:rPr lang="en-US" sz="2000" dirty="0"/>
              <a:t>, is diagnostic.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err="1"/>
              <a:t>BCG</a:t>
            </a:r>
            <a:r>
              <a:rPr lang="en-US" sz="2000" dirty="0"/>
              <a:t> gives + result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2600" y="1447800"/>
            <a:ext cx="2895600" cy="338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 err="1"/>
              <a:t>PPD</a:t>
            </a:r>
            <a:r>
              <a:rPr lang="en-US" sz="1600" dirty="0"/>
              <a:t> result after – 72 hours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6629400" y="3505200"/>
            <a:ext cx="533400" cy="228600"/>
          </a:xfrm>
          <a:prstGeom prst="leftRightArrow">
            <a:avLst>
              <a:gd name="adj1" fmla="val 50000"/>
              <a:gd name="adj2" fmla="val 1200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152400"/>
            <a:ext cx="8706230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After infection patient develop immunity – </a:t>
            </a:r>
            <a:r>
              <a:rPr lang="en-US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Mantoux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positive [ PPD ]</a:t>
            </a:r>
            <a:endParaRPr lang="en-US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Secondary Tuberculosis: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1143000"/>
            <a:ext cx="75438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Post Primary in immunized individuals.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Reactivation or </a:t>
            </a:r>
            <a:r>
              <a:rPr lang="en-US" sz="2000" dirty="0" err="1" smtClean="0"/>
              <a:t>Reinfection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Cavitary</a:t>
            </a:r>
            <a:r>
              <a:rPr lang="en-US" sz="2000" dirty="0" smtClean="0"/>
              <a:t> </a:t>
            </a:r>
            <a:r>
              <a:rPr lang="en-US" sz="2000" dirty="0" err="1" smtClean="0"/>
              <a:t>granulomatous</a:t>
            </a:r>
            <a:r>
              <a:rPr lang="en-US" sz="2000" dirty="0" smtClean="0"/>
              <a:t> response.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Apical lobes or upper part of lower lobes – O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aseline="-25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Caseation</a:t>
            </a:r>
            <a:r>
              <a:rPr lang="en-US" sz="2000" dirty="0" smtClean="0"/>
              <a:t>, cavity - soft </a:t>
            </a:r>
            <a:r>
              <a:rPr lang="en-US" sz="2000" dirty="0" err="1" smtClean="0"/>
              <a:t>granuloma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Pulmonary or extra-pulmonary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Local or systemic spread / </a:t>
            </a:r>
            <a:r>
              <a:rPr lang="en-US" sz="2000" dirty="0" err="1" smtClean="0"/>
              <a:t>Miliary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folHlink"/>
                </a:solidFill>
              </a:rPr>
              <a:t>Vein</a:t>
            </a:r>
            <a:r>
              <a:rPr lang="en-US" sz="1800" dirty="0" smtClean="0"/>
              <a:t> – via left ventricle  to whole </a:t>
            </a:r>
            <a:r>
              <a:rPr lang="en-US" sz="1800" dirty="0" smtClean="0">
                <a:solidFill>
                  <a:schemeClr val="folHlink"/>
                </a:solidFill>
              </a:rPr>
              <a:t>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Artery</a:t>
            </a:r>
            <a:r>
              <a:rPr lang="en-US" sz="1800" dirty="0" smtClean="0"/>
              <a:t> – </a:t>
            </a:r>
            <a:r>
              <a:rPr lang="en-US" sz="1800" dirty="0" err="1" smtClean="0"/>
              <a:t>miliary</a:t>
            </a:r>
            <a:r>
              <a:rPr lang="en-US" sz="1800" dirty="0" smtClean="0"/>
              <a:t> spread within the </a:t>
            </a:r>
            <a:r>
              <a:rPr lang="en-US" sz="1800" dirty="0" smtClean="0">
                <a:solidFill>
                  <a:schemeClr val="hlink"/>
                </a:solidFill>
              </a:rPr>
              <a:t>lung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0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0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0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Secondary Tuberculosis: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3733800" cy="41021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Cough, sputum, Low grade fever, night sweats, fatigue and  weight loss.</a:t>
            </a:r>
          </a:p>
          <a:p>
            <a:pPr eaLnBrk="1" hangingPunct="1"/>
            <a:r>
              <a:rPr lang="en-US" dirty="0" err="1" smtClean="0"/>
              <a:t>Hemoptysis</a:t>
            </a:r>
            <a:r>
              <a:rPr lang="en-US" dirty="0" smtClean="0"/>
              <a:t> or </a:t>
            </a:r>
            <a:r>
              <a:rPr lang="en-US" dirty="0" err="1" smtClean="0"/>
              <a:t>pleuritic</a:t>
            </a:r>
            <a:r>
              <a:rPr lang="en-US" dirty="0" smtClean="0"/>
              <a:t> pain = severe disease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1" descr="C:\Users\Maha\Downloads\tb_gross_lung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600200"/>
            <a:ext cx="5181600" cy="45259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371600"/>
            <a:ext cx="534473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cavitary</a:t>
            </a:r>
            <a:r>
              <a:rPr lang="en-US" sz="2400" b="1" dirty="0" smtClean="0">
                <a:solidFill>
                  <a:srgbClr val="FF0000"/>
                </a:solidFill>
              </a:rPr>
              <a:t> lesions in the lung apices 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Tuberculosis: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infective foci in the lungs seed the pulmonary venous return to the heart; the organisms subsequently disseminate through the systemic arterial system 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b="1" dirty="0" smtClean="0">
                <a:solidFill>
                  <a:srgbClr val="FF0000"/>
                </a:solidFill>
              </a:rPr>
              <a:t>Systemic </a:t>
            </a:r>
            <a:r>
              <a:rPr lang="en-US" b="1" dirty="0" err="1" smtClean="0">
                <a:solidFill>
                  <a:srgbClr val="FF0000"/>
                </a:solidFill>
              </a:rPr>
              <a:t>miliary</a:t>
            </a:r>
            <a:r>
              <a:rPr lang="en-US" b="1" dirty="0" smtClean="0">
                <a:solidFill>
                  <a:srgbClr val="FF0000"/>
                </a:solidFill>
              </a:rPr>
              <a:t> tuberculosis</a:t>
            </a:r>
            <a:r>
              <a:rPr lang="en-US" dirty="0" smtClean="0"/>
              <a:t> </a:t>
            </a:r>
          </a:p>
          <a:p>
            <a:r>
              <a:rPr lang="en-US" dirty="0" smtClean="0"/>
              <a:t>Almost every organ in the body may be seeded. Lesions resemble those in the lung. </a:t>
            </a:r>
          </a:p>
          <a:p>
            <a:r>
              <a:rPr lang="en-US" dirty="0" err="1" smtClean="0"/>
              <a:t>Miliary</a:t>
            </a:r>
            <a:r>
              <a:rPr lang="en-US" dirty="0" smtClean="0"/>
              <a:t> tuberculosis is most prominent in the liver, bone marrow, spleen, adrenals, </a:t>
            </a:r>
            <a:r>
              <a:rPr lang="en-US" dirty="0" err="1" smtClean="0"/>
              <a:t>meninges</a:t>
            </a:r>
            <a:r>
              <a:rPr lang="en-US" dirty="0" smtClean="0"/>
              <a:t>, kidneys, fallopian tubes, and </a:t>
            </a:r>
            <a:r>
              <a:rPr lang="en-US" dirty="0" err="1" smtClean="0"/>
              <a:t>epididymis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</p:spPr>
        <p:txBody>
          <a:bodyPr/>
          <a:lstStyle/>
          <a:p>
            <a:r>
              <a:rPr lang="en-US" dirty="0" err="1" smtClean="0"/>
              <a:t>Miliary</a:t>
            </a:r>
            <a:r>
              <a:rPr lang="en-US" dirty="0" smtClean="0"/>
              <a:t> TB</a:t>
            </a:r>
            <a:endParaRPr lang="en-US" dirty="0"/>
          </a:p>
        </p:txBody>
      </p:sp>
      <p:pic>
        <p:nvPicPr>
          <p:cNvPr id="5" name="Picture 2" descr="C:\Users\Maha\Downloads\showimage.cfm (5)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lum bright="-29000" contrast="24000"/>
          </a:blip>
          <a:srcRect/>
          <a:stretch>
            <a:fillRect/>
          </a:stretch>
        </p:blipFill>
        <p:spPr bwMode="auto">
          <a:xfrm>
            <a:off x="4724400" y="142987"/>
            <a:ext cx="4038600" cy="67150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1371600"/>
            <a:ext cx="4569584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   Millet like – grain.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   Low immunity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   blood or bronchial spread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   Pulmonary or Systemic types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b2 addis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5181600" cy="280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781800" cy="68580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Adrenal TB - Addison Disease</a:t>
            </a:r>
          </a:p>
        </p:txBody>
      </p:sp>
      <p:pic>
        <p:nvPicPr>
          <p:cNvPr id="4" name="Picture 2" descr="000029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064000"/>
            <a:ext cx="4191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5257800"/>
            <a:ext cx="48768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 smtClean="0"/>
              <a:t>Testes TB </a:t>
            </a:r>
            <a:r>
              <a:rPr lang="en-US" sz="4400" dirty="0" err="1" smtClean="0"/>
              <a:t>Orchitis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0004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TB Peritonitis </a:t>
            </a:r>
            <a:br>
              <a:rPr lang="en-US" dirty="0" smtClean="0"/>
            </a:br>
            <a:r>
              <a:rPr lang="en-US" dirty="0" smtClean="0"/>
              <a:t> liver </a:t>
            </a:r>
            <a:r>
              <a:rPr lang="en-US" dirty="0" err="1" smtClean="0"/>
              <a:t>Miliary</a:t>
            </a:r>
            <a:r>
              <a:rPr lang="en-US" dirty="0" smtClean="0"/>
              <a:t> TB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00043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TB Brain – Caudate 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tb meningitis ba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381000"/>
            <a:ext cx="8051800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3810000" y="29718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algn="l"/>
            <a:r>
              <a:rPr lang="en-US" sz="6600" dirty="0" smtClean="0"/>
              <a:t>Tuberculosis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09800" y="2362200"/>
            <a:ext cx="6629400" cy="25146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Tuberculosis is a communicable chronic </a:t>
            </a:r>
            <a:r>
              <a:rPr lang="en-US" sz="3200" b="1" dirty="0" err="1" smtClean="0">
                <a:solidFill>
                  <a:schemeClr val="bg1"/>
                </a:solidFill>
              </a:rPr>
              <a:t>granulomatous</a:t>
            </a:r>
            <a:r>
              <a:rPr lang="en-US" sz="3200" b="1" dirty="0" smtClean="0">
                <a:solidFill>
                  <a:schemeClr val="bg1"/>
                </a:solidFill>
              </a:rPr>
              <a:t> disease caused by </a:t>
            </a:r>
            <a:r>
              <a:rPr lang="en-US" sz="3200" b="1" i="1" dirty="0" smtClean="0">
                <a:solidFill>
                  <a:schemeClr val="bg1"/>
                </a:solidFill>
              </a:rPr>
              <a:t>Mycobacterium tuberculosis</a:t>
            </a:r>
            <a:r>
              <a:rPr lang="en-US" sz="3600" b="1" i="1" dirty="0" smtClean="0">
                <a:solidFill>
                  <a:schemeClr val="bg1"/>
                </a:solidFill>
              </a:rPr>
              <a:t>.</a:t>
            </a:r>
            <a:r>
              <a:rPr lang="en-US" sz="3600" b="1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00045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447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TB Intestine</a:t>
            </a:r>
            <a:br>
              <a:rPr lang="en-US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any part can be affected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ileum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rostate-T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3375"/>
            <a:ext cx="63627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Prostate TB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TB - Potts Disease</a:t>
            </a:r>
            <a:endParaRPr lang="en-US" dirty="0"/>
          </a:p>
        </p:txBody>
      </p:sp>
      <p:pic>
        <p:nvPicPr>
          <p:cNvPr id="88066" name="Picture 2" descr="http://www.ayushveda.com/womens-magazine/wp-content/uploads/2009/06/spinaltubercu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0"/>
            <a:ext cx="2857500" cy="3000376"/>
          </a:xfrm>
          <a:prstGeom prst="rect">
            <a:avLst/>
          </a:prstGeom>
          <a:noFill/>
        </p:spPr>
      </p:pic>
      <p:pic>
        <p:nvPicPr>
          <p:cNvPr id="4" name="Picture 2" descr="http://www.uiowa.edu/~anthro/paleopathology/drybones/images/3-9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752600"/>
            <a:ext cx="2895600" cy="4140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Spinal TB - Potts Disease</a:t>
            </a:r>
          </a:p>
        </p:txBody>
      </p:sp>
      <p:pic>
        <p:nvPicPr>
          <p:cNvPr id="19460" name="Picture 4" descr="http://www.ispub.com/ispub/ijss/volume_3_number_2_1/pott_s_disease_associated_with_tuberculous_meningitis_causing_blindness/pott-fig2a.jpg"/>
          <p:cNvPicPr>
            <a:picLocks noChangeAspect="1" noChangeArrowheads="1"/>
          </p:cNvPicPr>
          <p:nvPr/>
        </p:nvPicPr>
        <p:blipFill>
          <a:blip r:embed="rId3" cstate="print">
            <a:lum bright="-11000" contrast="14000"/>
          </a:blip>
          <a:srcRect/>
          <a:stretch>
            <a:fillRect/>
          </a:stretch>
        </p:blipFill>
        <p:spPr bwMode="auto">
          <a:xfrm>
            <a:off x="533400" y="1295400"/>
            <a:ext cx="3851708" cy="49339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Picture 2" descr="tb3 pot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0928" y="1828800"/>
            <a:ext cx="496307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Diagnosis of TB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1"/>
            <a:ext cx="3276599" cy="2971800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Clinical features </a:t>
            </a:r>
          </a:p>
          <a:p>
            <a:r>
              <a:rPr lang="en-US" sz="2000" dirty="0" smtClean="0"/>
              <a:t>Depend on organ involved.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Pulmonary tuberculosis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productive cough, fever, and weight loss, night sweats. </a:t>
            </a:r>
          </a:p>
        </p:txBody>
      </p:sp>
      <p:pic>
        <p:nvPicPr>
          <p:cNvPr id="20486" name="Picture 6" descr="http://www.globalsurance.com/blog/wp-content/uploads/2009/04/pulmonary_tuberculosis_symptom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143000"/>
            <a:ext cx="4572000" cy="553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3/32/Tuberculosis_symptom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8305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Patients suspected of having tuberculosis (TB)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</a:rPr>
              <a:t>Tuberculin skin testing (</a:t>
            </a:r>
            <a:r>
              <a:rPr lang="en-US" sz="2400" dirty="0" err="1" smtClean="0">
                <a:solidFill>
                  <a:srgbClr val="FF0000"/>
                </a:solidFill>
              </a:rPr>
              <a:t>Mantoux</a:t>
            </a:r>
            <a:r>
              <a:rPr lang="en-US" sz="2400" dirty="0" smtClean="0">
                <a:solidFill>
                  <a:srgbClr val="FF0000"/>
                </a:solidFill>
              </a:rPr>
              <a:t> test, PPD) 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</a:rPr>
              <a:t>Sputum, bronchial wash or biopsy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Acid fast smear ( ZN  stain )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cultures require weeks for growth and identification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Newer technologies, including ribosomal RNA probes or DNA polymerase chain reaction, allow identification within 24 hours.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</a:rPr>
              <a:t>Chest radiographs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patchy or nodular infiltrate.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may be found in any part of the lung, but upper-lobe involvement </a:t>
            </a:r>
          </a:p>
          <a:p>
            <a:pPr>
              <a:buNone/>
            </a:pPr>
            <a:r>
              <a:rPr lang="en-US" sz="1800" dirty="0" smtClean="0"/>
              <a:t>is most common</a:t>
            </a:r>
          </a:p>
        </p:txBody>
      </p:sp>
      <p:pic>
        <p:nvPicPr>
          <p:cNvPr id="38916" name="Picture 11" descr="tb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752600"/>
            <a:ext cx="2286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 descr="C:\Documents and Settings\Dr.AL-Humaidi\My Documents\211212-230802-2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7275" y="4953000"/>
            <a:ext cx="15081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What is your action after diagnosis ?</a:t>
            </a:r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219200"/>
            <a:ext cx="8229600" cy="5334000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Patients with TB should remain in isolation until sputum becomes smear-negative.</a:t>
            </a:r>
          </a:p>
          <a:p>
            <a:r>
              <a:rPr lang="en-US" sz="2800" dirty="0" smtClean="0"/>
              <a:t>Rx: </a:t>
            </a:r>
          </a:p>
          <a:p>
            <a:pPr lvl="1"/>
            <a:r>
              <a:rPr lang="en-US" sz="2400" b="1" dirty="0" smtClean="0"/>
              <a:t>RIPE—</a:t>
            </a:r>
            <a:r>
              <a:rPr lang="en-US" sz="2400" b="1" dirty="0" err="1" smtClean="0"/>
              <a:t>Rifampin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Isoniazid</a:t>
            </a:r>
            <a:r>
              <a:rPr lang="en-US" sz="2400" b="1" dirty="0" smtClean="0"/>
              <a:t> (INH), </a:t>
            </a:r>
            <a:r>
              <a:rPr lang="en-US" sz="2400" b="1" dirty="0" err="1" smtClean="0"/>
              <a:t>Pyrazinamide</a:t>
            </a:r>
            <a:r>
              <a:rPr lang="en-US" sz="2400" b="1" dirty="0" smtClean="0"/>
              <a:t>, and </a:t>
            </a:r>
            <a:r>
              <a:rPr lang="en-US" sz="2400" b="1" dirty="0" err="1" smtClean="0"/>
              <a:t>Ethambutol</a:t>
            </a:r>
            <a:r>
              <a:rPr lang="en-US" sz="2400" b="1" dirty="0" smtClean="0"/>
              <a:t> daily for eight weeks</a:t>
            </a:r>
          </a:p>
          <a:p>
            <a:pPr lvl="1"/>
            <a:r>
              <a:rPr lang="en-US" b="1" dirty="0" smtClean="0"/>
              <a:t>followed by INH and </a:t>
            </a:r>
            <a:r>
              <a:rPr lang="en-US" b="1" dirty="0" err="1" smtClean="0"/>
              <a:t>rifampin</a:t>
            </a:r>
            <a:r>
              <a:rPr lang="en-US" b="1" dirty="0" smtClean="0"/>
              <a:t> for an </a:t>
            </a:r>
            <a:r>
              <a:rPr lang="en-US" dirty="0" smtClean="0"/>
              <a:t>additional 16 weeks.</a:t>
            </a:r>
            <a:r>
              <a:rPr lang="en-US" i="1" dirty="0" smtClean="0"/>
              <a:t> </a:t>
            </a:r>
          </a:p>
          <a:p>
            <a:pPr lvl="2"/>
            <a:r>
              <a:rPr lang="en-US" i="1" dirty="0" smtClean="0"/>
              <a:t>Give vitamin B6 to prevent INH-associated neuropathy.</a:t>
            </a:r>
            <a:endParaRPr lang="en-US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 of 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generally favorable if infections are localized to the lungs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but it worsens significantly when:</a:t>
            </a:r>
          </a:p>
          <a:p>
            <a:r>
              <a:rPr lang="en-US" dirty="0" smtClean="0"/>
              <a:t> the disease occurs aged, debilitated, or </a:t>
            </a:r>
            <a:r>
              <a:rPr lang="en-US" dirty="0" err="1" smtClean="0"/>
              <a:t>immunosuppressed</a:t>
            </a:r>
            <a:r>
              <a:rPr lang="en-US" dirty="0" smtClean="0"/>
              <a:t> persons( who are at high risk for developing </a:t>
            </a:r>
            <a:r>
              <a:rPr lang="en-US" dirty="0" err="1" smtClean="0"/>
              <a:t>miliary</a:t>
            </a:r>
            <a:r>
              <a:rPr lang="en-US" dirty="0" smtClean="0"/>
              <a:t> tuberculosis, and in those with MDR-TB)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Amyloidosis</a:t>
            </a:r>
            <a:r>
              <a:rPr lang="en-US" dirty="0" smtClean="0"/>
              <a:t> may appear in persistent cases.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HIV &amp; TB</a:t>
            </a:r>
            <a:endParaRPr lang="en-US" dirty="0"/>
          </a:p>
        </p:txBody>
      </p:sp>
      <p:pic>
        <p:nvPicPr>
          <p:cNvPr id="4" name="Picture 1" descr="C:\Users\Maha\Downloads\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47787" y="1927225"/>
            <a:ext cx="5686425" cy="42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Mycobacterium tuberculosis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7467600" cy="4873752"/>
          </a:xfrm>
        </p:spPr>
        <p:txBody>
          <a:bodyPr/>
          <a:lstStyle/>
          <a:p>
            <a:r>
              <a:rPr lang="en-US" dirty="0" err="1" smtClean="0"/>
              <a:t>Mycobacteria</a:t>
            </a:r>
            <a:r>
              <a:rPr lang="en-US" dirty="0" smtClean="0"/>
              <a:t> are slender rods that are acid fast (i.e., they have a high content of complex lipids that readily bind the </a:t>
            </a:r>
            <a:r>
              <a:rPr lang="en-US" dirty="0" err="1" smtClean="0"/>
              <a:t>Ziehl-Neelsen</a:t>
            </a:r>
            <a:r>
              <a:rPr lang="en-US" dirty="0" smtClean="0"/>
              <a:t> [</a:t>
            </a:r>
            <a:r>
              <a:rPr lang="en-US" dirty="0" err="1" smtClean="0"/>
              <a:t>carbol</a:t>
            </a:r>
            <a:r>
              <a:rPr lang="en-US" dirty="0" smtClean="0"/>
              <a:t> </a:t>
            </a:r>
            <a:r>
              <a:rPr lang="en-US" dirty="0" err="1" smtClean="0"/>
              <a:t>fuchsin</a:t>
            </a:r>
            <a:r>
              <a:rPr lang="en-US" dirty="0" smtClean="0"/>
              <a:t>] stain and subsequently stubbornly resist </a:t>
            </a:r>
            <a:r>
              <a:rPr lang="en-US" dirty="0" err="1" smtClean="0"/>
              <a:t>decolorization</a:t>
            </a:r>
            <a:r>
              <a:rPr lang="en-US" dirty="0" smtClean="0"/>
              <a:t>). </a:t>
            </a:r>
          </a:p>
          <a:p>
            <a:r>
              <a:rPr lang="en-US" i="1" dirty="0" smtClean="0"/>
              <a:t>M. tuberculosis </a:t>
            </a:r>
            <a:r>
              <a:rPr lang="en-US" i="1" dirty="0" err="1" smtClean="0"/>
              <a:t>hominis</a:t>
            </a:r>
            <a:r>
              <a:rPr lang="en-US" dirty="0" smtClean="0"/>
              <a:t> is responsible for most cases of tuberculosis; the reservoir of infection is usually found in humans with active pulmonary disease. </a:t>
            </a:r>
            <a:endParaRPr lang="ar-SA" dirty="0"/>
          </a:p>
        </p:txBody>
      </p:sp>
      <p:pic>
        <p:nvPicPr>
          <p:cNvPr id="4" name="Picture 2" descr="http://www.ihcworld.com/royellis/gallery/images/zn.jp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 l="43750" r="6250" b="37500"/>
          <a:stretch>
            <a:fillRect/>
          </a:stretch>
        </p:blipFill>
        <p:spPr bwMode="auto">
          <a:xfrm>
            <a:off x="2438400" y="4064000"/>
            <a:ext cx="3352800" cy="2794000"/>
          </a:xfrm>
          <a:prstGeom prst="rect">
            <a:avLst/>
          </a:prstGeom>
          <a:noFill/>
        </p:spPr>
      </p:pic>
      <p:pic>
        <p:nvPicPr>
          <p:cNvPr id="5" name="Picture 4" descr="Tuberculosis Bacteria"/>
          <p:cNvPicPr>
            <a:picLocks noChangeAspect="1" noChangeArrowheads="1"/>
          </p:cNvPicPr>
          <p:nvPr/>
        </p:nvPicPr>
        <p:blipFill>
          <a:blip r:embed="rId3" cstate="print">
            <a:lum bright="5000" contrast="10000"/>
          </a:blip>
          <a:srcRect/>
          <a:stretch>
            <a:fillRect/>
          </a:stretch>
        </p:blipFill>
        <p:spPr bwMode="auto">
          <a:xfrm>
            <a:off x="6096000" y="4267200"/>
            <a:ext cx="2362200" cy="2084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858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Atypical features of TB in HIV+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These make the diagnosis of tuberculosis particularly challenging: </a:t>
            </a:r>
            <a:r>
              <a:rPr lang="en-US" sz="3800" b="1" dirty="0" smtClean="0">
                <a:solidFill>
                  <a:srgbClr val="FF0000"/>
                </a:solidFill>
              </a:rPr>
              <a:t>Why?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 an increased frequency of sputum-smear negativity for acid-fast bacilli compared with HIV-negative controls</a:t>
            </a:r>
          </a:p>
          <a:p>
            <a:pPr lvl="2"/>
            <a:r>
              <a:rPr lang="en-US" dirty="0" smtClean="0"/>
              <a:t> (This is because the incidence of </a:t>
            </a:r>
            <a:r>
              <a:rPr lang="en-US" dirty="0" err="1" smtClean="0"/>
              <a:t>cavitation</a:t>
            </a:r>
            <a:r>
              <a:rPr lang="en-US" dirty="0" smtClean="0"/>
              <a:t> and </a:t>
            </a:r>
            <a:r>
              <a:rPr lang="en-US" dirty="0" err="1" smtClean="0"/>
              <a:t>endobronchial</a:t>
            </a:r>
            <a:r>
              <a:rPr lang="en-US" dirty="0" smtClean="0"/>
              <a:t> damage is more in </a:t>
            </a:r>
            <a:r>
              <a:rPr lang="en-US" dirty="0" err="1" smtClean="0"/>
              <a:t>immunocompetent</a:t>
            </a:r>
            <a:r>
              <a:rPr lang="en-US" dirty="0" smtClean="0"/>
              <a:t> individuals and therefore induced sputum elicits more AFB) </a:t>
            </a:r>
          </a:p>
          <a:p>
            <a:pPr lvl="1"/>
            <a:r>
              <a:rPr lang="en-US" dirty="0" smtClean="0"/>
              <a:t>the absence of tissue (bronchial wall) destruction due to suppressed type IV hypersensitivity results in fewer bacilli in the sputum (despite the higher tissue bacillary load). </a:t>
            </a:r>
          </a:p>
          <a:p>
            <a:pPr lvl="1"/>
            <a:r>
              <a:rPr lang="en-US" dirty="0" smtClean="0"/>
              <a:t>false-negative PPD (because of tuberculin </a:t>
            </a:r>
            <a:r>
              <a:rPr lang="en-US" dirty="0" err="1" smtClean="0"/>
              <a:t>anergy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the lack of characteristic </a:t>
            </a:r>
            <a:r>
              <a:rPr lang="en-US" dirty="0" err="1" smtClean="0"/>
              <a:t>granulomas</a:t>
            </a:r>
            <a:r>
              <a:rPr lang="en-US" dirty="0" smtClean="0"/>
              <a:t> in tissues, particularly in the late stages of HIV infection.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/>
            </a:r>
            <a:br>
              <a:rPr lang="en-US" sz="4800" b="1" i="1" dirty="0" smtClean="0">
                <a:solidFill>
                  <a:srgbClr val="FF0000"/>
                </a:solidFill>
              </a:rPr>
            </a:br>
            <a:r>
              <a:rPr lang="en-US" sz="4800" b="1" i="1" dirty="0" smtClean="0">
                <a:solidFill>
                  <a:srgbClr val="FF0000"/>
                </a:solidFill>
              </a:rPr>
              <a:t>TAKE HOME MESSAGES:</a:t>
            </a: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610600" cy="5638800"/>
          </a:xfrm>
        </p:spPr>
        <p:txBody>
          <a:bodyPr>
            <a:normAutofit fontScale="85000" lnSpcReduction="10000"/>
          </a:bodyPr>
          <a:lstStyle/>
          <a:p>
            <a:pPr marL="493776" lvl="0" indent="-457200">
              <a:buFont typeface="+mj-lt"/>
              <a:buAutoNum type="arabicPeriod"/>
            </a:pPr>
            <a:r>
              <a:rPr lang="en-US" sz="2400" dirty="0" smtClean="0"/>
              <a:t> </a:t>
            </a:r>
            <a:r>
              <a:rPr lang="en-US" sz="2400" i="1" dirty="0" smtClean="0">
                <a:latin typeface="Arial Rounded MT Bold" pitchFamily="34" charset="0"/>
              </a:rPr>
              <a:t>Mycobacterium tuberculosis</a:t>
            </a:r>
            <a:r>
              <a:rPr lang="en-US" sz="2400" dirty="0" smtClean="0">
                <a:latin typeface="Arial Rounded MT Bold" pitchFamily="34" charset="0"/>
              </a:rPr>
              <a:t> is the causative organism of tuberculosis (TB) in the lungs and elsewhere.</a:t>
            </a:r>
          </a:p>
          <a:p>
            <a:pPr marL="493776" lvl="0" indent="-457200">
              <a:buFont typeface="+mj-lt"/>
              <a:buAutoNum type="arabicPeriod"/>
            </a:pPr>
            <a:r>
              <a:rPr lang="en-US" sz="2400" i="1" dirty="0" smtClean="0">
                <a:latin typeface="Arial Rounded MT Bold" pitchFamily="34" charset="0"/>
              </a:rPr>
              <a:t>Mycobacterium tuberculosis</a:t>
            </a:r>
            <a:r>
              <a:rPr lang="en-US" sz="2400" dirty="0" smtClean="0">
                <a:latin typeface="Arial Rounded MT Bold" pitchFamily="34" charset="0"/>
              </a:rPr>
              <a:t> gains access to the lung by inhalation and causes pulmonary TB.</a:t>
            </a:r>
          </a:p>
          <a:p>
            <a:pPr marL="493776" lvl="0" indent="-457200">
              <a:buFont typeface="+mj-lt"/>
              <a:buAutoNum type="arabicPeriod"/>
            </a:pPr>
            <a:r>
              <a:rPr lang="en-US" sz="2400" dirty="0" smtClean="0">
                <a:latin typeface="Arial Rounded MT Bold" pitchFamily="34" charset="0"/>
              </a:rPr>
              <a:t>A </a:t>
            </a:r>
            <a:r>
              <a:rPr lang="en-US" sz="2400" dirty="0" err="1" smtClean="0">
                <a:latin typeface="Arial Rounded MT Bold" pitchFamily="34" charset="0"/>
              </a:rPr>
              <a:t>granuloma</a:t>
            </a:r>
            <a:r>
              <a:rPr lang="en-US" sz="2400" dirty="0" smtClean="0">
                <a:latin typeface="Arial Rounded MT Bold" pitchFamily="34" charset="0"/>
              </a:rPr>
              <a:t> in TB, termed a 'tubercle', is composed of activated macrophages, </a:t>
            </a:r>
            <a:r>
              <a:rPr lang="en-US" sz="2400" dirty="0" err="1" smtClean="0">
                <a:latin typeface="Arial Rounded MT Bold" pitchFamily="34" charset="0"/>
              </a:rPr>
              <a:t>Langhans</a:t>
            </a:r>
            <a:r>
              <a:rPr lang="en-US" sz="2400" dirty="0" smtClean="0">
                <a:latin typeface="Arial Rounded MT Bold" pitchFamily="34" charset="0"/>
              </a:rPr>
              <a:t>’ giant cells with surrounding lymphoid cells and fibroblasts with central </a:t>
            </a:r>
            <a:r>
              <a:rPr lang="en-US" sz="2400" dirty="0" err="1" smtClean="0">
                <a:latin typeface="Arial Rounded MT Bold" pitchFamily="34" charset="0"/>
              </a:rPr>
              <a:t>caseation</a:t>
            </a:r>
            <a:r>
              <a:rPr lang="en-US" sz="2400" dirty="0" smtClean="0">
                <a:latin typeface="Arial Rounded MT Bold" pitchFamily="34" charset="0"/>
              </a:rPr>
              <a:t> necrosis.</a:t>
            </a:r>
          </a:p>
          <a:p>
            <a:pPr marL="493776" lvl="0" indent="-457200">
              <a:buFont typeface="+mj-lt"/>
              <a:buAutoNum type="arabicPeriod"/>
            </a:pPr>
            <a:r>
              <a:rPr lang="en-US" sz="2400" dirty="0" smtClean="0">
                <a:latin typeface="Arial Rounded MT Bold" pitchFamily="34" charset="0"/>
              </a:rPr>
              <a:t>Primary tuberculosis is the form of disease that develops in a previously unexposed, and therefore </a:t>
            </a:r>
            <a:r>
              <a:rPr lang="en-US" sz="2400" dirty="0" err="1" smtClean="0">
                <a:latin typeface="Arial Rounded MT Bold" pitchFamily="34" charset="0"/>
              </a:rPr>
              <a:t>unsensitized</a:t>
            </a:r>
            <a:r>
              <a:rPr lang="en-US" sz="2400" dirty="0" smtClean="0">
                <a:latin typeface="Arial Rounded MT Bold" pitchFamily="34" charset="0"/>
              </a:rPr>
              <a:t>, person. </a:t>
            </a:r>
          </a:p>
          <a:p>
            <a:pPr marL="493776" lvl="0" indent="-457200">
              <a:buFont typeface="+mj-lt"/>
              <a:buAutoNum type="arabicPeriod"/>
            </a:pPr>
            <a:r>
              <a:rPr lang="en-US" sz="2400" dirty="0" smtClean="0">
                <a:latin typeface="Arial Rounded MT Bold" pitchFamily="34" charset="0"/>
              </a:rPr>
              <a:t>Secondary (reactivation) tuberculosis arises in previously exposed individuals when host immune defenses are compromised, and usually manifests as </a:t>
            </a:r>
            <a:r>
              <a:rPr lang="en-US" sz="2400" dirty="0" err="1" smtClean="0">
                <a:latin typeface="Arial Rounded MT Bold" pitchFamily="34" charset="0"/>
              </a:rPr>
              <a:t>cavitary</a:t>
            </a:r>
            <a:r>
              <a:rPr lang="en-US" sz="2400" dirty="0" smtClean="0">
                <a:latin typeface="Arial Rounded MT Bold" pitchFamily="34" charset="0"/>
              </a:rPr>
              <a:t> lesions in the lung apices.</a:t>
            </a:r>
          </a:p>
          <a:p>
            <a:pPr marL="493776" lvl="0" indent="-457200">
              <a:buFont typeface="+mj-lt"/>
              <a:buAutoNum type="arabicPeriod"/>
            </a:pPr>
            <a:r>
              <a:rPr lang="en-US" sz="2400" dirty="0" smtClean="0">
                <a:latin typeface="Arial Rounded MT Bold" pitchFamily="34" charset="0"/>
              </a:rPr>
              <a:t>Both progressive primary tuberculosis and secondary tuberculosis can result in systemic seeding, causing life-threatening forms such as </a:t>
            </a:r>
            <a:r>
              <a:rPr lang="en-US" sz="2400" dirty="0" err="1" smtClean="0">
                <a:latin typeface="Arial Rounded MT Bold" pitchFamily="34" charset="0"/>
              </a:rPr>
              <a:t>miliary</a:t>
            </a:r>
            <a:r>
              <a:rPr lang="en-US" sz="2400" dirty="0" smtClean="0">
                <a:latin typeface="Arial Rounded MT Bold" pitchFamily="34" charset="0"/>
              </a:rPr>
              <a:t> tuberculosis and </a:t>
            </a:r>
            <a:r>
              <a:rPr lang="en-US" sz="2400" dirty="0" err="1" smtClean="0">
                <a:latin typeface="Arial Rounded MT Bold" pitchFamily="34" charset="0"/>
              </a:rPr>
              <a:t>tuberculous</a:t>
            </a:r>
            <a:r>
              <a:rPr lang="en-US" sz="2400" dirty="0" smtClean="0">
                <a:latin typeface="Arial Rounded MT Bold" pitchFamily="34" charset="0"/>
              </a:rPr>
              <a:t> meningitis.</a:t>
            </a:r>
          </a:p>
          <a:p>
            <a:pPr marL="493776" lvl="0" indent="-457200">
              <a:buFont typeface="+mj-lt"/>
              <a:buAutoNum type="arabicPeriod"/>
            </a:pPr>
            <a:r>
              <a:rPr lang="en-US" sz="2400" dirty="0" smtClean="0">
                <a:latin typeface="Arial Rounded MT Bold" pitchFamily="34" charset="0"/>
              </a:rPr>
              <a:t>The outcome of tuberculosis depends on the adequacy of the host immune response.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عنصر نائب للنص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8" name="عنصر نائب للقصاصة الفنية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"/>
            <a:ext cx="8382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67600" cy="1143000"/>
          </a:xfrm>
        </p:spPr>
        <p:txBody>
          <a:bodyPr/>
          <a:lstStyle/>
          <a:p>
            <a:r>
              <a:rPr lang="en-US" dirty="0" smtClean="0"/>
              <a:t>Tuberculosis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066800"/>
            <a:ext cx="7467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usually involves the lungs but may affect any organ or tissue in the body.</a:t>
            </a:r>
          </a:p>
          <a:p>
            <a:r>
              <a:rPr lang="en-US" sz="2400" dirty="0" smtClean="0"/>
              <a:t> Typically, </a:t>
            </a:r>
            <a:r>
              <a:rPr lang="en-US" sz="2400" dirty="0" err="1" smtClean="0"/>
              <a:t>Epitheloid</a:t>
            </a:r>
            <a:r>
              <a:rPr lang="en-US" sz="2400" dirty="0" smtClean="0"/>
              <a:t> </a:t>
            </a:r>
            <a:r>
              <a:rPr lang="en-US" sz="2400" dirty="0" err="1" smtClean="0"/>
              <a:t>granuloma</a:t>
            </a:r>
            <a:r>
              <a:rPr lang="en-US" sz="2400" dirty="0" smtClean="0"/>
              <a:t> in which the centers of tubercular </a:t>
            </a:r>
            <a:r>
              <a:rPr lang="en-US" sz="2400" dirty="0" err="1" smtClean="0"/>
              <a:t>granulomas</a:t>
            </a:r>
            <a:r>
              <a:rPr lang="en-US" sz="2400" dirty="0" smtClean="0"/>
              <a:t> undergo </a:t>
            </a:r>
            <a:r>
              <a:rPr lang="en-US" sz="2400" dirty="0" err="1" smtClean="0">
                <a:solidFill>
                  <a:srgbClr val="FF0000"/>
                </a:solidFill>
              </a:rPr>
              <a:t>caseous</a:t>
            </a:r>
            <a:r>
              <a:rPr lang="en-US" sz="2400" dirty="0" smtClean="0">
                <a:solidFill>
                  <a:srgbClr val="FF0000"/>
                </a:solidFill>
              </a:rPr>
              <a:t> necrosis.</a:t>
            </a:r>
          </a:p>
          <a:p>
            <a:endParaRPr lang="en-US" sz="2800" dirty="0" smtClean="0"/>
          </a:p>
        </p:txBody>
      </p:sp>
      <p:pic>
        <p:nvPicPr>
          <p:cNvPr id="4" name="Picture 2" descr="http://www.naturalypure.com/images/TuberculosisPhoto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0"/>
            <a:ext cx="778764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smtClean="0">
                <a:solidFill>
                  <a:srgbClr val="FF0000"/>
                </a:solidFill>
              </a:rPr>
              <a:t>Epidemiology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763000" cy="5410200"/>
          </a:xfrm>
        </p:spPr>
        <p:txBody>
          <a:bodyPr/>
          <a:lstStyle/>
          <a:p>
            <a:r>
              <a:rPr lang="en-US" sz="2800" smtClean="0"/>
              <a:t>Worldwide; a third of the world's population is infected with this organism</a:t>
            </a:r>
          </a:p>
          <a:p>
            <a:r>
              <a:rPr lang="en-US" sz="2800" smtClean="0"/>
              <a:t>A total of 8.8 million new cases each year and 2 million deaths</a:t>
            </a:r>
          </a:p>
          <a:p>
            <a:r>
              <a:rPr lang="en-US" sz="2800" smtClean="0"/>
              <a:t>Disease most common in Southeast Asia, sub-Saharan Africa, and Eastern Europe</a:t>
            </a:r>
          </a:p>
          <a:p>
            <a:r>
              <a:rPr lang="en-US" sz="2800" smtClean="0"/>
              <a:t>Humans are the only natural reservoir</a:t>
            </a:r>
          </a:p>
          <a:p>
            <a:r>
              <a:rPr lang="en-US" sz="2800" smtClean="0"/>
              <a:t>Person-to-person spread by infectious aerosols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bad_breath.jpg (380×38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05400" y="1447800"/>
            <a:ext cx="3505200" cy="3619500"/>
          </a:xfrm>
          <a:prstGeom prst="rect">
            <a:avLst/>
          </a:prstGeom>
          <a:noFill/>
        </p:spPr>
      </p:pic>
      <p:pic>
        <p:nvPicPr>
          <p:cNvPr id="14337" name="Picture 1" descr="C:\Users\Maha\Downloads\1909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6124376" cy="4899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Epidemiology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458200" cy="49530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400" b="1" dirty="0" smtClean="0"/>
              <a:t>Populations at greatest risk for disease are:</a:t>
            </a:r>
          </a:p>
          <a:p>
            <a:pPr lvl="1">
              <a:defRPr/>
            </a:pPr>
            <a:r>
              <a:rPr lang="en-US" sz="2400" b="1" dirty="0" smtClean="0"/>
              <a:t>individuals exposed to diseased patients </a:t>
            </a:r>
          </a:p>
          <a:p>
            <a:pPr lvl="1">
              <a:defRPr/>
            </a:pPr>
            <a:r>
              <a:rPr lang="en-US" sz="2400" b="1" dirty="0" smtClean="0"/>
              <a:t>People with poverty, crowding, and chronic debilitating illness </a:t>
            </a:r>
          </a:p>
          <a:p>
            <a:pPr lvl="1">
              <a:defRPr/>
            </a:pPr>
            <a:r>
              <a:rPr lang="en-US" sz="2400" b="1" dirty="0" smtClean="0"/>
              <a:t>drug or alcohol abusers and homeless persons</a:t>
            </a:r>
          </a:p>
          <a:p>
            <a:pPr>
              <a:defRPr/>
            </a:pPr>
            <a:endParaRPr lang="en-US" sz="2400" b="1" dirty="0" smtClean="0"/>
          </a:p>
          <a:p>
            <a:pPr>
              <a:defRPr/>
            </a:pPr>
            <a:r>
              <a:rPr lang="en-US" sz="2400" b="1" dirty="0" smtClean="0"/>
              <a:t>Infected cases at greatest risk for progressive disease are:</a:t>
            </a:r>
            <a:endParaRPr lang="en-US" sz="2400" b="1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sz="2400" b="1" dirty="0" smtClean="0">
                <a:ea typeface="+mn-ea"/>
                <a:cs typeface="+mn-cs"/>
              </a:rPr>
              <a:t> </a:t>
            </a:r>
            <a:r>
              <a:rPr lang="en-US" sz="2400" b="1" dirty="0" err="1" smtClean="0">
                <a:ea typeface="+mn-ea"/>
                <a:cs typeface="+mn-cs"/>
              </a:rPr>
              <a:t>immunocompromised</a:t>
            </a:r>
            <a:r>
              <a:rPr lang="en-US" sz="2400" b="1" dirty="0" smtClean="0">
                <a:ea typeface="+mn-ea"/>
                <a:cs typeface="+mn-cs"/>
              </a:rPr>
              <a:t> patients (particularly those with HIV infection)</a:t>
            </a:r>
          </a:p>
          <a:p>
            <a:pPr lvl="1">
              <a:defRPr/>
            </a:pPr>
            <a:r>
              <a:rPr lang="en-US" sz="2400" b="1" dirty="0" smtClean="0">
                <a:ea typeface="+mn-ea"/>
                <a:cs typeface="+mn-cs"/>
              </a:rPr>
              <a:t>Certain disease states :</a:t>
            </a:r>
          </a:p>
          <a:p>
            <a:pPr lvl="2">
              <a:defRPr/>
            </a:pPr>
            <a:r>
              <a:rPr lang="en-US" b="1" dirty="0" smtClean="0">
                <a:ea typeface="+mn-ea"/>
                <a:cs typeface="+mn-cs"/>
              </a:rPr>
              <a:t>diabetes mellitus, Hodgkin disease, chronic lung disease (particularly silicosis), chronic renal failure, malnutrition, alcoholism, and </a:t>
            </a:r>
            <a:r>
              <a:rPr lang="en-US" b="1" dirty="0" err="1" smtClean="0">
                <a:ea typeface="+mn-ea"/>
                <a:cs typeface="+mn-cs"/>
              </a:rPr>
              <a:t>immunosuppression</a:t>
            </a:r>
            <a:r>
              <a:rPr lang="en-US" sz="1600" dirty="0" smtClean="0"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i="1" dirty="0" smtClean="0"/>
              <a:t>Other types of </a:t>
            </a:r>
            <a:r>
              <a:rPr lang="en-US" sz="4800" i="1" dirty="0" err="1" smtClean="0"/>
              <a:t>Mycobacteruim</a:t>
            </a:r>
            <a:endParaRPr lang="en-US" sz="4800" i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sz="3600" i="1" dirty="0" smtClean="0"/>
              <a:t>Mycobacterium </a:t>
            </a:r>
            <a:r>
              <a:rPr lang="en-US" sz="3600" i="1" dirty="0" err="1" smtClean="0"/>
              <a:t>bovis</a:t>
            </a:r>
            <a:r>
              <a:rPr lang="en-US" sz="3600" i="1" dirty="0" smtClean="0"/>
              <a:t> …..intestinal TB </a:t>
            </a:r>
          </a:p>
          <a:p>
            <a:endParaRPr lang="en-US" sz="3600" i="1" dirty="0" smtClean="0"/>
          </a:p>
          <a:p>
            <a:r>
              <a:rPr lang="en-US" sz="3200" i="1" dirty="0" smtClean="0"/>
              <a:t>M. </a:t>
            </a:r>
            <a:r>
              <a:rPr lang="en-US" sz="3200" i="1" dirty="0" err="1" smtClean="0"/>
              <a:t>leprae</a:t>
            </a:r>
            <a:r>
              <a:rPr lang="en-US" sz="3200" i="1" dirty="0" smtClean="0"/>
              <a:t> (Hansen bacillus) ..Leprosy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M. </a:t>
            </a:r>
            <a:r>
              <a:rPr lang="en-US" sz="3200" i="1" dirty="0" err="1" smtClean="0"/>
              <a:t>kansasii</a:t>
            </a:r>
            <a:r>
              <a:rPr lang="en-US" sz="3200" i="1" dirty="0" smtClean="0"/>
              <a:t>, M. </a:t>
            </a:r>
            <a:r>
              <a:rPr lang="en-US" sz="3200" i="1" dirty="0" err="1" smtClean="0"/>
              <a:t>avium</a:t>
            </a:r>
            <a:r>
              <a:rPr lang="en-US" sz="3200" i="1" dirty="0" smtClean="0"/>
              <a:t>, M. </a:t>
            </a:r>
            <a:r>
              <a:rPr lang="en-US" sz="3200" i="1" dirty="0" err="1" smtClean="0"/>
              <a:t>intracellulare</a:t>
            </a:r>
            <a:r>
              <a:rPr lang="en-US" sz="3200" i="1" dirty="0" smtClean="0"/>
              <a:t> …………….Atypical </a:t>
            </a:r>
            <a:r>
              <a:rPr lang="en-US" sz="3200" i="1" dirty="0" err="1" smtClean="0"/>
              <a:t>mycobacterial</a:t>
            </a:r>
            <a:r>
              <a:rPr lang="en-US" sz="3200" i="1" dirty="0" smtClean="0"/>
              <a:t> infections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M. </a:t>
            </a:r>
            <a:r>
              <a:rPr lang="en-US" sz="3200" i="1" dirty="0" err="1" smtClean="0"/>
              <a:t>ulcerans</a:t>
            </a:r>
            <a:r>
              <a:rPr lang="en-US" sz="3200" i="1" dirty="0" smtClean="0"/>
              <a:t> …………….</a:t>
            </a:r>
            <a:r>
              <a:rPr lang="en-US" sz="3200" i="1" dirty="0" err="1" smtClean="0"/>
              <a:t>Buruli</a:t>
            </a:r>
            <a:r>
              <a:rPr lang="en-US" sz="3200" i="1" dirty="0" smtClean="0"/>
              <a:t> ulcer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888</TotalTime>
  <Words>1214</Words>
  <Application>Microsoft Office PowerPoint</Application>
  <PresentationFormat>On-screen Show (4:3)</PresentationFormat>
  <Paragraphs>298</Paragraphs>
  <Slides>42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Oriel</vt:lpstr>
      <vt:lpstr>Respiratory block TUBERCULOSIS    </vt:lpstr>
      <vt:lpstr>Slide 2</vt:lpstr>
      <vt:lpstr>Tuberculosis </vt:lpstr>
      <vt:lpstr>Mycobacterium tuberculosis</vt:lpstr>
      <vt:lpstr>Tuberculosis </vt:lpstr>
      <vt:lpstr>Epidemiology</vt:lpstr>
      <vt:lpstr>Slide 7</vt:lpstr>
      <vt:lpstr>Epidemiology</vt:lpstr>
      <vt:lpstr>Other types of Mycobacteruim</vt:lpstr>
      <vt:lpstr>Mycobacterium tuberculosis</vt:lpstr>
      <vt:lpstr>Pathogenesis of granuloma</vt:lpstr>
      <vt:lpstr>TB Pathogenesis</vt:lpstr>
      <vt:lpstr>Pathogenesis of TB:</vt:lpstr>
      <vt:lpstr>If the bacilli enter the body……</vt:lpstr>
      <vt:lpstr>If the bacilli enter the body……</vt:lpstr>
      <vt:lpstr>Slide 16</vt:lpstr>
      <vt:lpstr>Primary TB or Ghon’s Complex</vt:lpstr>
      <vt:lpstr>Primary TB</vt:lpstr>
      <vt:lpstr>Primary TB</vt:lpstr>
      <vt:lpstr>       Primary TB progression</vt:lpstr>
      <vt:lpstr>Tuberculin skin testing  (Mantoux test, PPD)  </vt:lpstr>
      <vt:lpstr>Secondary Tuberculosis:</vt:lpstr>
      <vt:lpstr>Secondary Tuberculosis:</vt:lpstr>
      <vt:lpstr>Secondary Tuberculosis:</vt:lpstr>
      <vt:lpstr>Miliary TB</vt:lpstr>
      <vt:lpstr>Adrenal TB - Addison Disease</vt:lpstr>
      <vt:lpstr>TB Peritonitis   liver Miliary TB</vt:lpstr>
      <vt:lpstr>TB Brain – Caudate n.</vt:lpstr>
      <vt:lpstr>Slide 29</vt:lpstr>
      <vt:lpstr>TB Intestine any part can be affected ileum </vt:lpstr>
      <vt:lpstr>Prostate TB</vt:lpstr>
      <vt:lpstr>Spinal TB - Potts Disease</vt:lpstr>
      <vt:lpstr>Spinal TB - Potts Disease</vt:lpstr>
      <vt:lpstr>Diagnosis of TB</vt:lpstr>
      <vt:lpstr>Slide 35</vt:lpstr>
      <vt:lpstr>Investigations </vt:lpstr>
      <vt:lpstr>What is your action after diagnosis ?</vt:lpstr>
      <vt:lpstr>Prognosis of tuberculosis</vt:lpstr>
      <vt:lpstr>HIV &amp; TB</vt:lpstr>
      <vt:lpstr>Atypical features of TB in HIV+</vt:lpstr>
      <vt:lpstr> TAKE HOME MESSAGES: </vt:lpstr>
      <vt:lpstr>Slide 42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GRANULOMATOUS INFLAMMATION Lecture1</dc:title>
  <dc:creator>Dr.Maha Arafah</dc:creator>
  <cp:lastModifiedBy>zaina</cp:lastModifiedBy>
  <cp:revision>74</cp:revision>
  <dcterms:created xsi:type="dcterms:W3CDTF">2010-10-07T12:49:56Z</dcterms:created>
  <dcterms:modified xsi:type="dcterms:W3CDTF">2013-02-09T10:18:48Z</dcterms:modified>
</cp:coreProperties>
</file>