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387" r:id="rId3"/>
    <p:sldId id="257" r:id="rId4"/>
    <p:sldId id="258" r:id="rId5"/>
    <p:sldId id="395" r:id="rId6"/>
    <p:sldId id="259" r:id="rId7"/>
    <p:sldId id="260" r:id="rId8"/>
    <p:sldId id="261" r:id="rId9"/>
    <p:sldId id="315" r:id="rId10"/>
    <p:sldId id="263" r:id="rId11"/>
    <p:sldId id="382" r:id="rId12"/>
    <p:sldId id="340" r:id="rId13"/>
    <p:sldId id="264" r:id="rId14"/>
    <p:sldId id="268" r:id="rId15"/>
    <p:sldId id="265" r:id="rId16"/>
    <p:sldId id="385" r:id="rId17"/>
    <p:sldId id="266" r:id="rId18"/>
    <p:sldId id="280" r:id="rId19"/>
    <p:sldId id="269" r:id="rId20"/>
    <p:sldId id="316" r:id="rId21"/>
    <p:sldId id="270" r:id="rId22"/>
    <p:sldId id="271" r:id="rId23"/>
    <p:sldId id="283" r:id="rId24"/>
    <p:sldId id="272" r:id="rId25"/>
    <p:sldId id="378" r:id="rId26"/>
    <p:sldId id="388" r:id="rId27"/>
    <p:sldId id="273" r:id="rId28"/>
    <p:sldId id="318" r:id="rId29"/>
    <p:sldId id="274" r:id="rId30"/>
    <p:sldId id="396" r:id="rId31"/>
    <p:sldId id="275" r:id="rId32"/>
    <p:sldId id="386" r:id="rId33"/>
    <p:sldId id="389" r:id="rId34"/>
    <p:sldId id="390" r:id="rId35"/>
    <p:sldId id="391" r:id="rId36"/>
    <p:sldId id="392" r:id="rId37"/>
    <p:sldId id="393" r:id="rId38"/>
    <p:sldId id="394" r:id="rId39"/>
    <p:sldId id="397" r:id="rId40"/>
  </p:sldIdLst>
  <p:sldSz cx="9144000" cy="6858000" type="screen4x3"/>
  <p:notesSz cx="6662738" cy="9866313"/>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8F6D31"/>
    <a:srgbClr val="81562B"/>
    <a:srgbClr val="FFCC99"/>
    <a:srgbClr val="FFCCCC"/>
    <a:srgbClr val="99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38" autoAdjust="0"/>
    <p:restoredTop sz="90929"/>
  </p:normalViewPr>
  <p:slideViewPr>
    <p:cSldViewPr>
      <p:cViewPr>
        <p:scale>
          <a:sx n="59" d="100"/>
          <a:sy n="59" d="100"/>
        </p:scale>
        <p:origin x="-264"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88766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8675" name="Rectangle 3"/>
          <p:cNvSpPr>
            <a:spLocks noGrp="1" noChangeArrowheads="1"/>
          </p:cNvSpPr>
          <p:nvPr>
            <p:ph type="dt" sz="quarter" idx="1"/>
          </p:nvPr>
        </p:nvSpPr>
        <p:spPr bwMode="auto">
          <a:xfrm>
            <a:off x="3775075" y="0"/>
            <a:ext cx="288766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8676" name="Rectangle 4"/>
          <p:cNvSpPr>
            <a:spLocks noGrp="1" noChangeArrowheads="1"/>
          </p:cNvSpPr>
          <p:nvPr>
            <p:ph type="ftr" sz="quarter" idx="2"/>
          </p:nvPr>
        </p:nvSpPr>
        <p:spPr bwMode="auto">
          <a:xfrm>
            <a:off x="0" y="9372600"/>
            <a:ext cx="288766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8677" name="Rectangle 5"/>
          <p:cNvSpPr>
            <a:spLocks noGrp="1" noChangeArrowheads="1"/>
          </p:cNvSpPr>
          <p:nvPr>
            <p:ph type="sldNum" sz="quarter" idx="3"/>
          </p:nvPr>
        </p:nvSpPr>
        <p:spPr bwMode="auto">
          <a:xfrm>
            <a:off x="3775075" y="9372600"/>
            <a:ext cx="288766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CB4A9B2-04C2-46CF-906B-F4544C2922D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371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773488" y="0"/>
            <a:ext cx="2887662" cy="493713"/>
          </a:xfrm>
          <a:prstGeom prst="rect">
            <a:avLst/>
          </a:prstGeom>
        </p:spPr>
        <p:txBody>
          <a:bodyPr vert="horz" lIns="91440" tIns="45720" rIns="91440" bIns="45720" rtlCol="0"/>
          <a:lstStyle>
            <a:lvl1pPr algn="r">
              <a:defRPr sz="1200"/>
            </a:lvl1pPr>
          </a:lstStyle>
          <a:p>
            <a:pPr>
              <a:defRPr/>
            </a:pPr>
            <a:fld id="{A867EF4C-49F5-466E-AFCB-CC62B1BB40DC}" type="datetimeFigureOut">
              <a:rPr lang="en-US"/>
              <a:pPr>
                <a:defRPr/>
              </a:pPr>
              <a:t>2/9/2013</a:t>
            </a:fld>
            <a:endParaRPr lang="en-US"/>
          </a:p>
        </p:txBody>
      </p:sp>
      <p:sp>
        <p:nvSpPr>
          <p:cNvPr id="4" name="Slide Image Placeholder 3"/>
          <p:cNvSpPr>
            <a:spLocks noGrp="1" noRot="1" noChangeAspect="1"/>
          </p:cNvSpPr>
          <p:nvPr>
            <p:ph type="sldImg" idx="2"/>
          </p:nvPr>
        </p:nvSpPr>
        <p:spPr>
          <a:xfrm>
            <a:off x="865188" y="739775"/>
            <a:ext cx="4933950" cy="3700463"/>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66750" y="4686300"/>
            <a:ext cx="5329238" cy="44402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371013"/>
            <a:ext cx="2887663" cy="49371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773488" y="9371013"/>
            <a:ext cx="2887662" cy="493712"/>
          </a:xfrm>
          <a:prstGeom prst="rect">
            <a:avLst/>
          </a:prstGeom>
        </p:spPr>
        <p:txBody>
          <a:bodyPr vert="horz" lIns="91440" tIns="45720" rIns="91440" bIns="45720" rtlCol="0" anchor="b"/>
          <a:lstStyle>
            <a:lvl1pPr algn="r">
              <a:defRPr sz="1200"/>
            </a:lvl1pPr>
          </a:lstStyle>
          <a:p>
            <a:pPr>
              <a:defRPr/>
            </a:pPr>
            <a:fld id="{35F95E13-5C76-44F9-BC5E-2A610A8F75D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CC6B1B-828C-421F-B423-EB561AC7D2E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29E5E9-7C3D-4834-A150-AABC28EE70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8C3DC3-CE2B-408E-A8FE-CA15BF82ECC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027678-5797-4FEB-B48F-2B621E5BA79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50E01C-1833-4DD3-AB47-56708487F04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5AF312-0A9A-480C-B1C0-6E88FD43B2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DF196-1113-45AE-A1CB-98149F62AAA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5528DD8-082F-42DA-96C1-795DEF00744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11E2A6B-C005-4E26-8F66-8622A0E20D6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650C75-BA7A-4E92-BD63-FE5E2B4AF0C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274DD4-B1C9-4E28-B174-FB7004A43FA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203A478-A6D7-43F3-BFFB-07C4CCCD55B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685800" y="1905000"/>
            <a:ext cx="7772400" cy="1470025"/>
          </a:xfrm>
        </p:spPr>
        <p:txBody>
          <a:bodyPr/>
          <a:lstStyle/>
          <a:p>
            <a:pPr eaLnBrk="1" hangingPunct="1"/>
            <a:r>
              <a:rPr lang="en-US" b="1" dirty="0" smtClean="0"/>
              <a:t>Tumors of the Lung and Upper Respiratory Tract</a:t>
            </a:r>
          </a:p>
        </p:txBody>
      </p:sp>
      <p:sp>
        <p:nvSpPr>
          <p:cNvPr id="3" name="Subtitle 2"/>
          <p:cNvSpPr>
            <a:spLocks noGrp="1"/>
          </p:cNvSpPr>
          <p:nvPr>
            <p:ph type="subTitle" idx="1"/>
          </p:nvPr>
        </p:nvSpPr>
        <p:spPr>
          <a:xfrm>
            <a:off x="1143000" y="228600"/>
            <a:ext cx="6400800" cy="1752600"/>
          </a:xfrm>
        </p:spPr>
        <p:txBody>
          <a:bodyPr/>
          <a:lstStyle/>
          <a:p>
            <a:r>
              <a:rPr lang="en-US" sz="4000" dirty="0" smtClean="0"/>
              <a:t>Respiratory block</a:t>
            </a:r>
            <a:r>
              <a:rPr lang="en-US" dirty="0" smtClean="0"/>
              <a:t/>
            </a:r>
            <a:br>
              <a:rPr lang="en-US" dirty="0" smtClean="0"/>
            </a:br>
            <a:endParaRPr lang="ar-SA" dirty="0"/>
          </a:p>
        </p:txBody>
      </p:sp>
      <p:sp>
        <p:nvSpPr>
          <p:cNvPr id="4" name="Rectangle 3"/>
          <p:cNvSpPr/>
          <p:nvPr/>
        </p:nvSpPr>
        <p:spPr>
          <a:xfrm>
            <a:off x="6248400" y="914400"/>
            <a:ext cx="1850186" cy="461665"/>
          </a:xfrm>
          <a:prstGeom prst="rect">
            <a:avLst/>
          </a:prstGeom>
        </p:spPr>
        <p:txBody>
          <a:bodyPr wrap="none">
            <a:spAutoFit/>
          </a:bodyPr>
          <a:lstStyle/>
          <a:p>
            <a:r>
              <a:rPr lang="en-US" dirty="0" smtClean="0"/>
              <a:t>Pathology L6</a:t>
            </a:r>
            <a:endParaRPr lang="en-US" dirty="0"/>
          </a:p>
        </p:txBody>
      </p:sp>
      <p:sp>
        <p:nvSpPr>
          <p:cNvPr id="5" name="Rectangle 4"/>
          <p:cNvSpPr/>
          <p:nvPr/>
        </p:nvSpPr>
        <p:spPr>
          <a:xfrm>
            <a:off x="228600" y="4191000"/>
            <a:ext cx="4572000" cy="2308324"/>
          </a:xfrm>
          <a:prstGeom prst="rect">
            <a:avLst/>
          </a:prstGeom>
        </p:spPr>
        <p:txBody>
          <a:bodyPr>
            <a:spAutoFit/>
          </a:bodyPr>
          <a:lstStyle/>
          <a:p>
            <a:r>
              <a:rPr lang="en-US" dirty="0" smtClean="0"/>
              <a:t>Dr. </a:t>
            </a:r>
            <a:r>
              <a:rPr lang="en-US" dirty="0" err="1" smtClean="0"/>
              <a:t>Maha</a:t>
            </a:r>
            <a:r>
              <a:rPr lang="en-US" dirty="0" smtClean="0"/>
              <a:t> </a:t>
            </a:r>
            <a:r>
              <a:rPr lang="en-US" dirty="0" err="1" smtClean="0"/>
              <a:t>Arafah</a:t>
            </a:r>
            <a:r>
              <a:rPr lang="en-US" dirty="0" smtClean="0"/>
              <a:t>  </a:t>
            </a:r>
          </a:p>
          <a:p>
            <a:r>
              <a:rPr lang="en-US" dirty="0" smtClean="0"/>
              <a:t>Associate Professor in Pathology</a:t>
            </a:r>
            <a:br>
              <a:rPr lang="en-US" dirty="0" smtClean="0"/>
            </a:br>
            <a:r>
              <a:rPr lang="en-US" dirty="0" smtClean="0"/>
              <a:t>Office phone number: -  01-4671067</a:t>
            </a:r>
            <a:br>
              <a:rPr lang="en-US" dirty="0" smtClean="0"/>
            </a:br>
            <a:r>
              <a:rPr lang="en-US" dirty="0" smtClean="0"/>
              <a:t>Available office hours  for students:  10 till 12 daily</a:t>
            </a:r>
            <a:endParaRPr lang="ar-SA" dirty="0"/>
          </a:p>
        </p:txBody>
      </p:sp>
      <p:sp>
        <p:nvSpPr>
          <p:cNvPr id="6" name="Rectangle 5"/>
          <p:cNvSpPr/>
          <p:nvPr/>
        </p:nvSpPr>
        <p:spPr>
          <a:xfrm>
            <a:off x="6400800" y="5181600"/>
            <a:ext cx="1415772" cy="461665"/>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dirty="0" smtClean="0"/>
              <a:t>Feb,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914400"/>
          </a:xfrm>
        </p:spPr>
        <p:txBody>
          <a:bodyPr/>
          <a:lstStyle/>
          <a:p>
            <a:pPr eaLnBrk="1" hangingPunct="1"/>
            <a:r>
              <a:rPr lang="en-US" sz="3600" b="1" u="sng" smtClean="0"/>
              <a:t>Classification of brochogenic carcinoma</a:t>
            </a:r>
          </a:p>
        </p:txBody>
      </p:sp>
      <p:sp>
        <p:nvSpPr>
          <p:cNvPr id="70659" name="Rectangle 3"/>
          <p:cNvSpPr>
            <a:spLocks noGrp="1" noChangeArrowheads="1"/>
          </p:cNvSpPr>
          <p:nvPr>
            <p:ph idx="1"/>
          </p:nvPr>
        </p:nvSpPr>
        <p:spPr>
          <a:xfrm>
            <a:off x="0" y="838200"/>
            <a:ext cx="8382000" cy="5334000"/>
          </a:xfrm>
        </p:spPr>
        <p:txBody>
          <a:bodyPr/>
          <a:lstStyle/>
          <a:p>
            <a:pPr marL="812800" indent="-812800" eaLnBrk="1" hangingPunct="1">
              <a:buFontTx/>
              <a:buNone/>
            </a:pPr>
            <a:r>
              <a:rPr lang="en-US" sz="2400" smtClean="0">
                <a:solidFill>
                  <a:srgbClr val="FFCCCC"/>
                </a:solidFill>
              </a:rPr>
              <a:t> Histologic classification of bronchogenic carcinoma and</a:t>
            </a:r>
          </a:p>
          <a:p>
            <a:pPr marL="812800" indent="-812800" eaLnBrk="1" hangingPunct="1">
              <a:buFontTx/>
              <a:buNone/>
            </a:pPr>
            <a:r>
              <a:rPr lang="en-US" sz="2400" smtClean="0">
                <a:solidFill>
                  <a:srgbClr val="FFCCCC"/>
                </a:solidFill>
              </a:rPr>
              <a:t>approximate incidence:</a:t>
            </a:r>
          </a:p>
          <a:p>
            <a:pPr marL="812800" indent="-812800" eaLnBrk="1" hangingPunct="1">
              <a:buFontTx/>
              <a:buNone/>
            </a:pPr>
            <a:r>
              <a:rPr lang="en-US" sz="2000" smtClean="0"/>
              <a:t>     </a:t>
            </a:r>
            <a:r>
              <a:rPr lang="en-US" sz="2400" smtClean="0"/>
              <a:t>1. Squamous cell (epithelium) carcinoma (25%-40%)</a:t>
            </a:r>
          </a:p>
          <a:p>
            <a:pPr marL="812800" indent="-812800" eaLnBrk="1" hangingPunct="1">
              <a:buFontTx/>
              <a:buNone/>
            </a:pPr>
            <a:r>
              <a:rPr lang="en-US" sz="2400" smtClean="0"/>
              <a:t>     2. Adenocarcinoma, including bronchioloalveolar carcinoma</a:t>
            </a:r>
          </a:p>
          <a:p>
            <a:pPr marL="812800" indent="-812800" eaLnBrk="1" hangingPunct="1">
              <a:buFontTx/>
              <a:buNone/>
            </a:pPr>
            <a:r>
              <a:rPr lang="en-US" sz="2400" smtClean="0"/>
              <a:t>          (25%-40%).</a:t>
            </a:r>
          </a:p>
          <a:p>
            <a:pPr marL="812800" indent="-812800" eaLnBrk="1" hangingPunct="1">
              <a:buFontTx/>
              <a:buNone/>
            </a:pPr>
            <a:r>
              <a:rPr lang="en-US" sz="2400" smtClean="0"/>
              <a:t>     3.  Large cell carcinoma (10%-15%).</a:t>
            </a:r>
          </a:p>
          <a:p>
            <a:pPr marL="812800" indent="-812800" eaLnBrk="1" hangingPunct="1">
              <a:buFontTx/>
              <a:buNone/>
            </a:pPr>
            <a:r>
              <a:rPr lang="en-US" sz="2400" smtClean="0"/>
              <a:t>     4.  Small cell lung carcinoma (SCLC) (20%-25%).</a:t>
            </a:r>
          </a:p>
          <a:p>
            <a:pPr marL="812800" indent="-812800" eaLnBrk="1" hangingPunct="1">
              <a:buFontTx/>
              <a:buNone/>
            </a:pPr>
            <a:r>
              <a:rPr lang="en-US" sz="2400" smtClean="0"/>
              <a:t>     5.  Combine patterns (5%-10%).</a:t>
            </a:r>
          </a:p>
          <a:p>
            <a:pPr marL="812800" indent="-812800" eaLnBrk="1" hangingPunct="1">
              <a:buFontTx/>
              <a:buNone/>
            </a:pPr>
            <a:r>
              <a:rPr lang="en-US" sz="2400" smtClean="0"/>
              <a:t>      - Most frequent patterns:</a:t>
            </a:r>
          </a:p>
          <a:p>
            <a:pPr marL="812800" indent="-812800" eaLnBrk="1" hangingPunct="1">
              <a:buFontTx/>
              <a:buNone/>
            </a:pPr>
            <a:r>
              <a:rPr lang="en-US" sz="2400" smtClean="0"/>
              <a:t>	-  Mixed squamous cell ca</a:t>
            </a:r>
          </a:p>
          <a:p>
            <a:pPr marL="812800" indent="-812800" eaLnBrk="1" hangingPunct="1">
              <a:buFontTx/>
              <a:buNone/>
            </a:pPr>
            <a:r>
              <a:rPr lang="en-US" sz="2400" smtClean="0"/>
              <a:t>		and adenocarcinoma.</a:t>
            </a:r>
          </a:p>
          <a:p>
            <a:pPr marL="812800" indent="-812800" eaLnBrk="1" hangingPunct="1">
              <a:buFontTx/>
              <a:buNone/>
            </a:pPr>
            <a:r>
              <a:rPr lang="en-US" sz="2400" smtClean="0"/>
              <a:t>	-  Mixed squamous cell ca	</a:t>
            </a:r>
          </a:p>
          <a:p>
            <a:pPr marL="812800" indent="-812800" eaLnBrk="1" hangingPunct="1">
              <a:buFontTx/>
              <a:buNone/>
            </a:pPr>
            <a:r>
              <a:rPr lang="en-US" sz="2400" smtClean="0"/>
              <a:t>	 and SCLC.</a:t>
            </a:r>
          </a:p>
        </p:txBody>
      </p:sp>
      <p:pic>
        <p:nvPicPr>
          <p:cNvPr id="70660" name="Picture 4" descr="d:\Inetpub\ombroot\content\0721601871\graphics\fullsize\S01871-015-f044.jpg"/>
          <p:cNvPicPr>
            <a:picLocks noChangeAspect="1" noChangeArrowheads="1"/>
          </p:cNvPicPr>
          <p:nvPr/>
        </p:nvPicPr>
        <p:blipFill>
          <a:blip r:embed="rId2" cstate="print"/>
          <a:srcRect b="2802"/>
          <a:stretch>
            <a:fillRect/>
          </a:stretch>
        </p:blipFill>
        <p:spPr bwMode="auto">
          <a:xfrm>
            <a:off x="4495800" y="4011613"/>
            <a:ext cx="4648200" cy="281781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endParaRPr lang="en-US" smtClean="0"/>
          </a:p>
        </p:txBody>
      </p:sp>
      <p:sp>
        <p:nvSpPr>
          <p:cNvPr id="77827" name="Content Placeholder 2"/>
          <p:cNvSpPr>
            <a:spLocks noGrp="1"/>
          </p:cNvSpPr>
          <p:nvPr>
            <p:ph idx="1"/>
          </p:nvPr>
        </p:nvSpPr>
        <p:spPr/>
        <p:txBody>
          <a:bodyPr/>
          <a:lstStyle/>
          <a:p>
            <a:r>
              <a:rPr lang="en-US" i="1" smtClean="0"/>
              <a:t>Among the major histologic subtypes of lung cancer, squamous and small-cell carcinomas show the strongest association with tobacco exposure. </a:t>
            </a:r>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1000" y="609600"/>
            <a:ext cx="8077200" cy="1143000"/>
          </a:xfrm>
        </p:spPr>
        <p:txBody>
          <a:bodyPr/>
          <a:lstStyle/>
          <a:p>
            <a:pPr eaLnBrk="1" hangingPunct="1"/>
            <a:r>
              <a:rPr lang="en-US" sz="3600" b="1" u="sng" smtClean="0"/>
              <a:t>Classification of brochogenic carcinoma</a:t>
            </a:r>
          </a:p>
        </p:txBody>
      </p:sp>
      <p:sp>
        <p:nvSpPr>
          <p:cNvPr id="71683" name="Rectangle 3"/>
          <p:cNvSpPr>
            <a:spLocks noGrp="1" noChangeArrowheads="1"/>
          </p:cNvSpPr>
          <p:nvPr>
            <p:ph idx="1"/>
          </p:nvPr>
        </p:nvSpPr>
        <p:spPr/>
        <p:txBody>
          <a:bodyPr/>
          <a:lstStyle/>
          <a:p>
            <a:pPr marL="609600" indent="-609600" eaLnBrk="1" hangingPunct="1"/>
            <a:r>
              <a:rPr lang="en-US" smtClean="0"/>
              <a:t>	For therapeutic purposes, bronchogenic carcinoma are classified into:</a:t>
            </a:r>
          </a:p>
          <a:p>
            <a:pPr marL="990600" lvl="1" indent="-533400" eaLnBrk="1" hangingPunct="1">
              <a:buFontTx/>
              <a:buAutoNum type="arabicPeriod"/>
            </a:pPr>
            <a:r>
              <a:rPr lang="en-US" smtClean="0"/>
              <a:t>Non- Small cell lung carcinoma (NSCLC)</a:t>
            </a:r>
          </a:p>
          <a:p>
            <a:pPr marL="990600" lvl="1" indent="-533400" eaLnBrk="1" hangingPunct="1">
              <a:buFontTx/>
              <a:buAutoNum type="arabicPeriod"/>
            </a:pPr>
            <a:r>
              <a:rPr lang="en-US" smtClean="0"/>
              <a:t>Small cell lung carcinoma (SCLC) </a:t>
            </a:r>
          </a:p>
          <a:p>
            <a:pPr marL="990600" lvl="1" indent="-533400" eaLnBrk="1" hangingPunct="1">
              <a:buFontTx/>
              <a:buNone/>
            </a:pPr>
            <a:r>
              <a:rPr lang="en-US" smtClean="0"/>
              <a:t>(includes squamous cell, adenocarcinomas, and large-cell carcinomas).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04800" y="0"/>
            <a:ext cx="8534400" cy="685800"/>
          </a:xfrm>
        </p:spPr>
        <p:txBody>
          <a:bodyPr/>
          <a:lstStyle/>
          <a:p>
            <a:pPr eaLnBrk="1" hangingPunct="1"/>
            <a:r>
              <a:rPr lang="en-US" sz="3600" b="1" u="sng" dirty="0" err="1" smtClean="0"/>
              <a:t>Bronchogenic</a:t>
            </a:r>
            <a:r>
              <a:rPr lang="en-US" sz="3600" b="1" u="sng" dirty="0" smtClean="0"/>
              <a:t> carcinoma</a:t>
            </a:r>
          </a:p>
        </p:txBody>
      </p:sp>
      <p:sp>
        <p:nvSpPr>
          <p:cNvPr id="78851" name="Rectangle 3"/>
          <p:cNvSpPr>
            <a:spLocks noGrp="1" noChangeArrowheads="1"/>
          </p:cNvSpPr>
          <p:nvPr>
            <p:ph idx="1"/>
          </p:nvPr>
        </p:nvSpPr>
        <p:spPr>
          <a:xfrm>
            <a:off x="457200" y="1371600"/>
            <a:ext cx="8305800" cy="5867400"/>
          </a:xfrm>
        </p:spPr>
        <p:txBody>
          <a:bodyPr/>
          <a:lstStyle/>
          <a:p>
            <a:pPr eaLnBrk="1" hangingPunct="1"/>
            <a:r>
              <a:rPr lang="en-US" sz="2400" smtClean="0"/>
              <a:t>Arise in the lining epithelium of major bronchi.</a:t>
            </a:r>
          </a:p>
          <a:p>
            <a:pPr eaLnBrk="1" hangingPunct="1"/>
            <a:r>
              <a:rPr lang="en-US" sz="2400" smtClean="0"/>
              <a:t>All are aggressive.</a:t>
            </a:r>
          </a:p>
          <a:p>
            <a:pPr eaLnBrk="1" hangingPunct="1"/>
            <a:r>
              <a:rPr lang="en-US" sz="2400" smtClean="0"/>
              <a:t>All varieties have the capacity to synthesize bioactive products.</a:t>
            </a:r>
          </a:p>
          <a:p>
            <a:pPr eaLnBrk="1" hangingPunct="1"/>
            <a:r>
              <a:rPr lang="en-US" sz="2400" smtClean="0"/>
              <a:t>Small mucosal lesions, firm and gray-white, form intraluminal masses, invade into adjacent lung parenchyma, central necrosis, areas of hemorrhage, extend to the pleura, invade the pleural activity.</a:t>
            </a:r>
          </a:p>
          <a:p>
            <a:pPr eaLnBrk="1" hangingPunct="1"/>
            <a:r>
              <a:rPr lang="en-US" sz="2400" smtClean="0"/>
              <a:t>Spread to trachial and mediastinal lymph nodes.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81000" y="304800"/>
            <a:ext cx="8534400" cy="914400"/>
          </a:xfrm>
        </p:spPr>
        <p:txBody>
          <a:bodyPr/>
          <a:lstStyle/>
          <a:p>
            <a:pPr eaLnBrk="1" hangingPunct="1"/>
            <a:r>
              <a:rPr lang="en-US" sz="3200" b="1" u="sng" smtClean="0"/>
              <a:t>Morphology of bronchogenic carcinoma</a:t>
            </a:r>
          </a:p>
        </p:txBody>
      </p:sp>
      <p:sp>
        <p:nvSpPr>
          <p:cNvPr id="79875" name="Rectangle 3"/>
          <p:cNvSpPr>
            <a:spLocks noGrp="1" noChangeArrowheads="1"/>
          </p:cNvSpPr>
          <p:nvPr>
            <p:ph idx="1"/>
          </p:nvPr>
        </p:nvSpPr>
        <p:spPr>
          <a:xfrm>
            <a:off x="304800" y="1219200"/>
            <a:ext cx="8534400" cy="5257800"/>
          </a:xfrm>
        </p:spPr>
        <p:txBody>
          <a:bodyPr/>
          <a:lstStyle/>
          <a:p>
            <a:pPr marL="609600" indent="-609600" eaLnBrk="1" hangingPunct="1">
              <a:buFontTx/>
              <a:buNone/>
            </a:pPr>
            <a:r>
              <a:rPr lang="en-US" sz="2800" u="sng" smtClean="0"/>
              <a:t>Spread of bronchogenic carcinoma</a:t>
            </a:r>
          </a:p>
          <a:p>
            <a:pPr marL="609600" indent="-609600" eaLnBrk="1" hangingPunct="1">
              <a:buFontTx/>
              <a:buAutoNum type="arabicPeriod"/>
            </a:pPr>
            <a:r>
              <a:rPr lang="en-US" sz="2400" smtClean="0"/>
              <a:t>Lymphatic spread.</a:t>
            </a:r>
          </a:p>
          <a:p>
            <a:pPr marL="609600" indent="-609600" eaLnBrk="1" hangingPunct="1">
              <a:buFontTx/>
              <a:buNone/>
            </a:pPr>
            <a:r>
              <a:rPr lang="en-US" sz="2400" smtClean="0"/>
              <a:t>	*	 successive chains of nodes (scalene nodes).</a:t>
            </a:r>
          </a:p>
          <a:p>
            <a:pPr marL="609600" indent="-609600" eaLnBrk="1" hangingPunct="1">
              <a:buFontTx/>
              <a:buNone/>
            </a:pPr>
            <a:r>
              <a:rPr lang="en-US" sz="2400" smtClean="0"/>
              <a:t>	*   involvement of the supraclavicular node</a:t>
            </a:r>
          </a:p>
          <a:p>
            <a:pPr marL="609600" indent="-609600" eaLnBrk="1" hangingPunct="1">
              <a:buFontTx/>
              <a:buNone/>
            </a:pPr>
            <a:r>
              <a:rPr lang="en-US" sz="2400" smtClean="0"/>
              <a:t>		  (Virchow’s node).</a:t>
            </a:r>
          </a:p>
          <a:p>
            <a:pPr marL="609600" indent="-609600" eaLnBrk="1" hangingPunct="1">
              <a:buFontTx/>
              <a:buAutoNum type="arabicPeriod" startAt="2"/>
            </a:pPr>
            <a:r>
              <a:rPr lang="en-US" sz="2400" smtClean="0"/>
              <a:t>Extend into the pericardial or pleural spaces. Infiltrate the superior vena cava.  May invade the brachial or cervical sympathetic plexus (Homer’s Syndrome).</a:t>
            </a:r>
          </a:p>
          <a:p>
            <a:pPr marL="609600" indent="-609600" eaLnBrk="1" hangingPunct="1">
              <a:buFontTx/>
              <a:buAutoNum type="arabicPeriod" startAt="2"/>
            </a:pPr>
            <a:r>
              <a:rPr lang="en-US" sz="2400" smtClean="0"/>
              <a:t>Distant metastasis to liver (30-50%), adrenals (&gt;50%), brain (20%) and bone (20%).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28600" y="0"/>
            <a:ext cx="8610600" cy="990600"/>
          </a:xfrm>
        </p:spPr>
        <p:txBody>
          <a:bodyPr/>
          <a:lstStyle/>
          <a:p>
            <a:pPr eaLnBrk="1" hangingPunct="1"/>
            <a:r>
              <a:rPr lang="en-US" sz="3200" b="1" u="sng" smtClean="0"/>
              <a:t>Morphology of bronchogenic carcinoma</a:t>
            </a:r>
          </a:p>
        </p:txBody>
      </p:sp>
      <p:sp>
        <p:nvSpPr>
          <p:cNvPr id="80899" name="Rectangle 3"/>
          <p:cNvSpPr>
            <a:spLocks noGrp="1" noChangeArrowheads="1"/>
          </p:cNvSpPr>
          <p:nvPr>
            <p:ph idx="1"/>
          </p:nvPr>
        </p:nvSpPr>
        <p:spPr>
          <a:xfrm>
            <a:off x="0" y="838200"/>
            <a:ext cx="8991600" cy="5638800"/>
          </a:xfrm>
        </p:spPr>
        <p:txBody>
          <a:bodyPr/>
          <a:lstStyle/>
          <a:p>
            <a:pPr algn="ctr" eaLnBrk="1" hangingPunct="1">
              <a:buFontTx/>
              <a:buNone/>
            </a:pPr>
            <a:r>
              <a:rPr lang="en-US" sz="2800" b="1" dirty="0" err="1" smtClean="0"/>
              <a:t>Squamous</a:t>
            </a:r>
            <a:r>
              <a:rPr lang="en-US" sz="2800" b="1" dirty="0" smtClean="0"/>
              <a:t> cell carcinoma(SCC)</a:t>
            </a:r>
          </a:p>
          <a:p>
            <a:pPr eaLnBrk="1" hangingPunct="1"/>
            <a:r>
              <a:rPr lang="en-US" sz="2400" dirty="0" smtClean="0"/>
              <a:t>More common in men and closely correlated with smoking.</a:t>
            </a:r>
          </a:p>
          <a:p>
            <a:pPr eaLnBrk="1" hangingPunct="1"/>
            <a:r>
              <a:rPr lang="en-US" sz="2400" dirty="0" smtClean="0"/>
              <a:t>Arise centrally in major bronchi.</a:t>
            </a:r>
          </a:p>
          <a:p>
            <a:pPr eaLnBrk="1" hangingPunct="1"/>
            <a:r>
              <a:rPr lang="en-US" sz="2400" dirty="0" smtClean="0"/>
              <a:t>Preceded </a:t>
            </a:r>
          </a:p>
          <a:p>
            <a:pPr eaLnBrk="1" hangingPunct="1">
              <a:buNone/>
            </a:pPr>
            <a:r>
              <a:rPr lang="en-US" sz="2400" dirty="0" smtClean="0"/>
              <a:t>for years </a:t>
            </a:r>
          </a:p>
          <a:p>
            <a:pPr eaLnBrk="1" hangingPunct="1">
              <a:buNone/>
            </a:pPr>
            <a:r>
              <a:rPr lang="en-US" sz="2400" dirty="0" smtClean="0"/>
              <a:t>by atypical</a:t>
            </a:r>
          </a:p>
          <a:p>
            <a:pPr eaLnBrk="1" hangingPunct="1">
              <a:buNone/>
            </a:pPr>
            <a:r>
              <a:rPr lang="en-US" sz="2400" dirty="0" smtClean="0"/>
              <a:t> </a:t>
            </a:r>
            <a:r>
              <a:rPr lang="en-US" sz="2400" dirty="0" err="1" smtClean="0"/>
              <a:t>metaplasia</a:t>
            </a:r>
            <a:r>
              <a:rPr lang="en-US" sz="2400" dirty="0" smtClean="0"/>
              <a:t> </a:t>
            </a:r>
          </a:p>
          <a:p>
            <a:pPr eaLnBrk="1" hangingPunct="1">
              <a:buNone/>
            </a:pPr>
            <a:r>
              <a:rPr lang="en-US" sz="2400" dirty="0" smtClean="0"/>
              <a:t>or dysplasia</a:t>
            </a:r>
          </a:p>
        </p:txBody>
      </p:sp>
      <p:pic>
        <p:nvPicPr>
          <p:cNvPr id="6" name="Picture 5" descr="scc precursors.jpg"/>
          <p:cNvPicPr>
            <a:picLocks noChangeAspect="1"/>
          </p:cNvPicPr>
          <p:nvPr/>
        </p:nvPicPr>
        <p:blipFill>
          <a:blip r:embed="rId2" cstate="print"/>
          <a:srcRect b="4114"/>
          <a:stretch>
            <a:fillRect/>
          </a:stretch>
        </p:blipFill>
        <p:spPr>
          <a:xfrm>
            <a:off x="1676400" y="2286000"/>
            <a:ext cx="7467600" cy="4572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28600" y="0"/>
            <a:ext cx="8610600" cy="990600"/>
          </a:xfrm>
        </p:spPr>
        <p:txBody>
          <a:bodyPr/>
          <a:lstStyle/>
          <a:p>
            <a:pPr eaLnBrk="1" hangingPunct="1"/>
            <a:r>
              <a:rPr lang="en-US" sz="3200" b="1" u="sng" smtClean="0"/>
              <a:t>Morphology of bronchogenic carcinoma</a:t>
            </a:r>
          </a:p>
        </p:txBody>
      </p:sp>
      <p:sp>
        <p:nvSpPr>
          <p:cNvPr id="80899" name="Rectangle 3"/>
          <p:cNvSpPr>
            <a:spLocks noGrp="1" noChangeArrowheads="1"/>
          </p:cNvSpPr>
          <p:nvPr>
            <p:ph idx="1"/>
          </p:nvPr>
        </p:nvSpPr>
        <p:spPr>
          <a:xfrm>
            <a:off x="0" y="838200"/>
            <a:ext cx="4953000" cy="5638800"/>
          </a:xfrm>
        </p:spPr>
        <p:txBody>
          <a:bodyPr/>
          <a:lstStyle/>
          <a:p>
            <a:pPr algn="ctr" eaLnBrk="1" hangingPunct="1">
              <a:buFontTx/>
              <a:buNone/>
            </a:pPr>
            <a:r>
              <a:rPr lang="en-US" sz="2800" b="1" dirty="0" err="1" smtClean="0"/>
              <a:t>Squamous</a:t>
            </a:r>
            <a:r>
              <a:rPr lang="en-US" sz="2800" b="1" dirty="0" smtClean="0"/>
              <a:t> cell carcinoma (SCC)</a:t>
            </a:r>
          </a:p>
          <a:p>
            <a:pPr eaLnBrk="1" hangingPunct="1">
              <a:buFontTx/>
              <a:buNone/>
            </a:pPr>
            <a:r>
              <a:rPr lang="en-US" sz="2800" dirty="0" smtClean="0"/>
              <a:t>Appears as a </a:t>
            </a:r>
            <a:r>
              <a:rPr lang="en-US" sz="2800" dirty="0" err="1" smtClean="0"/>
              <a:t>hilar</a:t>
            </a:r>
            <a:r>
              <a:rPr lang="en-US" sz="2800" dirty="0" smtClean="0"/>
              <a:t> mass and frequently results in </a:t>
            </a:r>
            <a:r>
              <a:rPr lang="en-US" sz="2800" dirty="0" err="1" smtClean="0"/>
              <a:t>cavitation</a:t>
            </a:r>
            <a:r>
              <a:rPr lang="en-US" sz="2800" dirty="0" smtClean="0"/>
              <a:t>; may be marked by inappropriate parathyroid hormone (PTH) like activity with resultant </a:t>
            </a:r>
            <a:r>
              <a:rPr lang="en-US" sz="2800" dirty="0" err="1" smtClean="0"/>
              <a:t>Hypercalcemia</a:t>
            </a:r>
            <a:r>
              <a:rPr lang="en-US" sz="2800" dirty="0" smtClean="0"/>
              <a:t>.</a:t>
            </a:r>
          </a:p>
          <a:p>
            <a:pPr eaLnBrk="1" hangingPunct="1"/>
            <a:endParaRPr lang="en-US" sz="2400" dirty="0" smtClean="0"/>
          </a:p>
          <a:p>
            <a:pPr eaLnBrk="1" hangingPunct="1"/>
            <a:r>
              <a:rPr lang="en-US" sz="2400" dirty="0" err="1" smtClean="0"/>
              <a:t>Histologically</a:t>
            </a:r>
            <a:r>
              <a:rPr lang="en-US" sz="2400" dirty="0" smtClean="0"/>
              <a:t>, these tumors range from well-differentiated </a:t>
            </a:r>
            <a:r>
              <a:rPr lang="en-US" sz="2400" dirty="0" err="1" smtClean="0"/>
              <a:t>squamous</a:t>
            </a:r>
            <a:r>
              <a:rPr lang="en-US" sz="2400" dirty="0" smtClean="0"/>
              <a:t> cell neoplasm to poorly differentiated neoplasm.</a:t>
            </a:r>
          </a:p>
        </p:txBody>
      </p:sp>
      <p:pic>
        <p:nvPicPr>
          <p:cNvPr id="80900" name="Picture 4"/>
          <p:cNvPicPr>
            <a:picLocks noChangeAspect="1" noChangeArrowheads="1"/>
          </p:cNvPicPr>
          <p:nvPr/>
        </p:nvPicPr>
        <p:blipFill>
          <a:blip r:embed="rId2" cstate="print"/>
          <a:srcRect/>
          <a:stretch>
            <a:fillRect/>
          </a:stretch>
        </p:blipFill>
        <p:spPr bwMode="auto">
          <a:xfrm>
            <a:off x="4724400" y="4079875"/>
            <a:ext cx="4419600" cy="2778125"/>
          </a:xfrm>
          <a:prstGeom prst="rect">
            <a:avLst/>
          </a:prstGeom>
          <a:noFill/>
          <a:ln w="9525">
            <a:noFill/>
            <a:miter lim="800000"/>
            <a:headEnd/>
            <a:tailEnd/>
          </a:ln>
        </p:spPr>
      </p:pic>
      <p:pic>
        <p:nvPicPr>
          <p:cNvPr id="80901" name="Picture 5" descr="d:\Inetpub\ombroot\content\0721601871\graphics\fullsize\S01871-015-f042.jpg"/>
          <p:cNvPicPr>
            <a:picLocks noChangeAspect="1" noChangeArrowheads="1"/>
          </p:cNvPicPr>
          <p:nvPr/>
        </p:nvPicPr>
        <p:blipFill>
          <a:blip r:embed="rId3" cstate="print"/>
          <a:srcRect b="5255"/>
          <a:stretch>
            <a:fillRect/>
          </a:stretch>
        </p:blipFill>
        <p:spPr bwMode="auto">
          <a:xfrm>
            <a:off x="4724400" y="914400"/>
            <a:ext cx="4419600" cy="31781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28600" y="228600"/>
            <a:ext cx="8610600" cy="533400"/>
          </a:xfrm>
        </p:spPr>
        <p:txBody>
          <a:bodyPr/>
          <a:lstStyle/>
          <a:p>
            <a:pPr eaLnBrk="1" hangingPunct="1"/>
            <a:r>
              <a:rPr lang="en-US" sz="3200" b="1" u="sng" smtClean="0"/>
              <a:t>Morphology of bronchogenic carcinoma</a:t>
            </a:r>
          </a:p>
        </p:txBody>
      </p:sp>
      <p:sp>
        <p:nvSpPr>
          <p:cNvPr id="81923" name="Rectangle 3"/>
          <p:cNvSpPr>
            <a:spLocks noGrp="1" noChangeArrowheads="1"/>
          </p:cNvSpPr>
          <p:nvPr>
            <p:ph idx="1"/>
          </p:nvPr>
        </p:nvSpPr>
        <p:spPr>
          <a:xfrm>
            <a:off x="381000" y="914400"/>
            <a:ext cx="8305800" cy="5943600"/>
          </a:xfrm>
        </p:spPr>
        <p:txBody>
          <a:bodyPr/>
          <a:lstStyle/>
          <a:p>
            <a:pPr marL="609600" indent="-609600" eaLnBrk="1" hangingPunct="1">
              <a:buFontTx/>
              <a:buNone/>
            </a:pPr>
            <a:r>
              <a:rPr lang="en-US" sz="2400" u="sng" dirty="0" err="1" smtClean="0"/>
              <a:t>Adenocarcinomas</a:t>
            </a:r>
            <a:endParaRPr lang="en-US" sz="2400" u="sng" dirty="0" smtClean="0"/>
          </a:p>
          <a:p>
            <a:pPr marL="609600" indent="-609600" eaLnBrk="1" hangingPunct="1">
              <a:buFontTx/>
              <a:buNone/>
            </a:pPr>
            <a:r>
              <a:rPr lang="en-US" sz="2400" b="1" dirty="0" smtClean="0"/>
              <a:t>Two forms:</a:t>
            </a:r>
          </a:p>
          <a:p>
            <a:pPr marL="609600" indent="-609600" eaLnBrk="1" hangingPunct="1">
              <a:buFontTx/>
              <a:buAutoNum type="arabicPeriod"/>
            </a:pPr>
            <a:r>
              <a:rPr lang="en-US" sz="2400" dirty="0" smtClean="0"/>
              <a:t>Bronchial – derived carcinoma.</a:t>
            </a:r>
          </a:p>
          <a:p>
            <a:pPr marL="990600" lvl="1" indent="-533400" eaLnBrk="1" hangingPunct="1"/>
            <a:endParaRPr lang="en-US" sz="2000" dirty="0" smtClean="0"/>
          </a:p>
          <a:p>
            <a:pPr marL="990600" lvl="1" indent="-533400" eaLnBrk="1" hangingPunct="1"/>
            <a:endParaRPr lang="en-US" sz="2000" dirty="0" smtClean="0"/>
          </a:p>
          <a:p>
            <a:pPr marL="990600" lvl="1" indent="-533400" eaLnBrk="1" hangingPunct="1"/>
            <a:endParaRPr lang="en-US" sz="2000" dirty="0" smtClean="0"/>
          </a:p>
          <a:p>
            <a:pPr marL="609600" indent="-609600" eaLnBrk="1" hangingPunct="1">
              <a:buFontTx/>
              <a:buAutoNum type="arabicPeriod" startAt="2"/>
            </a:pPr>
            <a:endParaRPr lang="en-US" sz="2400" dirty="0" smtClean="0"/>
          </a:p>
          <a:p>
            <a:pPr marL="609600" indent="-609600" eaLnBrk="1" hangingPunct="1">
              <a:buFontTx/>
              <a:buAutoNum type="arabicPeriod" startAt="2"/>
            </a:pPr>
            <a:r>
              <a:rPr lang="en-US" sz="2400" dirty="0" err="1" smtClean="0"/>
              <a:t>Bronchioloalveolar</a:t>
            </a:r>
            <a:r>
              <a:rPr lang="en-US" sz="2400" dirty="0" smtClean="0"/>
              <a:t> carcinoma</a:t>
            </a:r>
          </a:p>
        </p:txBody>
      </p:sp>
      <p:sp>
        <p:nvSpPr>
          <p:cNvPr id="4" name="TextBox 3"/>
          <p:cNvSpPr txBox="1"/>
          <p:nvPr/>
        </p:nvSpPr>
        <p:spPr>
          <a:xfrm>
            <a:off x="533400" y="2286000"/>
            <a:ext cx="8001000" cy="1323439"/>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marL="990600" lvl="1" indent="-533400" eaLnBrk="1" hangingPunct="1"/>
            <a:r>
              <a:rPr lang="en-US" sz="2000" dirty="0" smtClean="0"/>
              <a:t>Peripheral</a:t>
            </a:r>
          </a:p>
          <a:p>
            <a:pPr marL="990600" lvl="1" indent="-533400" eaLnBrk="1" hangingPunct="1"/>
            <a:r>
              <a:rPr lang="en-US" sz="2000" dirty="0" smtClean="0"/>
              <a:t>Develops on site of prior pulmonary inflammation or injury (scar carcinoma); less clearly linked to smoking.</a:t>
            </a:r>
          </a:p>
          <a:p>
            <a:pPr marL="990600" lvl="1" indent="-533400" eaLnBrk="1" hangingPunct="1"/>
            <a:r>
              <a:rPr lang="en-US" sz="2000" dirty="0" smtClean="0"/>
              <a:t>Tend to metastasize widely at an early stage</a:t>
            </a:r>
            <a:r>
              <a:rPr lang="en-US" sz="1800" dirty="0" smtClean="0"/>
              <a:t>.</a:t>
            </a:r>
            <a:endParaRPr lang="ar-SA" dirty="0"/>
          </a:p>
        </p:txBody>
      </p:sp>
      <p:sp>
        <p:nvSpPr>
          <p:cNvPr id="5" name="TextBox 4"/>
          <p:cNvSpPr txBox="1"/>
          <p:nvPr/>
        </p:nvSpPr>
        <p:spPr>
          <a:xfrm>
            <a:off x="457200" y="4343400"/>
            <a:ext cx="8381999"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990600" lvl="1" indent="-533400" eaLnBrk="1" hangingPunct="1"/>
            <a:r>
              <a:rPr lang="en-US" dirty="0" smtClean="0"/>
              <a:t>Involve peripheral parts as a single nodule or more often as multiple diffuse nodules.</a:t>
            </a:r>
          </a:p>
          <a:p>
            <a:pPr marL="990600" lvl="1" indent="-533400" eaLnBrk="1" hangingPunct="1"/>
            <a:r>
              <a:rPr lang="en-US" dirty="0" smtClean="0"/>
              <a:t>Less clearly related to smoking; columnar to </a:t>
            </a:r>
            <a:r>
              <a:rPr lang="en-US" dirty="0" err="1" smtClean="0"/>
              <a:t>cuboidal</a:t>
            </a:r>
            <a:r>
              <a:rPr lang="en-US" dirty="0" smtClean="0"/>
              <a:t> tumor cells line alveolar walls and multiple densities on x-ray. The disease often </a:t>
            </a:r>
            <a:r>
              <a:rPr lang="en-US" dirty="0" err="1" smtClean="0"/>
              <a:t>mimicks</a:t>
            </a:r>
            <a:r>
              <a:rPr lang="en-US" dirty="0" smtClean="0"/>
              <a:t> interstitial pneumonia</a:t>
            </a:r>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d:\Inetpub\ombroot\content\0721601871\graphics\fullsize\S01871-015-f045.jpg"/>
          <p:cNvPicPr>
            <a:picLocks noChangeAspect="1" noChangeArrowheads="1"/>
          </p:cNvPicPr>
          <p:nvPr/>
        </p:nvPicPr>
        <p:blipFill>
          <a:blip r:embed="rId2" cstate="print">
            <a:lum bright="-12000" contrast="6000"/>
          </a:blip>
          <a:srcRect b="5624"/>
          <a:stretch>
            <a:fillRect/>
          </a:stretch>
        </p:blipFill>
        <p:spPr bwMode="auto">
          <a:xfrm>
            <a:off x="4114800" y="3298825"/>
            <a:ext cx="5029200" cy="3559175"/>
          </a:xfrm>
          <a:prstGeom prst="rect">
            <a:avLst/>
          </a:prstGeom>
          <a:noFill/>
          <a:ln w="9525">
            <a:solidFill>
              <a:schemeClr val="tx1"/>
            </a:solidFill>
            <a:miter lim="800000"/>
            <a:headEnd/>
            <a:tailEnd/>
          </a:ln>
        </p:spPr>
      </p:pic>
      <p:pic>
        <p:nvPicPr>
          <p:cNvPr id="82947" name="Picture 3"/>
          <p:cNvPicPr>
            <a:picLocks noChangeAspect="1" noChangeArrowheads="1"/>
          </p:cNvPicPr>
          <p:nvPr/>
        </p:nvPicPr>
        <p:blipFill>
          <a:blip r:embed="rId3" cstate="print">
            <a:lum contrast="6000"/>
          </a:blip>
          <a:srcRect/>
          <a:stretch>
            <a:fillRect/>
          </a:stretch>
        </p:blipFill>
        <p:spPr bwMode="auto">
          <a:xfrm>
            <a:off x="0" y="0"/>
            <a:ext cx="5181600" cy="3308350"/>
          </a:xfrm>
          <a:prstGeom prst="rect">
            <a:avLst/>
          </a:prstGeom>
          <a:noFill/>
          <a:ln w="9525">
            <a:noFill/>
            <a:miter lim="800000"/>
            <a:headEnd/>
            <a:tailEnd/>
          </a:ln>
        </p:spPr>
      </p:pic>
      <p:sp>
        <p:nvSpPr>
          <p:cNvPr id="82948" name="Text Box 6"/>
          <p:cNvSpPr txBox="1">
            <a:spLocks noChangeArrowheads="1"/>
          </p:cNvSpPr>
          <p:nvPr/>
        </p:nvSpPr>
        <p:spPr bwMode="auto">
          <a:xfrm>
            <a:off x="5181600" y="228600"/>
            <a:ext cx="3962400" cy="2771775"/>
          </a:xfrm>
          <a:prstGeom prst="rect">
            <a:avLst/>
          </a:prstGeom>
          <a:solidFill>
            <a:schemeClr val="bg2"/>
          </a:solidFill>
          <a:ln w="9525">
            <a:noFill/>
            <a:miter lim="800000"/>
            <a:headEnd/>
            <a:tailEnd/>
          </a:ln>
        </p:spPr>
        <p:txBody>
          <a:bodyPr>
            <a:spAutoFit/>
          </a:bodyPr>
          <a:lstStyle/>
          <a:p>
            <a:pPr marL="115888" algn="ctr"/>
            <a:r>
              <a:rPr lang="en-US"/>
              <a:t>Bronchial – derived </a:t>
            </a:r>
          </a:p>
          <a:p>
            <a:pPr marL="115888" algn="ctr"/>
            <a:r>
              <a:rPr lang="en-US"/>
              <a:t>adenocarcinoma</a:t>
            </a:r>
          </a:p>
          <a:p>
            <a:pPr lvl="1">
              <a:spcBef>
                <a:spcPct val="20000"/>
              </a:spcBef>
              <a:buFontTx/>
              <a:buChar char="–"/>
            </a:pPr>
            <a:r>
              <a:rPr lang="en-US" sz="2000"/>
              <a:t> Histologically, they assume a variety of forms, including typical adenocarcinoma with mucus secretion and papillary or bronchioloalveolar patterns.</a:t>
            </a:r>
          </a:p>
          <a:p>
            <a:pPr marL="115888"/>
            <a:endParaRPr lang="en-US"/>
          </a:p>
        </p:txBody>
      </p:sp>
      <p:sp>
        <p:nvSpPr>
          <p:cNvPr id="82949" name="Text Box 7"/>
          <p:cNvSpPr txBox="1">
            <a:spLocks noChangeArrowheads="1"/>
          </p:cNvSpPr>
          <p:nvPr/>
        </p:nvSpPr>
        <p:spPr bwMode="auto">
          <a:xfrm>
            <a:off x="0" y="4800600"/>
            <a:ext cx="4114800" cy="1187450"/>
          </a:xfrm>
          <a:prstGeom prst="rect">
            <a:avLst/>
          </a:prstGeom>
          <a:solidFill>
            <a:schemeClr val="bg2"/>
          </a:solidFill>
          <a:ln w="9525">
            <a:noFill/>
            <a:miter lim="800000"/>
            <a:headEnd/>
            <a:tailEnd/>
          </a:ln>
        </p:spPr>
        <p:txBody>
          <a:bodyPr>
            <a:spAutoFit/>
          </a:bodyPr>
          <a:lstStyle/>
          <a:p>
            <a:r>
              <a:rPr lang="en-US"/>
              <a:t>Bronchioloalveolar carcinoma</a:t>
            </a:r>
          </a:p>
          <a:p>
            <a:r>
              <a:rPr lang="en-US"/>
              <a:t> Malignant cells spread along alveolar wall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8839200" cy="838200"/>
          </a:xfrm>
        </p:spPr>
        <p:txBody>
          <a:bodyPr/>
          <a:lstStyle/>
          <a:p>
            <a:pPr eaLnBrk="1" hangingPunct="1"/>
            <a:r>
              <a:rPr lang="en-US" sz="3200" b="1" u="sng" smtClean="0"/>
              <a:t>Morphology of bronchogenic carcinoma</a:t>
            </a:r>
          </a:p>
        </p:txBody>
      </p:sp>
      <p:sp>
        <p:nvSpPr>
          <p:cNvPr id="83971" name="Rectangle 3"/>
          <p:cNvSpPr>
            <a:spLocks noGrp="1" noChangeArrowheads="1"/>
          </p:cNvSpPr>
          <p:nvPr>
            <p:ph idx="1"/>
          </p:nvPr>
        </p:nvSpPr>
        <p:spPr>
          <a:xfrm>
            <a:off x="914400" y="1219200"/>
            <a:ext cx="7543800" cy="4495800"/>
          </a:xfrm>
        </p:spPr>
        <p:txBody>
          <a:bodyPr/>
          <a:lstStyle/>
          <a:p>
            <a:pPr eaLnBrk="1" hangingPunct="1">
              <a:buFontTx/>
              <a:buNone/>
            </a:pPr>
            <a:r>
              <a:rPr lang="en-US" sz="2400" u="sng" dirty="0" smtClean="0"/>
              <a:t>Small cell carcinomas (oat cell carcinoma)</a:t>
            </a:r>
          </a:p>
          <a:p>
            <a:pPr eaLnBrk="1" hangingPunct="1"/>
            <a:r>
              <a:rPr lang="en-US" sz="2400" dirty="0" smtClean="0"/>
              <a:t>Highly malignant tumor, rarely </a:t>
            </a:r>
            <a:r>
              <a:rPr lang="en-US" sz="2400" dirty="0" err="1" smtClean="0"/>
              <a:t>resectable</a:t>
            </a:r>
            <a:r>
              <a:rPr lang="en-US" sz="2400" dirty="0" smtClean="0"/>
              <a:t>.</a:t>
            </a:r>
          </a:p>
          <a:p>
            <a:pPr eaLnBrk="1" hangingPunct="1"/>
            <a:r>
              <a:rPr lang="en-US" sz="2400" dirty="0" smtClean="0"/>
              <a:t>More common in men.</a:t>
            </a:r>
          </a:p>
          <a:p>
            <a:pPr eaLnBrk="1" hangingPunct="1"/>
            <a:r>
              <a:rPr lang="en-US" sz="2400" dirty="0" smtClean="0"/>
              <a:t>Strongly associated with cigarette smoking.</a:t>
            </a:r>
          </a:p>
          <a:p>
            <a:pPr eaLnBrk="1" hangingPunct="1"/>
            <a:r>
              <a:rPr lang="en-US" sz="2400" dirty="0" smtClean="0"/>
              <a:t>Appear as pale gray, centrally located masses with extension into the lung parenchyma.</a:t>
            </a:r>
          </a:p>
          <a:p>
            <a:pPr eaLnBrk="1" hangingPunct="1"/>
            <a:r>
              <a:rPr lang="en-US" sz="2400" dirty="0" smtClean="0"/>
              <a:t>Early involvement of the </a:t>
            </a:r>
            <a:r>
              <a:rPr lang="en-US" sz="2400" dirty="0" err="1" smtClean="0"/>
              <a:t>hilar</a:t>
            </a:r>
            <a:r>
              <a:rPr lang="en-US" sz="2400" dirty="0" smtClean="0"/>
              <a:t> and </a:t>
            </a:r>
            <a:r>
              <a:rPr lang="en-US" sz="2400" dirty="0" err="1" smtClean="0"/>
              <a:t>mediastinal</a:t>
            </a:r>
            <a:r>
              <a:rPr lang="en-US" sz="2400" dirty="0" smtClean="0"/>
              <a:t> nodes.</a:t>
            </a:r>
          </a:p>
          <a:p>
            <a:pPr eaLnBrk="1" hangingPunct="1"/>
            <a:endParaRPr lang="en-US"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At the end of this lecture, the student should be able to:</a:t>
            </a:r>
            <a:r>
              <a:rPr lang="en-US" dirty="0" smtClean="0"/>
              <a:t/>
            </a:r>
            <a:br>
              <a:rPr lang="en-US" dirty="0" smtClean="0"/>
            </a:br>
            <a:endParaRPr lang="ar-SA" dirty="0"/>
          </a:p>
        </p:txBody>
      </p:sp>
      <p:sp>
        <p:nvSpPr>
          <p:cNvPr id="3" name="Content Placeholder 2"/>
          <p:cNvSpPr>
            <a:spLocks noGrp="1"/>
          </p:cNvSpPr>
          <p:nvPr>
            <p:ph idx="1"/>
          </p:nvPr>
        </p:nvSpPr>
        <p:spPr>
          <a:xfrm>
            <a:off x="381000" y="1295400"/>
            <a:ext cx="7772400" cy="4114800"/>
          </a:xfrm>
        </p:spPr>
        <p:txBody>
          <a:bodyPr/>
          <a:lstStyle/>
          <a:p>
            <a:pPr>
              <a:buNone/>
            </a:pPr>
            <a:r>
              <a:rPr lang="en-US" sz="2400" dirty="0" smtClean="0"/>
              <a:t>A]</a:t>
            </a:r>
            <a:r>
              <a:rPr lang="en-US" dirty="0" smtClean="0"/>
              <a:t>	</a:t>
            </a:r>
            <a:r>
              <a:rPr lang="en-US" sz="2400" dirty="0" smtClean="0"/>
              <a:t>Understand </a:t>
            </a:r>
            <a:r>
              <a:rPr lang="en-US" sz="2400" dirty="0" smtClean="0">
                <a:solidFill>
                  <a:srgbClr val="FFFF00"/>
                </a:solidFill>
              </a:rPr>
              <a:t>the incidence, age group </a:t>
            </a:r>
            <a:r>
              <a:rPr lang="en-US" sz="2400" dirty="0" smtClean="0"/>
              <a:t>of affected patients and </a:t>
            </a:r>
            <a:r>
              <a:rPr lang="en-US" sz="2400" dirty="0" smtClean="0">
                <a:solidFill>
                  <a:srgbClr val="FFFF00"/>
                </a:solidFill>
              </a:rPr>
              <a:t>predisposing factors </a:t>
            </a:r>
            <a:r>
              <a:rPr lang="en-US" sz="2400" dirty="0" smtClean="0"/>
              <a:t>of </a:t>
            </a:r>
            <a:r>
              <a:rPr lang="en-US" sz="2400" dirty="0" err="1" smtClean="0"/>
              <a:t>bronchogenic</a:t>
            </a:r>
            <a:r>
              <a:rPr lang="en-US" sz="2400" dirty="0" smtClean="0"/>
              <a:t> carcinoma.</a:t>
            </a:r>
          </a:p>
          <a:p>
            <a:pPr>
              <a:buNone/>
            </a:pPr>
            <a:r>
              <a:rPr lang="en-US" sz="2400" dirty="0" smtClean="0"/>
              <a:t>B]	Is aware of </a:t>
            </a:r>
            <a:r>
              <a:rPr lang="en-US" sz="2400" dirty="0" smtClean="0">
                <a:solidFill>
                  <a:srgbClr val="FFFF00"/>
                </a:solidFill>
              </a:rPr>
              <a:t>the classification </a:t>
            </a:r>
            <a:r>
              <a:rPr lang="en-US" sz="2400" dirty="0" smtClean="0">
                <a:solidFill>
                  <a:srgbClr val="FFCCFF"/>
                </a:solidFill>
              </a:rPr>
              <a:t>of </a:t>
            </a:r>
            <a:r>
              <a:rPr lang="en-US" sz="2400" dirty="0" err="1" smtClean="0">
                <a:solidFill>
                  <a:srgbClr val="FFCCFF"/>
                </a:solidFill>
              </a:rPr>
              <a:t>bronchogenic</a:t>
            </a:r>
            <a:r>
              <a:rPr lang="en-US" sz="2400" dirty="0" smtClean="0">
                <a:solidFill>
                  <a:srgbClr val="FFCCFF"/>
                </a:solidFill>
              </a:rPr>
              <a:t> carcinoma </a:t>
            </a:r>
            <a:r>
              <a:rPr lang="en-US" sz="2400" dirty="0" smtClean="0"/>
              <a:t>which include: </a:t>
            </a:r>
            <a:r>
              <a:rPr lang="en-US" sz="2400" dirty="0" err="1" smtClean="0"/>
              <a:t>squamous</a:t>
            </a:r>
            <a:r>
              <a:rPr lang="en-US" sz="2400" dirty="0" smtClean="0"/>
              <a:t> carcinoma, </a:t>
            </a:r>
            <a:r>
              <a:rPr lang="en-US" sz="2400" dirty="0" err="1" smtClean="0"/>
              <a:t>adenocarcinoma</a:t>
            </a:r>
            <a:r>
              <a:rPr lang="en-US" sz="2400" dirty="0" smtClean="0"/>
              <a:t>, small cell and large cell (</a:t>
            </a:r>
            <a:r>
              <a:rPr lang="en-US" sz="2400" dirty="0" err="1" smtClean="0"/>
              <a:t>anaplastic</a:t>
            </a:r>
            <a:r>
              <a:rPr lang="en-US" sz="2400" dirty="0" smtClean="0"/>
              <a:t>) carcinomas.</a:t>
            </a:r>
          </a:p>
          <a:p>
            <a:pPr>
              <a:buNone/>
            </a:pPr>
            <a:r>
              <a:rPr lang="en-US" sz="2400" dirty="0" smtClean="0"/>
              <a:t>C]	Understands the </a:t>
            </a:r>
            <a:r>
              <a:rPr lang="en-US" sz="2400" dirty="0" smtClean="0">
                <a:solidFill>
                  <a:srgbClr val="FFFF00"/>
                </a:solidFill>
              </a:rPr>
              <a:t>clinical features and gross pathology </a:t>
            </a:r>
            <a:r>
              <a:rPr lang="en-US" sz="2400" dirty="0" smtClean="0"/>
              <a:t>of </a:t>
            </a:r>
            <a:r>
              <a:rPr lang="en-US" sz="2400" dirty="0" err="1" smtClean="0"/>
              <a:t>bronchogenic</a:t>
            </a:r>
            <a:r>
              <a:rPr lang="en-US" sz="2400" dirty="0" smtClean="0"/>
              <a:t> carcinoma.</a:t>
            </a:r>
          </a:p>
          <a:p>
            <a:pPr>
              <a:buNone/>
            </a:pPr>
            <a:r>
              <a:rPr lang="en-US" sz="2400" dirty="0" smtClean="0"/>
              <a:t>D]	Have a basic knowledge about </a:t>
            </a:r>
            <a:r>
              <a:rPr lang="en-US" sz="2400" dirty="0" err="1" smtClean="0">
                <a:solidFill>
                  <a:srgbClr val="FFFF00"/>
                </a:solidFill>
              </a:rPr>
              <a:t>neuroendocrine</a:t>
            </a:r>
            <a:r>
              <a:rPr lang="en-US" sz="2400" dirty="0" smtClean="0">
                <a:solidFill>
                  <a:srgbClr val="FFFF00"/>
                </a:solidFill>
              </a:rPr>
              <a:t> </a:t>
            </a:r>
            <a:r>
              <a:rPr lang="en-US" sz="2400" dirty="0" err="1" smtClean="0">
                <a:solidFill>
                  <a:srgbClr val="FFFF00"/>
                </a:solidFill>
              </a:rPr>
              <a:t>tumours</a:t>
            </a:r>
            <a:r>
              <a:rPr lang="en-US" sz="2400" dirty="0" smtClean="0">
                <a:solidFill>
                  <a:srgbClr val="FFFF00"/>
                </a:solidFill>
              </a:rPr>
              <a:t> </a:t>
            </a:r>
            <a:r>
              <a:rPr lang="en-US" sz="2400" dirty="0" smtClean="0"/>
              <a:t>with special emphasis on small cell carcinoma and bronchial </a:t>
            </a:r>
            <a:r>
              <a:rPr lang="en-US" sz="2400" dirty="0" err="1" smtClean="0"/>
              <a:t>carcinoid</a:t>
            </a:r>
            <a:r>
              <a:rPr lang="en-US" sz="2400" dirty="0" smtClean="0"/>
              <a:t>. </a:t>
            </a:r>
          </a:p>
          <a:p>
            <a:pPr>
              <a:buNone/>
            </a:pPr>
            <a:r>
              <a:rPr lang="en-US" sz="2400" dirty="0" smtClean="0"/>
              <a:t>E]	Be aware that the lung is a frequent site for metastatic </a:t>
            </a:r>
            <a:r>
              <a:rPr lang="en-US" sz="2400" dirty="0" err="1" smtClean="0"/>
              <a:t>neoplasms</a:t>
            </a:r>
            <a:r>
              <a:rPr lang="en-US" sz="2400" dirty="0" smtClean="0"/>
              <a:t>.</a:t>
            </a:r>
          </a:p>
          <a:p>
            <a:endParaRPr lang="ar-SA"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3600" u="sng" smtClean="0"/>
              <a:t>Small cell carcinomas (oat cell carcinoma)</a:t>
            </a:r>
          </a:p>
        </p:txBody>
      </p:sp>
      <p:sp>
        <p:nvSpPr>
          <p:cNvPr id="84995" name="Rectangle 3"/>
          <p:cNvSpPr>
            <a:spLocks noGrp="1" noChangeArrowheads="1"/>
          </p:cNvSpPr>
          <p:nvPr>
            <p:ph idx="1"/>
          </p:nvPr>
        </p:nvSpPr>
        <p:spPr>
          <a:xfrm>
            <a:off x="0" y="1828800"/>
            <a:ext cx="5029200" cy="4114800"/>
          </a:xfrm>
        </p:spPr>
        <p:txBody>
          <a:bodyPr/>
          <a:lstStyle/>
          <a:p>
            <a:pPr eaLnBrk="1" hangingPunct="1"/>
            <a:r>
              <a:rPr lang="en-US" sz="2400" smtClean="0"/>
              <a:t>Composed of small, dark, round to oval, lymphocyte-like cells.  </a:t>
            </a:r>
          </a:p>
          <a:p>
            <a:pPr eaLnBrk="1" hangingPunct="1"/>
            <a:r>
              <a:rPr lang="en-US" sz="2400" smtClean="0"/>
              <a:t>Derived from neuroendocrine cells of the lung.</a:t>
            </a:r>
          </a:p>
          <a:p>
            <a:pPr eaLnBrk="1" hangingPunct="1"/>
            <a:r>
              <a:rPr lang="en-US" sz="2400" smtClean="0"/>
              <a:t>EM dense-core neurosecretory granules.</a:t>
            </a:r>
          </a:p>
          <a:p>
            <a:pPr eaLnBrk="1" hangingPunct="1"/>
            <a:r>
              <a:rPr lang="en-US" sz="2400" smtClean="0"/>
              <a:t>Ability to secrete a host of polypeptide hormones (ACTH), calcitonin, gastrin-releasing peptide and chromogranin.</a:t>
            </a:r>
          </a:p>
          <a:p>
            <a:pPr eaLnBrk="1" hangingPunct="1">
              <a:buFontTx/>
              <a:buNone/>
            </a:pPr>
            <a:endParaRPr lang="en-US" sz="2400" smtClean="0"/>
          </a:p>
          <a:p>
            <a:pPr eaLnBrk="1" hangingPunct="1"/>
            <a:endParaRPr lang="en-US" smtClean="0"/>
          </a:p>
        </p:txBody>
      </p:sp>
      <p:pic>
        <p:nvPicPr>
          <p:cNvPr id="84996" name="Picture 4"/>
          <p:cNvPicPr>
            <a:picLocks noChangeAspect="1" noChangeArrowheads="1"/>
          </p:cNvPicPr>
          <p:nvPr/>
        </p:nvPicPr>
        <p:blipFill>
          <a:blip r:embed="rId2" cstate="print">
            <a:lum bright="-6000" contrast="12000"/>
          </a:blip>
          <a:srcRect/>
          <a:stretch>
            <a:fillRect/>
          </a:stretch>
        </p:blipFill>
        <p:spPr bwMode="auto">
          <a:xfrm>
            <a:off x="4876800" y="2209800"/>
            <a:ext cx="42672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04800" y="762000"/>
            <a:ext cx="8534400" cy="1143000"/>
          </a:xfrm>
        </p:spPr>
        <p:txBody>
          <a:bodyPr/>
          <a:lstStyle/>
          <a:p>
            <a:pPr eaLnBrk="1" hangingPunct="1"/>
            <a:r>
              <a:rPr lang="en-US" sz="3200" b="1" u="sng" smtClean="0"/>
              <a:t>Morphology of bronchogenic carcinoma </a:t>
            </a:r>
          </a:p>
        </p:txBody>
      </p:sp>
      <p:sp>
        <p:nvSpPr>
          <p:cNvPr id="86019" name="Rectangle 3"/>
          <p:cNvSpPr>
            <a:spLocks noGrp="1" noChangeArrowheads="1"/>
          </p:cNvSpPr>
          <p:nvPr>
            <p:ph idx="1"/>
          </p:nvPr>
        </p:nvSpPr>
        <p:spPr>
          <a:xfrm>
            <a:off x="228600" y="2362200"/>
            <a:ext cx="5562600" cy="3581400"/>
          </a:xfrm>
        </p:spPr>
        <p:txBody>
          <a:bodyPr/>
          <a:lstStyle/>
          <a:p>
            <a:pPr eaLnBrk="1" hangingPunct="1">
              <a:buFontTx/>
              <a:buNone/>
            </a:pPr>
            <a:r>
              <a:rPr lang="en-US" u="sng" dirty="0" smtClean="0"/>
              <a:t>Large cell carcinoma</a:t>
            </a:r>
          </a:p>
          <a:p>
            <a:pPr eaLnBrk="1" hangingPunct="1"/>
            <a:r>
              <a:rPr lang="en-US" dirty="0" err="1" smtClean="0"/>
              <a:t>Anaplastic</a:t>
            </a:r>
            <a:r>
              <a:rPr lang="en-US" dirty="0" smtClean="0"/>
              <a:t> carcinoma with large cells probably represent SCC or </a:t>
            </a:r>
            <a:r>
              <a:rPr lang="en-US" dirty="0" err="1" smtClean="0"/>
              <a:t>adenocarcinoma</a:t>
            </a:r>
            <a:r>
              <a:rPr lang="en-US" dirty="0" smtClean="0"/>
              <a:t>.</a:t>
            </a:r>
          </a:p>
          <a:p>
            <a:pPr eaLnBrk="1" hangingPunct="1"/>
            <a:r>
              <a:rPr lang="en-US" dirty="0" smtClean="0"/>
              <a:t>Poor prognosis.</a:t>
            </a:r>
          </a:p>
        </p:txBody>
      </p:sp>
      <p:pic>
        <p:nvPicPr>
          <p:cNvPr id="86020" name="Picture 5"/>
          <p:cNvPicPr>
            <a:picLocks noChangeAspect="1" noChangeArrowheads="1"/>
          </p:cNvPicPr>
          <p:nvPr/>
        </p:nvPicPr>
        <p:blipFill>
          <a:blip r:embed="rId2" cstate="print"/>
          <a:srcRect/>
          <a:stretch>
            <a:fillRect/>
          </a:stretch>
        </p:blipFill>
        <p:spPr bwMode="auto">
          <a:xfrm>
            <a:off x="5105400" y="3962400"/>
            <a:ext cx="3810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28600" y="304800"/>
            <a:ext cx="8610600" cy="838200"/>
          </a:xfrm>
        </p:spPr>
        <p:txBody>
          <a:bodyPr/>
          <a:lstStyle/>
          <a:p>
            <a:pPr eaLnBrk="1" hangingPunct="1"/>
            <a:r>
              <a:rPr lang="en-US" sz="3200" b="1" u="sng" smtClean="0"/>
              <a:t>Morphology of bronchogenic carcinoma </a:t>
            </a:r>
          </a:p>
        </p:txBody>
      </p:sp>
      <p:sp>
        <p:nvSpPr>
          <p:cNvPr id="88067" name="Rectangle 3"/>
          <p:cNvSpPr>
            <a:spLocks noGrp="1" noChangeArrowheads="1"/>
          </p:cNvSpPr>
          <p:nvPr>
            <p:ph idx="1"/>
          </p:nvPr>
        </p:nvSpPr>
        <p:spPr>
          <a:xfrm>
            <a:off x="685800" y="1447800"/>
            <a:ext cx="7772400" cy="4724400"/>
          </a:xfrm>
        </p:spPr>
        <p:txBody>
          <a:bodyPr/>
          <a:lstStyle/>
          <a:p>
            <a:pPr eaLnBrk="1" hangingPunct="1">
              <a:buFontTx/>
              <a:buNone/>
            </a:pPr>
            <a:r>
              <a:rPr lang="en-US" u="sng" smtClean="0"/>
              <a:t>Secondary pathology</a:t>
            </a:r>
          </a:p>
          <a:p>
            <a:pPr eaLnBrk="1" hangingPunct="1"/>
            <a:r>
              <a:rPr lang="en-US" smtClean="0"/>
              <a:t>Partial obstruction – emphysema.</a:t>
            </a:r>
          </a:p>
          <a:p>
            <a:pPr eaLnBrk="1" hangingPunct="1"/>
            <a:r>
              <a:rPr lang="en-US" smtClean="0"/>
              <a:t>Total obstruction – atelectasis and chronic bronchitis.</a:t>
            </a:r>
          </a:p>
          <a:p>
            <a:pPr eaLnBrk="1" hangingPunct="1"/>
            <a:r>
              <a:rPr lang="en-US" smtClean="0"/>
              <a:t>Pulmonary abscess.</a:t>
            </a:r>
          </a:p>
          <a:p>
            <a:pPr eaLnBrk="1" hangingPunct="1"/>
            <a:r>
              <a:rPr lang="en-US" smtClean="0"/>
              <a:t> Pleuritis.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d:\Inetpub\ombroot\content\0721601871\graphics\fullsize\S01871-015-f043.jpg"/>
          <p:cNvPicPr>
            <a:picLocks noChangeAspect="1" noChangeArrowheads="1"/>
          </p:cNvPicPr>
          <p:nvPr/>
        </p:nvPicPr>
        <p:blipFill>
          <a:blip r:embed="rId2" cstate="print">
            <a:lum bright="6000" contrast="6000"/>
          </a:blip>
          <a:srcRect b="5475"/>
          <a:stretch>
            <a:fillRect/>
          </a:stretch>
        </p:blipFill>
        <p:spPr bwMode="auto">
          <a:xfrm>
            <a:off x="228600" y="3810000"/>
            <a:ext cx="8610600" cy="3241675"/>
          </a:xfrm>
          <a:prstGeom prst="rect">
            <a:avLst/>
          </a:prstGeom>
          <a:noFill/>
          <a:ln w="9525">
            <a:solidFill>
              <a:schemeClr val="tx1"/>
            </a:solidFill>
            <a:miter lim="800000"/>
            <a:headEnd/>
            <a:tailEnd/>
          </a:ln>
        </p:spPr>
      </p:pic>
      <p:sp>
        <p:nvSpPr>
          <p:cNvPr id="3" name="Title 2"/>
          <p:cNvSpPr>
            <a:spLocks noGrp="1"/>
          </p:cNvSpPr>
          <p:nvPr>
            <p:ph type="title"/>
          </p:nvPr>
        </p:nvSpPr>
        <p:spPr/>
        <p:txBody>
          <a:bodyPr/>
          <a:lstStyle/>
          <a:p>
            <a:r>
              <a:rPr lang="en-US" dirty="0" err="1" smtClean="0"/>
              <a:t>Dx</a:t>
            </a:r>
            <a:endParaRPr lang="ar-SA" dirty="0"/>
          </a:p>
        </p:txBody>
      </p:sp>
      <p:sp>
        <p:nvSpPr>
          <p:cNvPr id="4" name="Content Placeholder 3"/>
          <p:cNvSpPr>
            <a:spLocks noGrp="1"/>
          </p:cNvSpPr>
          <p:nvPr>
            <p:ph idx="1"/>
          </p:nvPr>
        </p:nvSpPr>
        <p:spPr/>
        <p:txBody>
          <a:bodyPr/>
          <a:lstStyle/>
          <a:p>
            <a:r>
              <a:rPr lang="en-US" dirty="0" smtClean="0"/>
              <a:t>Cytology</a:t>
            </a:r>
          </a:p>
          <a:p>
            <a:r>
              <a:rPr lang="en-US" dirty="0" smtClean="0"/>
              <a:t>Biopsy</a:t>
            </a:r>
            <a:endParaRPr lang="ar-S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04800" y="304800"/>
            <a:ext cx="8458200" cy="1143000"/>
          </a:xfrm>
        </p:spPr>
        <p:txBody>
          <a:bodyPr/>
          <a:lstStyle/>
          <a:p>
            <a:pPr eaLnBrk="1" hangingPunct="1"/>
            <a:r>
              <a:rPr lang="en-US" sz="3200" b="1" u="sng" smtClean="0"/>
              <a:t>Clinical course of bronchogenic carcinoma</a:t>
            </a:r>
          </a:p>
        </p:txBody>
      </p:sp>
      <p:sp>
        <p:nvSpPr>
          <p:cNvPr id="90115" name="Rectangle 3"/>
          <p:cNvSpPr>
            <a:spLocks noGrp="1" noChangeArrowheads="1"/>
          </p:cNvSpPr>
          <p:nvPr>
            <p:ph idx="1"/>
          </p:nvPr>
        </p:nvSpPr>
        <p:spPr>
          <a:xfrm>
            <a:off x="685800" y="1600200"/>
            <a:ext cx="7772400" cy="4114800"/>
          </a:xfrm>
        </p:spPr>
        <p:txBody>
          <a:bodyPr/>
          <a:lstStyle/>
          <a:p>
            <a:pPr eaLnBrk="1" hangingPunct="1"/>
            <a:r>
              <a:rPr lang="en-US" dirty="0" smtClean="0"/>
              <a:t>Silent, insidious lesions, chronic cough with expectoration and </a:t>
            </a:r>
            <a:r>
              <a:rPr lang="en-US" dirty="0" err="1" smtClean="0"/>
              <a:t>hemoptysis</a:t>
            </a:r>
            <a:r>
              <a:rPr lang="en-US" dirty="0" smtClean="0"/>
              <a:t>.</a:t>
            </a:r>
          </a:p>
          <a:p>
            <a:pPr eaLnBrk="1" hangingPunct="1"/>
            <a:r>
              <a:rPr lang="en-US" dirty="0" smtClean="0"/>
              <a:t>Hoarseness, chest pain, superior vena cava syndrome, pericardial or pleural effusion.</a:t>
            </a:r>
          </a:p>
          <a:p>
            <a:pPr eaLnBrk="1" hangingPunct="1"/>
            <a:r>
              <a:rPr lang="en-US" dirty="0" smtClean="0"/>
              <a:t>Symptoms due to metastatic spread.</a:t>
            </a:r>
          </a:p>
          <a:p>
            <a:pPr eaLnBrk="1" hangingPunct="1"/>
            <a:r>
              <a:rPr lang="en-US" dirty="0" smtClean="0"/>
              <a:t>NSCLC have a better prognosis than SCLC.</a:t>
            </a:r>
          </a:p>
          <a:p>
            <a:pPr eaLnBrk="1" hangingPunct="1"/>
            <a:r>
              <a:rPr lang="en-US" dirty="0" smtClean="0"/>
              <a:t>Outlook is poor for most patients.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533400" y="228600"/>
            <a:ext cx="8077200" cy="1143000"/>
          </a:xfrm>
        </p:spPr>
        <p:txBody>
          <a:bodyPr/>
          <a:lstStyle/>
          <a:p>
            <a:r>
              <a:rPr lang="en-US" sz="3200" b="1" smtClean="0"/>
              <a:t>Clinical features of bronchogenic carcinoma</a:t>
            </a:r>
            <a:br>
              <a:rPr lang="en-US" sz="3200" b="1" smtClean="0"/>
            </a:br>
            <a:endParaRPr lang="en-US" sz="3200" smtClean="0"/>
          </a:p>
        </p:txBody>
      </p:sp>
      <p:sp>
        <p:nvSpPr>
          <p:cNvPr id="89091" name="Content Placeholder 2"/>
          <p:cNvSpPr>
            <a:spLocks noGrp="1"/>
          </p:cNvSpPr>
          <p:nvPr>
            <p:ph idx="1"/>
          </p:nvPr>
        </p:nvSpPr>
        <p:spPr>
          <a:xfrm>
            <a:off x="685800" y="914400"/>
            <a:ext cx="7772400" cy="4114800"/>
          </a:xfrm>
        </p:spPr>
        <p:txBody>
          <a:bodyPr/>
          <a:lstStyle/>
          <a:p>
            <a:r>
              <a:rPr lang="en-US" sz="2400" dirty="0" smtClean="0">
                <a:latin typeface="Tahoma" pitchFamily="34" charset="0"/>
                <a:cs typeface="Tahoma" pitchFamily="34" charset="0"/>
              </a:rPr>
              <a:t>Apical </a:t>
            </a:r>
            <a:r>
              <a:rPr lang="en-US" sz="2400" dirty="0" err="1" smtClean="0">
                <a:latin typeface="Tahoma" pitchFamily="34" charset="0"/>
                <a:cs typeface="Tahoma" pitchFamily="34" charset="0"/>
              </a:rPr>
              <a:t>neoplasms</a:t>
            </a:r>
            <a:r>
              <a:rPr lang="en-US" sz="2400" dirty="0" smtClean="0">
                <a:latin typeface="Tahoma" pitchFamily="34" charset="0"/>
                <a:cs typeface="Tahoma" pitchFamily="34" charset="0"/>
              </a:rPr>
              <a:t> may invade the brachial or cervical sympathetic plexus to cause severe pain in the distribution of the </a:t>
            </a:r>
            <a:r>
              <a:rPr lang="en-US" sz="2400" dirty="0" err="1" smtClean="0">
                <a:latin typeface="Tahoma" pitchFamily="34" charset="0"/>
                <a:cs typeface="Tahoma" pitchFamily="34" charset="0"/>
              </a:rPr>
              <a:t>ulnar</a:t>
            </a:r>
            <a:r>
              <a:rPr lang="en-US" sz="2400" dirty="0" smtClean="0">
                <a:latin typeface="Tahoma" pitchFamily="34" charset="0"/>
                <a:cs typeface="Tahoma" pitchFamily="34" charset="0"/>
              </a:rPr>
              <a:t> nerve or </a:t>
            </a:r>
          </a:p>
          <a:p>
            <a:pPr>
              <a:buFontTx/>
              <a:buNone/>
            </a:pPr>
            <a:r>
              <a:rPr lang="en-US" sz="2400" dirty="0" smtClean="0">
                <a:latin typeface="Tahoma" pitchFamily="34" charset="0"/>
                <a:cs typeface="Tahoma" pitchFamily="34" charset="0"/>
              </a:rPr>
              <a:t>    to produce </a:t>
            </a:r>
            <a:r>
              <a:rPr lang="en-US" sz="2400" dirty="0" smtClean="0">
                <a:solidFill>
                  <a:srgbClr val="FF0000"/>
                </a:solidFill>
                <a:latin typeface="Tahoma" pitchFamily="34" charset="0"/>
                <a:cs typeface="Tahoma" pitchFamily="34" charset="0"/>
              </a:rPr>
              <a:t>Horner syndrome</a:t>
            </a:r>
            <a:r>
              <a:rPr lang="en-US" sz="2400" dirty="0" smtClean="0">
                <a:latin typeface="Tahoma" pitchFamily="34" charset="0"/>
                <a:cs typeface="Tahoma" pitchFamily="34" charset="0"/>
              </a:rPr>
              <a:t> (</a:t>
            </a:r>
            <a:r>
              <a:rPr lang="en-US" sz="2400" dirty="0" err="1" smtClean="0">
                <a:latin typeface="Tahoma" pitchFamily="34" charset="0"/>
                <a:cs typeface="Tahoma" pitchFamily="34" charset="0"/>
              </a:rPr>
              <a:t>ipsilateral</a:t>
            </a:r>
            <a:r>
              <a:rPr lang="en-US" sz="2400" dirty="0" smtClean="0">
                <a:latin typeface="Tahoma" pitchFamily="34" charset="0"/>
                <a:cs typeface="Tahoma" pitchFamily="34" charset="0"/>
              </a:rPr>
              <a:t> </a:t>
            </a:r>
            <a:r>
              <a:rPr lang="en-US" sz="2400" dirty="0" err="1" smtClean="0">
                <a:latin typeface="Tahoma" pitchFamily="34" charset="0"/>
                <a:cs typeface="Tahoma" pitchFamily="34" charset="0"/>
              </a:rPr>
              <a:t>enophthalmos</a:t>
            </a:r>
            <a:r>
              <a:rPr lang="en-US" sz="2400" dirty="0" smtClean="0">
                <a:latin typeface="Tahoma" pitchFamily="34" charset="0"/>
                <a:cs typeface="Tahoma" pitchFamily="34" charset="0"/>
              </a:rPr>
              <a:t>, </a:t>
            </a:r>
            <a:r>
              <a:rPr lang="en-US" sz="2400" dirty="0" err="1" smtClean="0">
                <a:latin typeface="Tahoma" pitchFamily="34" charset="0"/>
                <a:cs typeface="Tahoma" pitchFamily="34" charset="0"/>
              </a:rPr>
              <a:t>ptosis</a:t>
            </a:r>
            <a:r>
              <a:rPr lang="en-US" sz="2400" dirty="0" smtClean="0">
                <a:latin typeface="Tahoma" pitchFamily="34" charset="0"/>
                <a:cs typeface="Tahoma" pitchFamily="34" charset="0"/>
              </a:rPr>
              <a:t>, </a:t>
            </a:r>
            <a:r>
              <a:rPr lang="en-US" sz="2400" dirty="0" err="1" smtClean="0">
                <a:latin typeface="Tahoma" pitchFamily="34" charset="0"/>
                <a:cs typeface="Tahoma" pitchFamily="34" charset="0"/>
              </a:rPr>
              <a:t>miosis</a:t>
            </a:r>
            <a:r>
              <a:rPr lang="en-US" sz="2400" dirty="0" smtClean="0">
                <a:latin typeface="Tahoma" pitchFamily="34" charset="0"/>
                <a:cs typeface="Tahoma" pitchFamily="34" charset="0"/>
              </a:rPr>
              <a:t>, and </a:t>
            </a:r>
            <a:r>
              <a:rPr lang="en-US" sz="2400" dirty="0" err="1" smtClean="0">
                <a:latin typeface="Tahoma" pitchFamily="34" charset="0"/>
                <a:cs typeface="Tahoma" pitchFamily="34" charset="0"/>
              </a:rPr>
              <a:t>anhidrosis</a:t>
            </a:r>
            <a:r>
              <a:rPr lang="en-US" sz="2400" dirty="0" smtClean="0">
                <a:latin typeface="Tahoma" pitchFamily="34" charset="0"/>
                <a:cs typeface="Tahoma" pitchFamily="34" charset="0"/>
              </a:rPr>
              <a:t>).</a:t>
            </a:r>
          </a:p>
          <a:p>
            <a:pPr>
              <a:buFontTx/>
              <a:buNone/>
            </a:pPr>
            <a:endParaRPr lang="en-US" sz="2400" dirty="0" smtClean="0">
              <a:latin typeface="Tahoma" pitchFamily="34" charset="0"/>
              <a:cs typeface="Tahoma" pitchFamily="34" charset="0"/>
            </a:endParaRPr>
          </a:p>
          <a:p>
            <a:pPr>
              <a:buFontTx/>
              <a:buNone/>
            </a:pPr>
            <a:endParaRPr lang="en-US" sz="2400" dirty="0" smtClean="0">
              <a:latin typeface="Tahoma" pitchFamily="34" charset="0"/>
              <a:cs typeface="Tahoma" pitchFamily="34" charset="0"/>
            </a:endParaRPr>
          </a:p>
          <a:p>
            <a:pPr>
              <a:buFontTx/>
              <a:buNone/>
            </a:pPr>
            <a:endParaRPr lang="en-US" sz="2400" dirty="0" smtClean="0">
              <a:latin typeface="Tahoma" pitchFamily="34" charset="0"/>
              <a:cs typeface="Tahoma" pitchFamily="34" charset="0"/>
            </a:endParaRPr>
          </a:p>
          <a:p>
            <a:pPr>
              <a:buFontTx/>
              <a:buNone/>
            </a:pPr>
            <a:endParaRPr lang="en-US" sz="2400" dirty="0" smtClean="0">
              <a:latin typeface="Tahoma" pitchFamily="34" charset="0"/>
              <a:cs typeface="Tahoma" pitchFamily="34" charset="0"/>
            </a:endParaRPr>
          </a:p>
          <a:p>
            <a:endParaRPr lang="en-US" sz="2400" dirty="0" smtClean="0">
              <a:latin typeface="Tahoma" pitchFamily="34" charset="0"/>
              <a:cs typeface="Tahoma" pitchFamily="34" charset="0"/>
            </a:endParaRPr>
          </a:p>
          <a:p>
            <a:endParaRPr lang="en-US" sz="2400" dirty="0" smtClean="0">
              <a:latin typeface="Tahoma" pitchFamily="34" charset="0"/>
              <a:cs typeface="Tahoma" pitchFamily="34" charset="0"/>
            </a:endParaRPr>
          </a:p>
          <a:p>
            <a:r>
              <a:rPr lang="en-US" sz="2400" dirty="0" smtClean="0">
                <a:latin typeface="Tahoma" pitchFamily="34" charset="0"/>
                <a:cs typeface="Tahoma" pitchFamily="34" charset="0"/>
              </a:rPr>
              <a:t> </a:t>
            </a:r>
            <a:r>
              <a:rPr lang="en-US" sz="2400" dirty="0" smtClean="0">
                <a:latin typeface="Tahoma" pitchFamily="34" charset="0"/>
                <a:cs typeface="Tahoma" pitchFamily="34" charset="0"/>
              </a:rPr>
              <a:t>Such apical </a:t>
            </a:r>
            <a:r>
              <a:rPr lang="en-US" sz="2400" dirty="0" err="1" smtClean="0">
                <a:latin typeface="Tahoma" pitchFamily="34" charset="0"/>
                <a:cs typeface="Tahoma" pitchFamily="34" charset="0"/>
              </a:rPr>
              <a:t>neoplasms</a:t>
            </a:r>
            <a:r>
              <a:rPr lang="en-US" sz="2400" dirty="0" smtClean="0">
                <a:latin typeface="Tahoma" pitchFamily="34" charset="0"/>
                <a:cs typeface="Tahoma" pitchFamily="34" charset="0"/>
              </a:rPr>
              <a:t> are sometimes called </a:t>
            </a:r>
            <a:r>
              <a:rPr lang="en-US" sz="2400" b="1" dirty="0" err="1" smtClean="0">
                <a:solidFill>
                  <a:srgbClr val="FF0000"/>
                </a:solidFill>
                <a:latin typeface="Tahoma" pitchFamily="34" charset="0"/>
                <a:cs typeface="Tahoma" pitchFamily="34" charset="0"/>
              </a:rPr>
              <a:t>Pancoast</a:t>
            </a:r>
            <a:r>
              <a:rPr lang="en-US" sz="2400" b="1" dirty="0" smtClean="0">
                <a:solidFill>
                  <a:srgbClr val="FF0000"/>
                </a:solidFill>
                <a:latin typeface="Tahoma" pitchFamily="34" charset="0"/>
                <a:cs typeface="Tahoma" pitchFamily="34" charset="0"/>
              </a:rPr>
              <a:t> tumors</a:t>
            </a:r>
            <a:r>
              <a:rPr lang="en-US" sz="2400" b="1" dirty="0" smtClean="0">
                <a:latin typeface="Tahoma" pitchFamily="34" charset="0"/>
                <a:cs typeface="Tahoma" pitchFamily="34" charset="0"/>
              </a:rPr>
              <a:t>,</a:t>
            </a:r>
            <a:r>
              <a:rPr lang="en-US" sz="2400" dirty="0" smtClean="0">
                <a:latin typeface="Tahoma" pitchFamily="34" charset="0"/>
                <a:cs typeface="Tahoma" pitchFamily="34" charset="0"/>
              </a:rPr>
              <a:t> and the combination of clinical findings is known as </a:t>
            </a:r>
            <a:r>
              <a:rPr lang="en-US" sz="2400" dirty="0" err="1" smtClean="0">
                <a:latin typeface="Tahoma" pitchFamily="34" charset="0"/>
                <a:cs typeface="Tahoma" pitchFamily="34" charset="0"/>
              </a:rPr>
              <a:t>Pancoast</a:t>
            </a:r>
            <a:r>
              <a:rPr lang="en-US" sz="2400" dirty="0" smtClean="0">
                <a:latin typeface="Tahoma" pitchFamily="34" charset="0"/>
                <a:cs typeface="Tahoma" pitchFamily="34" charset="0"/>
              </a:rPr>
              <a:t> syndrome. </a:t>
            </a:r>
          </a:p>
          <a:p>
            <a:pPr>
              <a:buNone/>
            </a:pPr>
            <a:endParaRPr lang="en-US" sz="2400" dirty="0" smtClean="0">
              <a:latin typeface="Tahoma" pitchFamily="34" charset="0"/>
              <a:cs typeface="Tahoma" pitchFamily="34" charset="0"/>
            </a:endParaRPr>
          </a:p>
        </p:txBody>
      </p:sp>
      <p:pic>
        <p:nvPicPr>
          <p:cNvPr id="56322" name="Picture 2" descr="http://lifeinthefastlane.com/wp-content/uploads/2010/08/Horners-2.jpg?9d7bd4"/>
          <p:cNvPicPr>
            <a:picLocks noChangeAspect="1" noChangeArrowheads="1"/>
          </p:cNvPicPr>
          <p:nvPr/>
        </p:nvPicPr>
        <p:blipFill>
          <a:blip r:embed="rId2" cstate="print"/>
          <a:srcRect/>
          <a:stretch>
            <a:fillRect/>
          </a:stretch>
        </p:blipFill>
        <p:spPr bwMode="auto">
          <a:xfrm>
            <a:off x="2057400" y="3144202"/>
            <a:ext cx="4953000" cy="22659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linds(horizontal)">
                                      <p:cBhvr>
                                        <p:cTn id="7" dur="500"/>
                                        <p:tgtEl>
                                          <p:spTgt spid="563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9091">
                                            <p:txEl>
                                              <p:pRg st="8" end="8"/>
                                            </p:txEl>
                                          </p:spTgt>
                                        </p:tgtEl>
                                        <p:attrNameLst>
                                          <p:attrName>style.visibility</p:attrName>
                                        </p:attrNameLst>
                                      </p:cBhvr>
                                      <p:to>
                                        <p:strVal val="visible"/>
                                      </p:to>
                                    </p:set>
                                    <p:animEffect transition="in" filter="blinds(horizontal)">
                                      <p:cBhvr>
                                        <p:cTn id="12" dur="500"/>
                                        <p:tgtEl>
                                          <p:spTgt spid="890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err="1" smtClean="0"/>
              <a:t>Pancoast</a:t>
            </a:r>
            <a:r>
              <a:rPr lang="en-US" dirty="0" smtClean="0"/>
              <a:t> tumor</a:t>
            </a:r>
            <a:endParaRPr lang="ar-SA" dirty="0"/>
          </a:p>
        </p:txBody>
      </p:sp>
      <p:pic>
        <p:nvPicPr>
          <p:cNvPr id="58370" name="Picture 2" descr="http://g.imagehost.org/0156/132_pancoast1.jpg"/>
          <p:cNvPicPr>
            <a:picLocks noChangeAspect="1" noChangeArrowheads="1"/>
          </p:cNvPicPr>
          <p:nvPr/>
        </p:nvPicPr>
        <p:blipFill>
          <a:blip r:embed="rId2" cstate="print"/>
          <a:srcRect/>
          <a:stretch>
            <a:fillRect/>
          </a:stretch>
        </p:blipFill>
        <p:spPr bwMode="auto">
          <a:xfrm>
            <a:off x="1905000" y="1524000"/>
            <a:ext cx="4876800" cy="509587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09600" y="0"/>
            <a:ext cx="7772400" cy="1143000"/>
          </a:xfrm>
        </p:spPr>
        <p:txBody>
          <a:bodyPr/>
          <a:lstStyle/>
          <a:p>
            <a:pPr eaLnBrk="1" hangingPunct="1"/>
            <a:r>
              <a:rPr lang="en-US" b="1" u="sng" smtClean="0"/>
              <a:t>Paraneoplastic syndrome</a:t>
            </a:r>
          </a:p>
        </p:txBody>
      </p:sp>
      <p:sp>
        <p:nvSpPr>
          <p:cNvPr id="91139" name="Rectangle 3"/>
          <p:cNvSpPr>
            <a:spLocks noGrp="1" noChangeArrowheads="1"/>
          </p:cNvSpPr>
          <p:nvPr>
            <p:ph idx="1"/>
          </p:nvPr>
        </p:nvSpPr>
        <p:spPr>
          <a:xfrm>
            <a:off x="685800" y="1219200"/>
            <a:ext cx="7772400" cy="5105400"/>
          </a:xfrm>
        </p:spPr>
        <p:txBody>
          <a:bodyPr/>
          <a:lstStyle/>
          <a:p>
            <a:pPr eaLnBrk="1" hangingPunct="1">
              <a:buFontTx/>
              <a:buNone/>
            </a:pPr>
            <a:r>
              <a:rPr lang="en-US" smtClean="0"/>
              <a:t>3% to 10% develop overt paraneoplastic syndromes.</a:t>
            </a:r>
          </a:p>
          <a:p>
            <a:pPr eaLnBrk="1" hangingPunct="1"/>
            <a:r>
              <a:rPr lang="en-US" smtClean="0"/>
              <a:t>Neuromuscular syndromes.</a:t>
            </a:r>
          </a:p>
          <a:p>
            <a:pPr eaLnBrk="1" hangingPunct="1"/>
            <a:r>
              <a:rPr lang="en-US" smtClean="0"/>
              <a:t>Clubbing of the fingers.</a:t>
            </a:r>
          </a:p>
          <a:p>
            <a:pPr eaLnBrk="1" hangingPunct="1"/>
            <a:r>
              <a:rPr lang="en-US" smtClean="0"/>
              <a:t>Hematologic manifestations.</a:t>
            </a:r>
          </a:p>
          <a:p>
            <a:pPr eaLnBrk="1" hangingPunct="1"/>
            <a:r>
              <a:rPr lang="en-US" smtClean="0"/>
              <a:t>Endocrine</a:t>
            </a:r>
          </a:p>
          <a:p>
            <a:pPr eaLnBrk="1" hangingPunct="1"/>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0"/>
            <a:ext cx="7772400" cy="838200"/>
          </a:xfrm>
        </p:spPr>
        <p:txBody>
          <a:bodyPr/>
          <a:lstStyle/>
          <a:p>
            <a:pPr eaLnBrk="1" hangingPunct="1"/>
            <a:r>
              <a:rPr lang="en-US" sz="4000" b="1" u="sng" dirty="0" err="1" smtClean="0"/>
              <a:t>Paraneoplastic</a:t>
            </a:r>
            <a:r>
              <a:rPr lang="en-US" sz="4000" b="1" u="sng" dirty="0" smtClean="0"/>
              <a:t> syndrome</a:t>
            </a:r>
          </a:p>
        </p:txBody>
      </p:sp>
      <p:sp>
        <p:nvSpPr>
          <p:cNvPr id="92163" name="Rectangle 3"/>
          <p:cNvSpPr>
            <a:spLocks noGrp="1" noChangeArrowheads="1"/>
          </p:cNvSpPr>
          <p:nvPr>
            <p:ph idx="1"/>
          </p:nvPr>
        </p:nvSpPr>
        <p:spPr>
          <a:xfrm>
            <a:off x="304800" y="838200"/>
            <a:ext cx="8839200" cy="5257800"/>
          </a:xfrm>
        </p:spPr>
        <p:txBody>
          <a:bodyPr/>
          <a:lstStyle/>
          <a:p>
            <a:pPr eaLnBrk="1" hangingPunct="1"/>
            <a:r>
              <a:rPr lang="en-US" sz="2800" i="1" dirty="0" err="1" smtClean="0">
                <a:solidFill>
                  <a:srgbClr val="FFCC99"/>
                </a:solidFill>
                <a:latin typeface="Arial" charset="0"/>
                <a:cs typeface="Arial" charset="0"/>
              </a:rPr>
              <a:t>Antidiuretic</a:t>
            </a:r>
            <a:r>
              <a:rPr lang="en-US" sz="2800" i="1" dirty="0" smtClean="0">
                <a:solidFill>
                  <a:srgbClr val="FFCC99"/>
                </a:solidFill>
                <a:latin typeface="Arial" charset="0"/>
                <a:cs typeface="Arial" charset="0"/>
              </a:rPr>
              <a:t> hormone</a:t>
            </a:r>
            <a:r>
              <a:rPr lang="en-US" sz="2800" dirty="0" smtClean="0">
                <a:solidFill>
                  <a:srgbClr val="FFCC99"/>
                </a:solidFill>
                <a:latin typeface="Arial" charset="0"/>
                <a:cs typeface="Arial" charset="0"/>
              </a:rPr>
              <a:t> (ADH), </a:t>
            </a:r>
            <a:r>
              <a:rPr lang="en-US" sz="2000" dirty="0" smtClean="0">
                <a:latin typeface="Arial" charset="0"/>
                <a:cs typeface="Arial" charset="0"/>
              </a:rPr>
              <a:t>inducing </a:t>
            </a:r>
            <a:r>
              <a:rPr lang="en-US" sz="2000" dirty="0" err="1" smtClean="0">
                <a:latin typeface="Arial" charset="0"/>
                <a:cs typeface="Arial" charset="0"/>
              </a:rPr>
              <a:t>hyponatremia</a:t>
            </a:r>
            <a:r>
              <a:rPr lang="en-US" sz="2000" dirty="0" smtClean="0">
                <a:latin typeface="Arial" charset="0"/>
                <a:cs typeface="Arial" charset="0"/>
              </a:rPr>
              <a:t> </a:t>
            </a:r>
          </a:p>
          <a:p>
            <a:pPr eaLnBrk="1" hangingPunct="1"/>
            <a:r>
              <a:rPr lang="en-US" sz="2400" i="1" dirty="0" err="1" smtClean="0">
                <a:solidFill>
                  <a:srgbClr val="FFCC99"/>
                </a:solidFill>
                <a:latin typeface="Arial" charset="0"/>
                <a:cs typeface="Arial" charset="0"/>
              </a:rPr>
              <a:t>Adrenocorticotropic</a:t>
            </a:r>
            <a:r>
              <a:rPr lang="en-US" sz="2400" i="1" dirty="0" smtClean="0">
                <a:solidFill>
                  <a:srgbClr val="FFCC99"/>
                </a:solidFill>
                <a:latin typeface="Arial" charset="0"/>
                <a:cs typeface="Arial" charset="0"/>
              </a:rPr>
              <a:t> hormone</a:t>
            </a:r>
            <a:r>
              <a:rPr lang="en-US" sz="2400" dirty="0" smtClean="0">
                <a:solidFill>
                  <a:srgbClr val="FFCC99"/>
                </a:solidFill>
                <a:latin typeface="Arial" charset="0"/>
                <a:cs typeface="Arial" charset="0"/>
              </a:rPr>
              <a:t> (ACTH)</a:t>
            </a:r>
            <a:r>
              <a:rPr lang="en-US" sz="2000" dirty="0" smtClean="0">
                <a:solidFill>
                  <a:srgbClr val="FFCC99"/>
                </a:solidFill>
                <a:latin typeface="Arial" charset="0"/>
                <a:cs typeface="Arial" charset="0"/>
              </a:rPr>
              <a:t>, </a:t>
            </a:r>
            <a:r>
              <a:rPr lang="en-US" sz="1800" dirty="0" smtClean="0">
                <a:latin typeface="Arial" charset="0"/>
                <a:cs typeface="Arial" charset="0"/>
              </a:rPr>
              <a:t>producing Cushing syndrome </a:t>
            </a:r>
          </a:p>
          <a:p>
            <a:pPr eaLnBrk="1" hangingPunct="1"/>
            <a:r>
              <a:rPr lang="en-US" sz="2400" i="1" dirty="0" err="1" smtClean="0">
                <a:solidFill>
                  <a:srgbClr val="FFCC99"/>
                </a:solidFill>
                <a:latin typeface="Arial" charset="0"/>
                <a:cs typeface="Arial" charset="0"/>
              </a:rPr>
              <a:t>Parathormone</a:t>
            </a:r>
            <a:r>
              <a:rPr lang="en-US" sz="2400" i="1" dirty="0" smtClean="0">
                <a:solidFill>
                  <a:srgbClr val="FFCC99"/>
                </a:solidFill>
                <a:latin typeface="Arial" charset="0"/>
                <a:cs typeface="Arial" charset="0"/>
              </a:rPr>
              <a:t>, parathyroid hormone-related peptide, prostaglandin E, and some cytokines</a:t>
            </a:r>
            <a:r>
              <a:rPr lang="en-US" sz="2000" dirty="0" smtClean="0">
                <a:solidFill>
                  <a:srgbClr val="FFCC99"/>
                </a:solidFill>
                <a:latin typeface="Arial" charset="0"/>
                <a:cs typeface="Arial" charset="0"/>
              </a:rPr>
              <a:t>, </a:t>
            </a:r>
            <a:r>
              <a:rPr lang="en-US" sz="2000" dirty="0" smtClean="0">
                <a:latin typeface="Arial" charset="0"/>
                <a:cs typeface="Arial" charset="0"/>
              </a:rPr>
              <a:t>all implicated in the </a:t>
            </a:r>
            <a:r>
              <a:rPr lang="en-US" sz="2000" dirty="0" err="1" smtClean="0">
                <a:latin typeface="Arial" charset="0"/>
                <a:cs typeface="Arial" charset="0"/>
              </a:rPr>
              <a:t>hypercalcemia</a:t>
            </a:r>
            <a:r>
              <a:rPr lang="en-US" sz="2000" dirty="0" smtClean="0">
                <a:latin typeface="Arial" charset="0"/>
                <a:cs typeface="Arial" charset="0"/>
              </a:rPr>
              <a:t> often seen with lung cancer </a:t>
            </a:r>
          </a:p>
          <a:p>
            <a:pPr eaLnBrk="1" hangingPunct="1"/>
            <a:r>
              <a:rPr lang="en-US" sz="2400" i="1" dirty="0" err="1" smtClean="0">
                <a:solidFill>
                  <a:srgbClr val="FFCC99"/>
                </a:solidFill>
                <a:latin typeface="Arial" charset="0"/>
                <a:cs typeface="Arial" charset="0"/>
              </a:rPr>
              <a:t>Calcitonin</a:t>
            </a:r>
            <a:r>
              <a:rPr lang="en-US" sz="2400" dirty="0" smtClean="0">
                <a:solidFill>
                  <a:srgbClr val="FFCC99"/>
                </a:solidFill>
                <a:latin typeface="Arial" charset="0"/>
                <a:cs typeface="Arial" charset="0"/>
              </a:rPr>
              <a:t>, </a:t>
            </a:r>
            <a:r>
              <a:rPr lang="en-US" sz="2000" dirty="0" smtClean="0">
                <a:latin typeface="Arial" charset="0"/>
                <a:cs typeface="Arial" charset="0"/>
              </a:rPr>
              <a:t>causing </a:t>
            </a:r>
            <a:r>
              <a:rPr lang="en-US" sz="2000" dirty="0" err="1" smtClean="0">
                <a:latin typeface="Arial" charset="0"/>
                <a:cs typeface="Arial" charset="0"/>
              </a:rPr>
              <a:t>hypocalcemia</a:t>
            </a:r>
            <a:r>
              <a:rPr lang="en-US" sz="2000" dirty="0" smtClean="0">
                <a:latin typeface="Arial" charset="0"/>
                <a:cs typeface="Arial" charset="0"/>
              </a:rPr>
              <a:t> </a:t>
            </a:r>
          </a:p>
          <a:p>
            <a:pPr eaLnBrk="1" hangingPunct="1"/>
            <a:r>
              <a:rPr lang="en-US" sz="2000" i="1" dirty="0" err="1" smtClean="0">
                <a:solidFill>
                  <a:srgbClr val="FFCC99"/>
                </a:solidFill>
                <a:latin typeface="Arial" charset="0"/>
                <a:cs typeface="Arial" charset="0"/>
              </a:rPr>
              <a:t>Gonadotropins</a:t>
            </a:r>
            <a:r>
              <a:rPr lang="en-US" sz="2000" dirty="0" smtClean="0">
                <a:solidFill>
                  <a:srgbClr val="FFCC99"/>
                </a:solidFill>
                <a:latin typeface="Arial" charset="0"/>
                <a:cs typeface="Arial" charset="0"/>
              </a:rPr>
              <a:t>, </a:t>
            </a:r>
            <a:r>
              <a:rPr lang="en-US" sz="2000" dirty="0" smtClean="0">
                <a:latin typeface="Arial" charset="0"/>
                <a:cs typeface="Arial" charset="0"/>
              </a:rPr>
              <a:t>causing </a:t>
            </a:r>
            <a:r>
              <a:rPr lang="en-US" sz="2000" dirty="0" err="1" smtClean="0">
                <a:latin typeface="Arial" charset="0"/>
                <a:cs typeface="Arial" charset="0"/>
              </a:rPr>
              <a:t>gynecomastia</a:t>
            </a:r>
            <a:r>
              <a:rPr lang="en-US" sz="2000" dirty="0" smtClean="0">
                <a:latin typeface="Arial" charset="0"/>
                <a:cs typeface="Arial" charset="0"/>
              </a:rPr>
              <a:t> </a:t>
            </a:r>
          </a:p>
        </p:txBody>
      </p:sp>
      <p:sp>
        <p:nvSpPr>
          <p:cNvPr id="4" name="TextBox 3"/>
          <p:cNvSpPr txBox="1"/>
          <p:nvPr/>
        </p:nvSpPr>
        <p:spPr>
          <a:xfrm>
            <a:off x="457200" y="3810000"/>
            <a:ext cx="8305800" cy="2185214"/>
          </a:xfrm>
          <a:prstGeom prst="rect">
            <a:avLst/>
          </a:prstGeom>
          <a:ln w="57150"/>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dirty="0" err="1" smtClean="0"/>
              <a:t>Hypercalcemia</a:t>
            </a:r>
            <a:r>
              <a:rPr lang="en-US" dirty="0" smtClean="0"/>
              <a:t> due to parathyroid hormone-related peptide </a:t>
            </a:r>
            <a:r>
              <a:rPr lang="en-US" dirty="0"/>
              <a:t>is most often encountered with </a:t>
            </a:r>
            <a:r>
              <a:rPr lang="en-US" sz="2800" dirty="0" err="1"/>
              <a:t>squamous</a:t>
            </a:r>
            <a:r>
              <a:rPr lang="en-US" sz="2800" dirty="0"/>
              <a:t> cell </a:t>
            </a:r>
            <a:r>
              <a:rPr lang="en-US" sz="2800" dirty="0" err="1" smtClean="0"/>
              <a:t>neoplasms</a:t>
            </a:r>
            <a:endParaRPr lang="en-US" dirty="0"/>
          </a:p>
          <a:p>
            <a:pPr>
              <a:defRPr/>
            </a:pPr>
            <a:r>
              <a:rPr lang="en-US" dirty="0" smtClean="0"/>
              <a:t> </a:t>
            </a:r>
            <a:r>
              <a:rPr lang="en-US" dirty="0"/>
              <a:t>the hematologic syndromes with </a:t>
            </a:r>
            <a:r>
              <a:rPr lang="en-US" sz="2800" dirty="0" err="1" smtClean="0"/>
              <a:t>adenocarcinomas</a:t>
            </a:r>
            <a:endParaRPr lang="en-US" dirty="0" smtClean="0"/>
          </a:p>
          <a:p>
            <a:pPr>
              <a:defRPr/>
            </a:pPr>
            <a:r>
              <a:rPr lang="en-US" dirty="0" smtClean="0"/>
              <a:t>The </a:t>
            </a:r>
            <a:r>
              <a:rPr lang="en-US" dirty="0"/>
              <a:t>remaining syndromes are much more common with </a:t>
            </a:r>
            <a:r>
              <a:rPr lang="en-US" sz="2800" dirty="0">
                <a:solidFill>
                  <a:schemeClr val="bg2"/>
                </a:solidFill>
              </a:rPr>
              <a:t>small-cell </a:t>
            </a:r>
            <a:r>
              <a:rPr lang="en-US" sz="2800" dirty="0" err="1" smtClean="0">
                <a:solidFill>
                  <a:schemeClr val="bg2"/>
                </a:solidFill>
              </a:rPr>
              <a:t>neoplasms</a:t>
            </a:r>
            <a:endParaRPr lang="en-US" sz="2800" dirty="0">
              <a:solidFill>
                <a:schemeClr val="bg2"/>
              </a:solidFill>
            </a:endParaRPr>
          </a:p>
        </p:txBody>
      </p:sp>
      <p:sp>
        <p:nvSpPr>
          <p:cNvPr id="5" name="TextBox 4"/>
          <p:cNvSpPr txBox="1"/>
          <p:nvPr/>
        </p:nvSpPr>
        <p:spPr>
          <a:xfrm>
            <a:off x="-81602" y="6172200"/>
            <a:ext cx="9225602" cy="461665"/>
          </a:xfrm>
          <a:prstGeom prst="rect">
            <a:avLst/>
          </a:prstGeom>
        </p:spPr>
        <p:style>
          <a:lnRef idx="3">
            <a:schemeClr val="lt1"/>
          </a:lnRef>
          <a:fillRef idx="1">
            <a:schemeClr val="dk1"/>
          </a:fillRef>
          <a:effectRef idx="1">
            <a:schemeClr val="dk1"/>
          </a:effectRef>
          <a:fontRef idx="minor">
            <a:schemeClr val="lt1"/>
          </a:fontRef>
        </p:style>
        <p:txBody>
          <a:bodyPr wrap="none" rtlCol="1">
            <a:spAutoFit/>
          </a:bodyPr>
          <a:lstStyle/>
          <a:p>
            <a:pPr eaLnBrk="1" hangingPunct="1"/>
            <a:r>
              <a:rPr lang="en-US" i="1" dirty="0" smtClean="0">
                <a:solidFill>
                  <a:srgbClr val="FFCC99"/>
                </a:solidFill>
                <a:latin typeface="Arial" charset="0"/>
                <a:cs typeface="Arial" charset="0"/>
              </a:rPr>
              <a:t>Serotonin and </a:t>
            </a:r>
            <a:r>
              <a:rPr lang="en-US" i="1" dirty="0" err="1" smtClean="0">
                <a:solidFill>
                  <a:srgbClr val="FFCC99"/>
                </a:solidFill>
                <a:latin typeface="Arial" charset="0"/>
                <a:cs typeface="Arial" charset="0"/>
              </a:rPr>
              <a:t>bradykinin</a:t>
            </a:r>
            <a:r>
              <a:rPr lang="en-US" dirty="0" smtClean="0">
                <a:latin typeface="Arial" charset="0"/>
                <a:cs typeface="Arial" charset="0"/>
              </a:rPr>
              <a:t>, associated with the </a:t>
            </a:r>
            <a:r>
              <a:rPr lang="en-US" dirty="0" err="1" smtClean="0">
                <a:latin typeface="Arial" charset="0"/>
                <a:cs typeface="Arial" charset="0"/>
              </a:rPr>
              <a:t>carcinoid</a:t>
            </a:r>
            <a:r>
              <a:rPr lang="en-US" dirty="0" smtClean="0">
                <a:latin typeface="Arial" charset="0"/>
                <a:cs typeface="Arial" charset="0"/>
              </a:rPr>
              <a:t> syndrome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0"/>
            <a:ext cx="7772400" cy="685800"/>
          </a:xfrm>
        </p:spPr>
        <p:txBody>
          <a:bodyPr/>
          <a:lstStyle/>
          <a:p>
            <a:pPr eaLnBrk="1" hangingPunct="1"/>
            <a:r>
              <a:rPr lang="en-US" b="1" u="sng" smtClean="0"/>
              <a:t>Neuroendocrine tumors</a:t>
            </a:r>
          </a:p>
        </p:txBody>
      </p:sp>
      <p:sp>
        <p:nvSpPr>
          <p:cNvPr id="93187" name="Rectangle 3"/>
          <p:cNvSpPr>
            <a:spLocks noGrp="1" noChangeArrowheads="1"/>
          </p:cNvSpPr>
          <p:nvPr>
            <p:ph idx="1"/>
          </p:nvPr>
        </p:nvSpPr>
        <p:spPr>
          <a:xfrm>
            <a:off x="457200" y="1066800"/>
            <a:ext cx="8305800" cy="5257800"/>
          </a:xfrm>
        </p:spPr>
        <p:txBody>
          <a:bodyPr/>
          <a:lstStyle/>
          <a:p>
            <a:pPr algn="ctr" eaLnBrk="1" hangingPunct="1">
              <a:buFontTx/>
              <a:buNone/>
            </a:pPr>
            <a:r>
              <a:rPr lang="en-US" sz="2800" u="sng" dirty="0" smtClean="0">
                <a:latin typeface="Tahoma" pitchFamily="34" charset="0"/>
              </a:rPr>
              <a:t>Bronchial </a:t>
            </a:r>
            <a:r>
              <a:rPr lang="en-US" sz="2800" u="sng" dirty="0" err="1" smtClean="0">
                <a:latin typeface="Tahoma" pitchFamily="34" charset="0"/>
              </a:rPr>
              <a:t>carcinoid</a:t>
            </a:r>
            <a:endParaRPr lang="en-US" sz="2800" u="sng" dirty="0" smtClean="0">
              <a:latin typeface="Tahoma" pitchFamily="34" charset="0"/>
            </a:endParaRPr>
          </a:p>
          <a:p>
            <a:pPr eaLnBrk="1" hangingPunct="1"/>
            <a:r>
              <a:rPr lang="en-US" sz="2400" dirty="0" smtClean="0">
                <a:latin typeface="Tahoma" pitchFamily="34" charset="0"/>
              </a:rPr>
              <a:t>Tumor with </a:t>
            </a:r>
            <a:r>
              <a:rPr lang="en-US" sz="2400" dirty="0" err="1" smtClean="0">
                <a:latin typeface="Tahoma" pitchFamily="34" charset="0"/>
              </a:rPr>
              <a:t>neuroendocrine</a:t>
            </a:r>
            <a:r>
              <a:rPr lang="en-US" sz="2400" dirty="0" smtClean="0">
                <a:latin typeface="Tahoma" pitchFamily="34" charset="0"/>
              </a:rPr>
              <a:t> differentiation arising from </a:t>
            </a:r>
            <a:r>
              <a:rPr lang="en-US" sz="2400" dirty="0" err="1" smtClean="0">
                <a:latin typeface="Tahoma" pitchFamily="34" charset="0"/>
              </a:rPr>
              <a:t>Kulchitsky</a:t>
            </a:r>
            <a:r>
              <a:rPr lang="en-US" sz="2400" dirty="0" smtClean="0">
                <a:latin typeface="Tahoma" pitchFamily="34" charset="0"/>
              </a:rPr>
              <a:t> cells in the bronchial mucosa.</a:t>
            </a:r>
          </a:p>
          <a:p>
            <a:pPr eaLnBrk="1" hangingPunct="1"/>
            <a:r>
              <a:rPr lang="en-US" sz="2400" dirty="0" smtClean="0">
                <a:latin typeface="Tahoma" pitchFamily="34" charset="0"/>
              </a:rPr>
              <a:t>Appear at an early age (mean 40 years) with equal sex incidence.</a:t>
            </a:r>
          </a:p>
          <a:p>
            <a:pPr eaLnBrk="1" hangingPunct="1"/>
            <a:r>
              <a:rPr lang="en-US" sz="2400" dirty="0" smtClean="0">
                <a:latin typeface="Tahoma" pitchFamily="34" charset="0"/>
              </a:rPr>
              <a:t>1-5% of all pulmonary </a:t>
            </a:r>
            <a:r>
              <a:rPr lang="en-US" sz="2400" dirty="0" err="1" smtClean="0">
                <a:latin typeface="Tahoma" pitchFamily="34" charset="0"/>
              </a:rPr>
              <a:t>neoplasms</a:t>
            </a:r>
            <a:r>
              <a:rPr lang="en-US" sz="2400" dirty="0" smtClean="0">
                <a:latin typeface="Tahoma" pitchFamily="34" charset="0"/>
              </a:rPr>
              <a:t>.</a:t>
            </a:r>
          </a:p>
          <a:p>
            <a:pPr eaLnBrk="1" hangingPunct="1"/>
            <a:r>
              <a:rPr lang="en-US" sz="2400" dirty="0" smtClean="0">
                <a:latin typeface="Tahoma" pitchFamily="34" charset="0"/>
              </a:rPr>
              <a:t>Often </a:t>
            </a:r>
            <a:r>
              <a:rPr lang="en-US" sz="2400" dirty="0" err="1" smtClean="0">
                <a:latin typeface="Tahoma" pitchFamily="34" charset="0"/>
              </a:rPr>
              <a:t>resectable</a:t>
            </a:r>
            <a:r>
              <a:rPr lang="en-US" sz="2400" dirty="0" smtClean="0">
                <a:latin typeface="Tahoma" pitchFamily="34" charset="0"/>
              </a:rPr>
              <a:t> and curable.</a:t>
            </a:r>
          </a:p>
          <a:p>
            <a:pPr eaLnBrk="1" hangingPunct="1"/>
            <a:r>
              <a:rPr lang="en-US" sz="2400" dirty="0" smtClean="0">
                <a:latin typeface="Tahoma" pitchFamily="34" charset="0"/>
              </a:rPr>
              <a:t>No relation with cigarette smoking or other environmental factor.</a:t>
            </a:r>
          </a:p>
          <a:p>
            <a:pPr eaLnBrk="1" hangingPunct="1"/>
            <a:r>
              <a:rPr lang="en-US" sz="2400" dirty="0" err="1" smtClean="0">
                <a:latin typeface="Tahoma" pitchFamily="34" charset="0"/>
              </a:rPr>
              <a:t>Carcinoid</a:t>
            </a:r>
            <a:r>
              <a:rPr lang="en-US" sz="2400" dirty="0" smtClean="0">
                <a:latin typeface="Tahoma" pitchFamily="34" charset="0"/>
              </a:rPr>
              <a:t> syndrome ( intermittent attacks of diarrhea, flushing, and cyanosis)</a:t>
            </a:r>
          </a:p>
          <a:p>
            <a:pPr eaLnBrk="1" hangingPunct="1"/>
            <a:endParaRPr lang="en-US" sz="2400" dirty="0" smtClean="0">
              <a:latin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914400"/>
            <a:ext cx="4800600" cy="1143000"/>
          </a:xfrm>
        </p:spPr>
        <p:txBody>
          <a:bodyPr/>
          <a:lstStyle/>
          <a:p>
            <a:pPr eaLnBrk="1" hangingPunct="1"/>
            <a:r>
              <a:rPr lang="en-US" b="1" dirty="0" smtClean="0"/>
              <a:t>Lung Tumors</a:t>
            </a:r>
          </a:p>
        </p:txBody>
      </p:sp>
      <p:sp>
        <p:nvSpPr>
          <p:cNvPr id="64515" name="Rectangle 3"/>
          <p:cNvSpPr>
            <a:spLocks noGrp="1" noChangeArrowheads="1"/>
          </p:cNvSpPr>
          <p:nvPr>
            <p:ph idx="1"/>
          </p:nvPr>
        </p:nvSpPr>
        <p:spPr>
          <a:xfrm>
            <a:off x="381000" y="2438400"/>
            <a:ext cx="7772400" cy="4114800"/>
          </a:xfrm>
        </p:spPr>
        <p:txBody>
          <a:bodyPr/>
          <a:lstStyle/>
          <a:p>
            <a:pPr eaLnBrk="1" hangingPunct="1"/>
            <a:r>
              <a:rPr lang="en-US" dirty="0" smtClean="0"/>
              <a:t>Lungs are frequently the site of </a:t>
            </a:r>
            <a:r>
              <a:rPr lang="en-US" dirty="0" smtClean="0">
                <a:solidFill>
                  <a:srgbClr val="FFC000"/>
                </a:solidFill>
              </a:rPr>
              <a:t>metastases</a:t>
            </a:r>
            <a:r>
              <a:rPr lang="en-US" dirty="0" smtClean="0"/>
              <a:t>.</a:t>
            </a:r>
          </a:p>
          <a:p>
            <a:pPr eaLnBrk="1" hangingPunct="1"/>
            <a:r>
              <a:rPr lang="en-US" dirty="0" smtClean="0"/>
              <a:t>Primary lung cancer is a common disease.</a:t>
            </a:r>
          </a:p>
          <a:p>
            <a:pPr eaLnBrk="1" hangingPunct="1"/>
            <a:r>
              <a:rPr lang="en-US" dirty="0" smtClean="0"/>
              <a:t>95% of primary lung tumors arise from the bronchial epithelium.</a:t>
            </a:r>
          </a:p>
          <a:p>
            <a:pPr eaLnBrk="1" hangingPunct="1"/>
            <a:r>
              <a:rPr lang="en-US" dirty="0" smtClean="0"/>
              <a:t>5% are  miscellaneous group.</a:t>
            </a:r>
          </a:p>
          <a:p>
            <a:pPr eaLnBrk="1" hangingPunct="1"/>
            <a:r>
              <a:rPr lang="en-US" dirty="0" smtClean="0"/>
              <a:t>The most common benign lesions are </a:t>
            </a:r>
            <a:r>
              <a:rPr lang="en-US" dirty="0" err="1" smtClean="0"/>
              <a:t>hamartomas</a:t>
            </a:r>
            <a:r>
              <a:rPr lang="en-US" dirty="0" smtClean="0"/>
              <a:t>.</a:t>
            </a:r>
          </a:p>
        </p:txBody>
      </p:sp>
      <p:pic>
        <p:nvPicPr>
          <p:cNvPr id="28676" name="Picture 4" descr="http://healthylivingkiosk.com/http:/healthylivingkiosk.com/img/lung-cancer.png"/>
          <p:cNvPicPr>
            <a:picLocks noChangeAspect="1" noChangeArrowheads="1"/>
          </p:cNvPicPr>
          <p:nvPr/>
        </p:nvPicPr>
        <p:blipFill>
          <a:blip r:embed="rId2" cstate="print"/>
          <a:srcRect/>
          <a:stretch>
            <a:fillRect/>
          </a:stretch>
        </p:blipFill>
        <p:spPr bwMode="auto">
          <a:xfrm>
            <a:off x="5486400" y="0"/>
            <a:ext cx="3657600" cy="240601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carcinomas of the lung:</a:t>
            </a:r>
            <a:br>
              <a:rPr lang="en-US" dirty="0" smtClean="0"/>
            </a:br>
            <a:endParaRPr lang="ar-SA" dirty="0"/>
          </a:p>
        </p:txBody>
      </p:sp>
      <p:sp>
        <p:nvSpPr>
          <p:cNvPr id="3" name="Content Placeholder 2"/>
          <p:cNvSpPr>
            <a:spLocks noGrp="1"/>
          </p:cNvSpPr>
          <p:nvPr>
            <p:ph idx="1"/>
          </p:nvPr>
        </p:nvSpPr>
        <p:spPr>
          <a:xfrm>
            <a:off x="685800" y="1600200"/>
            <a:ext cx="7772400" cy="4114800"/>
          </a:xfrm>
        </p:spPr>
        <p:txBody>
          <a:bodyPr/>
          <a:lstStyle/>
          <a:p>
            <a:r>
              <a:rPr lang="en-US" dirty="0" err="1" smtClean="0"/>
              <a:t>Carcinoid</a:t>
            </a:r>
            <a:endParaRPr lang="en-US" dirty="0" smtClean="0"/>
          </a:p>
          <a:p>
            <a:pPr lvl="1"/>
            <a:r>
              <a:rPr lang="en-US" dirty="0" smtClean="0"/>
              <a:t>Low malignancy, spreading by direct extension into adjacent tissues, may result in </a:t>
            </a:r>
            <a:r>
              <a:rPr lang="en-US" dirty="0" err="1" smtClean="0"/>
              <a:t>carcinoid</a:t>
            </a:r>
            <a:r>
              <a:rPr lang="en-US" dirty="0" smtClean="0"/>
              <a:t> syndrome. Arises from </a:t>
            </a:r>
            <a:r>
              <a:rPr lang="en-US" dirty="0" err="1" smtClean="0"/>
              <a:t>neuroendocrine</a:t>
            </a:r>
            <a:r>
              <a:rPr lang="en-US" dirty="0" smtClean="0"/>
              <a:t> cells.</a:t>
            </a:r>
            <a:endParaRPr lang="en-US" smtClean="0"/>
          </a:p>
          <a:p>
            <a:pPr lvl="1"/>
            <a:endParaRPr lang="en-US" dirty="0" smtClean="0"/>
          </a:p>
          <a:p>
            <a:r>
              <a:rPr lang="en-US" dirty="0" smtClean="0"/>
              <a:t>Carcinoma, metastatic to the lung.</a:t>
            </a:r>
          </a:p>
          <a:p>
            <a:pPr lvl="1"/>
            <a:r>
              <a:rPr lang="en-US" dirty="0" smtClean="0"/>
              <a:t>Higher incidence than primary lung cancer. Characterized by the presence of multiple nodular densities on X-ray. Origin could be GIT, breast or genitourinary systems or other sites.</a:t>
            </a:r>
            <a:endParaRPr lang="ar-S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0"/>
            <a:ext cx="8305800" cy="838200"/>
          </a:xfrm>
        </p:spPr>
        <p:txBody>
          <a:bodyPr/>
          <a:lstStyle/>
          <a:p>
            <a:pPr eaLnBrk="1" hangingPunct="1"/>
            <a:r>
              <a:rPr lang="en-US" sz="3200" b="1" u="sng" dirty="0" smtClean="0"/>
              <a:t>Morphology of </a:t>
            </a:r>
            <a:r>
              <a:rPr lang="en-US" sz="3200" b="1" u="sng" dirty="0" err="1" smtClean="0"/>
              <a:t>Neuroendocrine</a:t>
            </a:r>
            <a:r>
              <a:rPr lang="en-US" sz="3200" b="1" u="sng" dirty="0" smtClean="0"/>
              <a:t> tumors</a:t>
            </a:r>
          </a:p>
        </p:txBody>
      </p:sp>
      <p:sp>
        <p:nvSpPr>
          <p:cNvPr id="94211" name="Rectangle 3"/>
          <p:cNvSpPr>
            <a:spLocks noGrp="1" noChangeArrowheads="1"/>
          </p:cNvSpPr>
          <p:nvPr>
            <p:ph idx="1"/>
          </p:nvPr>
        </p:nvSpPr>
        <p:spPr>
          <a:xfrm>
            <a:off x="685800" y="1066800"/>
            <a:ext cx="7772400" cy="5029200"/>
          </a:xfrm>
        </p:spPr>
        <p:txBody>
          <a:bodyPr/>
          <a:lstStyle/>
          <a:p>
            <a:pPr eaLnBrk="1" hangingPunct="1"/>
            <a:r>
              <a:rPr lang="en-US" sz="2400" dirty="0" smtClean="0">
                <a:latin typeface="Tahoma" pitchFamily="34" charset="0"/>
              </a:rPr>
              <a:t>Originate in </a:t>
            </a:r>
            <a:r>
              <a:rPr lang="en-US" sz="2400" dirty="0" err="1" smtClean="0">
                <a:latin typeface="Tahoma" pitchFamily="34" charset="0"/>
              </a:rPr>
              <a:t>mainstem</a:t>
            </a:r>
            <a:r>
              <a:rPr lang="en-US" sz="2400" dirty="0" smtClean="0">
                <a:latin typeface="Tahoma" pitchFamily="34" charset="0"/>
              </a:rPr>
              <a:t> bronchi.</a:t>
            </a:r>
          </a:p>
          <a:p>
            <a:pPr eaLnBrk="1" hangingPunct="1"/>
            <a:r>
              <a:rPr lang="en-US" sz="2400" dirty="0" smtClean="0">
                <a:latin typeface="Tahoma" pitchFamily="34" charset="0"/>
              </a:rPr>
              <a:t>Composed </a:t>
            </a:r>
            <a:r>
              <a:rPr lang="en-US" sz="2400" dirty="0" smtClean="0">
                <a:latin typeface="Tahoma" pitchFamily="34" charset="0"/>
              </a:rPr>
              <a:t>of uniform </a:t>
            </a:r>
            <a:r>
              <a:rPr lang="en-US" sz="2400" dirty="0" err="1" smtClean="0">
                <a:latin typeface="Tahoma" pitchFamily="34" charset="0"/>
              </a:rPr>
              <a:t>cuboidal</a:t>
            </a:r>
            <a:r>
              <a:rPr lang="en-US" sz="2400" dirty="0" smtClean="0">
                <a:latin typeface="Tahoma" pitchFamily="34" charset="0"/>
              </a:rPr>
              <a:t> cells that have regular round nuclei with few mitoses and little or no </a:t>
            </a:r>
            <a:r>
              <a:rPr lang="en-US" sz="2400" dirty="0" err="1" smtClean="0">
                <a:latin typeface="Tahoma" pitchFamily="34" charset="0"/>
              </a:rPr>
              <a:t>anaplasia</a:t>
            </a:r>
            <a:r>
              <a:rPr lang="en-US" sz="2400" dirty="0" smtClean="0">
                <a:latin typeface="Tahoma" pitchFamily="34" charset="0"/>
              </a:rPr>
              <a:t>.</a:t>
            </a:r>
          </a:p>
        </p:txBody>
      </p:sp>
      <p:pic>
        <p:nvPicPr>
          <p:cNvPr id="94212" name="Picture 4" descr="d:\Inetpub\ombroot\content\0721601871\graphics\fullsize\S01871-015-f046.jpg"/>
          <p:cNvPicPr>
            <a:picLocks noChangeAspect="1" noChangeArrowheads="1"/>
          </p:cNvPicPr>
          <p:nvPr/>
        </p:nvPicPr>
        <p:blipFill>
          <a:blip r:embed="rId2" cstate="print">
            <a:lum contrast="12000"/>
          </a:blip>
          <a:srcRect b="5518"/>
          <a:stretch>
            <a:fillRect/>
          </a:stretch>
        </p:blipFill>
        <p:spPr bwMode="auto">
          <a:xfrm>
            <a:off x="1447800" y="3124200"/>
            <a:ext cx="6324600" cy="267846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 of </a:t>
            </a:r>
            <a:r>
              <a:rPr lang="en-US" dirty="0" err="1" smtClean="0"/>
              <a:t>Neuroendocrine</a:t>
            </a:r>
            <a:r>
              <a:rPr lang="en-US" dirty="0" smtClean="0"/>
              <a:t> tumors</a:t>
            </a:r>
          </a:p>
        </p:txBody>
      </p:sp>
      <p:pic>
        <p:nvPicPr>
          <p:cNvPr id="4" name="Picture 1026" descr="G:\Cotran\Images\CH18\F018057.jpg"/>
          <p:cNvPicPr>
            <a:picLocks noGrp="1" noChangeAspect="1" noChangeArrowheads="1"/>
          </p:cNvPicPr>
          <p:nvPr>
            <p:ph idx="1"/>
          </p:nvPr>
        </p:nvPicPr>
        <p:blipFill>
          <a:blip r:embed="rId2" cstate="print">
            <a:lum bright="-6000" contrast="12000"/>
          </a:blip>
          <a:srcRect l="67568"/>
          <a:stretch>
            <a:fillRect/>
          </a:stretch>
        </p:blipFill>
        <p:spPr bwMode="auto">
          <a:xfrm>
            <a:off x="1901001" y="1981200"/>
            <a:ext cx="5004984" cy="39624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1143000"/>
          </a:xfrm>
        </p:spPr>
        <p:txBody>
          <a:bodyPr/>
          <a:lstStyle/>
          <a:p>
            <a:r>
              <a:rPr lang="en-US" sz="4000" dirty="0" smtClean="0"/>
              <a:t>Metastatic Carcinoma to the Lung</a:t>
            </a:r>
            <a:endParaRPr lang="ar-SA" sz="4000" dirty="0"/>
          </a:p>
        </p:txBody>
      </p:sp>
      <p:sp>
        <p:nvSpPr>
          <p:cNvPr id="3" name="Content Placeholder 2"/>
          <p:cNvSpPr>
            <a:spLocks noGrp="1"/>
          </p:cNvSpPr>
          <p:nvPr>
            <p:ph idx="1"/>
          </p:nvPr>
        </p:nvSpPr>
        <p:spPr>
          <a:xfrm>
            <a:off x="228600" y="1828800"/>
            <a:ext cx="4572000" cy="4114800"/>
          </a:xfrm>
        </p:spPr>
        <p:txBody>
          <a:bodyPr/>
          <a:lstStyle/>
          <a:p>
            <a:r>
              <a:rPr lang="en-US" sz="2800" dirty="0" smtClean="0"/>
              <a:t>Higher incidence than primary lung cancer. </a:t>
            </a:r>
          </a:p>
          <a:p>
            <a:endParaRPr lang="en-US" sz="2800" dirty="0" smtClean="0"/>
          </a:p>
          <a:p>
            <a:r>
              <a:rPr lang="en-US" sz="2800" dirty="0" smtClean="0"/>
              <a:t>Characterized by the presence of multiple nodular densities on X-ray</a:t>
            </a:r>
          </a:p>
          <a:p>
            <a:pPr>
              <a:buNone/>
            </a:pPr>
            <a:r>
              <a:rPr lang="en-US" sz="2800" dirty="0" smtClean="0"/>
              <a:t> </a:t>
            </a:r>
          </a:p>
          <a:p>
            <a:r>
              <a:rPr lang="en-US" sz="2800" dirty="0" smtClean="0"/>
              <a:t>Origin could be GIT, breast or genitourinary systems or other sites.</a:t>
            </a:r>
          </a:p>
          <a:p>
            <a:endParaRPr lang="ar-SA" dirty="0"/>
          </a:p>
        </p:txBody>
      </p:sp>
      <p:pic>
        <p:nvPicPr>
          <p:cNvPr id="59394" name="Picture 2" descr="http://radiology.casereports.net/index.php/rcr/article/viewFile/152/559/3668"/>
          <p:cNvPicPr>
            <a:picLocks noChangeAspect="1" noChangeArrowheads="1"/>
          </p:cNvPicPr>
          <p:nvPr/>
        </p:nvPicPr>
        <p:blipFill>
          <a:blip r:embed="rId2" cstate="print"/>
          <a:srcRect/>
          <a:stretch>
            <a:fillRect/>
          </a:stretch>
        </p:blipFill>
        <p:spPr bwMode="auto">
          <a:xfrm>
            <a:off x="4648200" y="2209800"/>
            <a:ext cx="4406646" cy="43434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DISEASES OF THE PLEURA</a:t>
            </a:r>
            <a:r>
              <a:rPr lang="en-US" dirty="0" smtClean="0"/>
              <a:t/>
            </a:r>
            <a:br>
              <a:rPr lang="en-US" dirty="0" smtClean="0"/>
            </a:br>
            <a:endParaRPr lang="ar-SA" dirty="0"/>
          </a:p>
        </p:txBody>
      </p:sp>
      <p:sp>
        <p:nvSpPr>
          <p:cNvPr id="3" name="Content Placeholder 2"/>
          <p:cNvSpPr>
            <a:spLocks noGrp="1"/>
          </p:cNvSpPr>
          <p:nvPr>
            <p:ph idx="1"/>
          </p:nvPr>
        </p:nvSpPr>
        <p:spPr>
          <a:xfrm>
            <a:off x="609600" y="1371600"/>
            <a:ext cx="7772400" cy="4114800"/>
          </a:xfrm>
        </p:spPr>
        <p:txBody>
          <a:bodyPr/>
          <a:lstStyle/>
          <a:p>
            <a:pPr>
              <a:buNone/>
            </a:pPr>
            <a:r>
              <a:rPr lang="en-US" sz="2800" dirty="0" smtClean="0"/>
              <a:t>Can be divided for practical purposes into:</a:t>
            </a:r>
          </a:p>
          <a:p>
            <a:pPr>
              <a:buNone/>
            </a:pPr>
            <a:r>
              <a:rPr lang="en-US" sz="2800" dirty="0" smtClean="0"/>
              <a:t>A]	</a:t>
            </a:r>
            <a:r>
              <a:rPr lang="en-US" sz="2800" b="1" dirty="0" smtClean="0"/>
              <a:t>Inflammatory conditions</a:t>
            </a:r>
            <a:r>
              <a:rPr lang="en-US" sz="2800" dirty="0" smtClean="0"/>
              <a:t> (</a:t>
            </a:r>
            <a:r>
              <a:rPr lang="en-US" sz="2800" dirty="0" err="1" smtClean="0"/>
              <a:t>pleuritis</a:t>
            </a:r>
            <a:r>
              <a:rPr lang="en-US" sz="2800" dirty="0" smtClean="0"/>
              <a:t>)</a:t>
            </a:r>
          </a:p>
          <a:p>
            <a:pPr>
              <a:buNone/>
            </a:pPr>
            <a:endParaRPr lang="en-US" sz="2800" dirty="0" smtClean="0"/>
          </a:p>
          <a:p>
            <a:pPr>
              <a:buNone/>
            </a:pPr>
            <a:endParaRPr lang="en-US" sz="2800" dirty="0" smtClean="0"/>
          </a:p>
          <a:p>
            <a:pPr>
              <a:buNone/>
            </a:pPr>
            <a:endParaRPr lang="en-US" sz="2800" dirty="0" smtClean="0"/>
          </a:p>
          <a:p>
            <a:pPr>
              <a:buNone/>
            </a:pPr>
            <a:r>
              <a:rPr lang="en-US" sz="2800" dirty="0" smtClean="0"/>
              <a:t>B]	</a:t>
            </a:r>
            <a:r>
              <a:rPr lang="en-US" sz="2800" b="1" dirty="0" err="1" smtClean="0"/>
              <a:t>Neoplastic</a:t>
            </a:r>
            <a:r>
              <a:rPr lang="en-US" sz="2800" b="1" dirty="0" smtClean="0"/>
              <a:t> lesions of the pleura</a:t>
            </a:r>
            <a:endParaRPr lang="ar-SA" dirty="0"/>
          </a:p>
        </p:txBody>
      </p:sp>
      <p:sp>
        <p:nvSpPr>
          <p:cNvPr id="6" name="TextBox 5"/>
          <p:cNvSpPr txBox="1"/>
          <p:nvPr/>
        </p:nvSpPr>
        <p:spPr>
          <a:xfrm>
            <a:off x="457200" y="2362200"/>
            <a:ext cx="82296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en-US" dirty="0" smtClean="0"/>
              <a:t>which can be acute or chronic and is often caused by:</a:t>
            </a:r>
          </a:p>
          <a:p>
            <a:pPr marL="457200" indent="-457200">
              <a:buFont typeface="+mj-lt"/>
              <a:buAutoNum type="arabicPeriod"/>
            </a:pPr>
            <a:r>
              <a:rPr lang="en-US" dirty="0" smtClean="0"/>
              <a:t> </a:t>
            </a:r>
            <a:r>
              <a:rPr lang="en-US" dirty="0" err="1" smtClean="0"/>
              <a:t>pyogenic</a:t>
            </a:r>
            <a:r>
              <a:rPr lang="en-US" dirty="0" smtClean="0"/>
              <a:t> organisms </a:t>
            </a:r>
          </a:p>
          <a:p>
            <a:pPr marL="457200" indent="-457200">
              <a:buFont typeface="+mj-lt"/>
              <a:buAutoNum type="arabicPeriod"/>
            </a:pPr>
            <a:r>
              <a:rPr lang="en-US" dirty="0" smtClean="0"/>
              <a:t>tuberculosis causing </a:t>
            </a:r>
            <a:r>
              <a:rPr lang="en-US" dirty="0" err="1" smtClean="0"/>
              <a:t>empyema</a:t>
            </a:r>
            <a:r>
              <a:rPr lang="en-US" dirty="0" smtClean="0"/>
              <a:t>, pleural effusions and adhesions.</a:t>
            </a:r>
            <a:endParaRPr lang="ar-SA" dirty="0"/>
          </a:p>
        </p:txBody>
      </p:sp>
      <p:sp>
        <p:nvSpPr>
          <p:cNvPr id="7" name="TextBox 6"/>
          <p:cNvSpPr txBox="1"/>
          <p:nvPr/>
        </p:nvSpPr>
        <p:spPr>
          <a:xfrm>
            <a:off x="304800" y="4648200"/>
            <a:ext cx="85344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en-US" dirty="0" smtClean="0"/>
              <a:t>which can be caused by</a:t>
            </a:r>
          </a:p>
          <a:p>
            <a:pPr marL="457200" indent="-457200">
              <a:buFont typeface="+mj-lt"/>
              <a:buAutoNum type="arabicPeriod"/>
            </a:pPr>
            <a:r>
              <a:rPr lang="en-US" dirty="0" smtClean="0"/>
              <a:t> direct spread of a </a:t>
            </a:r>
            <a:r>
              <a:rPr lang="en-US" dirty="0" err="1" smtClean="0"/>
              <a:t>bronchogenic</a:t>
            </a:r>
            <a:r>
              <a:rPr lang="en-US" dirty="0" smtClean="0"/>
              <a:t> carcinoma</a:t>
            </a:r>
          </a:p>
          <a:p>
            <a:pPr marL="457200" indent="-457200">
              <a:buFont typeface="+mj-lt"/>
              <a:buAutoNum type="arabicPeriod"/>
            </a:pPr>
            <a:r>
              <a:rPr lang="en-US" dirty="0" smtClean="0"/>
              <a:t> metastases from other parts of the body (</a:t>
            </a:r>
            <a:r>
              <a:rPr lang="en-US" dirty="0" err="1" smtClean="0"/>
              <a:t>secondaries</a:t>
            </a:r>
            <a:r>
              <a:rPr lang="en-US" dirty="0" smtClean="0"/>
              <a:t>) </a:t>
            </a:r>
          </a:p>
          <a:p>
            <a:pPr marL="457200" indent="-457200">
              <a:buFont typeface="+mj-lt"/>
              <a:buAutoNum type="arabicPeriod"/>
            </a:pPr>
            <a:r>
              <a:rPr lang="en-US" dirty="0" smtClean="0"/>
              <a:t> a primary neoplasm called </a:t>
            </a:r>
            <a:r>
              <a:rPr lang="en-US" b="1" dirty="0" err="1" smtClean="0"/>
              <a:t>mesothelioma</a:t>
            </a:r>
            <a:r>
              <a:rPr lang="en-US" b="1" dirty="0" smtClean="0"/>
              <a:t>.</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Primary </a:t>
            </a:r>
            <a:r>
              <a:rPr lang="en-US" b="1" dirty="0" err="1" smtClean="0"/>
              <a:t>tumours</a:t>
            </a:r>
            <a:r>
              <a:rPr lang="en-US" b="1" dirty="0" smtClean="0"/>
              <a:t> of the pleura</a:t>
            </a:r>
            <a:endParaRPr lang="ar-SA" dirty="0"/>
          </a:p>
        </p:txBody>
      </p:sp>
      <p:sp>
        <p:nvSpPr>
          <p:cNvPr id="3" name="Content Placeholder 2"/>
          <p:cNvSpPr>
            <a:spLocks noGrp="1"/>
          </p:cNvSpPr>
          <p:nvPr>
            <p:ph idx="1"/>
          </p:nvPr>
        </p:nvSpPr>
        <p:spPr/>
        <p:txBody>
          <a:bodyPr/>
          <a:lstStyle/>
          <a:p>
            <a:r>
              <a:rPr lang="en-US" dirty="0" smtClean="0"/>
              <a:t>are rare except after exposure to asbestos.  After exposure, there may be a latent period of up to 50 years before development of the </a:t>
            </a:r>
            <a:r>
              <a:rPr lang="en-US" dirty="0" err="1" smtClean="0"/>
              <a:t>tumour</a:t>
            </a:r>
            <a:r>
              <a:rPr lang="en-US" dirty="0" smtClean="0"/>
              <a:t>.  Patients usually present with chest pain and breathlessness and there is commonly a pleural effusion. </a:t>
            </a:r>
            <a:endParaRPr lang="ar-S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 </a:t>
            </a:r>
            <a:r>
              <a:rPr lang="en-US" dirty="0" err="1" smtClean="0"/>
              <a:t>Mesothelioma</a:t>
            </a:r>
            <a:r>
              <a:rPr lang="en-US" dirty="0" smtClean="0"/>
              <a:t> </a:t>
            </a:r>
            <a:endParaRPr lang="ar-SA" dirty="0"/>
          </a:p>
        </p:txBody>
      </p:sp>
      <p:sp>
        <p:nvSpPr>
          <p:cNvPr id="3" name="Content Placeholder 2"/>
          <p:cNvSpPr>
            <a:spLocks noGrp="1"/>
          </p:cNvSpPr>
          <p:nvPr>
            <p:ph idx="1"/>
          </p:nvPr>
        </p:nvSpPr>
        <p:spPr>
          <a:xfrm>
            <a:off x="457200" y="1295400"/>
            <a:ext cx="8534400" cy="4114800"/>
          </a:xfrm>
        </p:spPr>
        <p:txBody>
          <a:bodyPr/>
          <a:lstStyle/>
          <a:p>
            <a:pPr marL="342900" lvl="1" indent="-342900">
              <a:buFontTx/>
              <a:buChar char="•"/>
            </a:pPr>
            <a:r>
              <a:rPr lang="en-US" sz="2400" dirty="0" err="1" smtClean="0"/>
              <a:t>Mesotheliomas</a:t>
            </a:r>
            <a:r>
              <a:rPr lang="en-US" sz="2400" dirty="0" smtClean="0"/>
              <a:t> are highly malignant </a:t>
            </a:r>
            <a:r>
              <a:rPr lang="en-US" sz="2400" dirty="0" err="1" smtClean="0"/>
              <a:t>tumours</a:t>
            </a:r>
            <a:r>
              <a:rPr lang="en-US" sz="2400" dirty="0" smtClean="0"/>
              <a:t> that spread to adjacent structures like the pericardium and lung and death usually occur 10 months after diagnosis, although metastases are rare. </a:t>
            </a:r>
          </a:p>
          <a:p>
            <a:pPr marL="342900" lvl="1" indent="-342900">
              <a:buFontTx/>
              <a:buChar char="•"/>
            </a:pPr>
            <a:r>
              <a:rPr lang="en-US" sz="2400" dirty="0" smtClean="0"/>
              <a:t> Exposure to asbestos also causes development of benign </a:t>
            </a:r>
            <a:r>
              <a:rPr lang="en-US" sz="2400" dirty="0" err="1" smtClean="0"/>
              <a:t>collagenous</a:t>
            </a:r>
            <a:r>
              <a:rPr lang="en-US" sz="2400" dirty="0" smtClean="0"/>
              <a:t> thickening of the pleura termed pleural plaques.</a:t>
            </a:r>
          </a:p>
          <a:p>
            <a:endParaRPr lang="ar-SA" dirty="0"/>
          </a:p>
        </p:txBody>
      </p:sp>
      <p:pic>
        <p:nvPicPr>
          <p:cNvPr id="5" name="Picture 3"/>
          <p:cNvPicPr>
            <a:picLocks noChangeAspect="1" noChangeArrowheads="1"/>
          </p:cNvPicPr>
          <p:nvPr/>
        </p:nvPicPr>
        <p:blipFill>
          <a:blip r:embed="rId2" cstate="print"/>
          <a:srcRect/>
          <a:stretch>
            <a:fillRect/>
          </a:stretch>
        </p:blipFill>
        <p:spPr bwMode="auto">
          <a:xfrm>
            <a:off x="4648200" y="4038600"/>
            <a:ext cx="3276600" cy="2204258"/>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381000" y="3638799"/>
            <a:ext cx="3657600" cy="32192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Mesothelioma</a:t>
            </a:r>
            <a:r>
              <a:rPr lang="en-US" dirty="0" smtClean="0"/>
              <a:t> </a:t>
            </a:r>
            <a:endParaRPr lang="ar-SA" dirty="0"/>
          </a:p>
        </p:txBody>
      </p:sp>
      <p:sp>
        <p:nvSpPr>
          <p:cNvPr id="3" name="Content Placeholder 2"/>
          <p:cNvSpPr>
            <a:spLocks noGrp="1"/>
          </p:cNvSpPr>
          <p:nvPr>
            <p:ph idx="1"/>
          </p:nvPr>
        </p:nvSpPr>
        <p:spPr/>
        <p:txBody>
          <a:bodyPr/>
          <a:lstStyle/>
          <a:p>
            <a:r>
              <a:rPr lang="en-US" dirty="0" err="1" smtClean="0"/>
              <a:t>Histologically</a:t>
            </a:r>
            <a:r>
              <a:rPr lang="en-US" dirty="0" smtClean="0"/>
              <a:t>, </a:t>
            </a:r>
            <a:r>
              <a:rPr lang="en-US" dirty="0" err="1" smtClean="0"/>
              <a:t>mesotheliomas</a:t>
            </a:r>
            <a:r>
              <a:rPr lang="en-US" dirty="0" smtClean="0"/>
              <a:t> may have spindle cells (sarcoma like) and glandular patterns. </a:t>
            </a:r>
            <a:endParaRPr lang="ar-SA" dirty="0"/>
          </a:p>
        </p:txBody>
      </p:sp>
      <p:pic>
        <p:nvPicPr>
          <p:cNvPr id="61442" name="Picture 2" descr="http://4.bp.blogspot.com/--mBqmqOHOgg/Tu2Ng4ig41I/AAAAAAAAADI/aQc6ffqNNFs/s320/Types+of+Mesothelioma+1.jpg"/>
          <p:cNvPicPr>
            <a:picLocks noChangeAspect="1" noChangeArrowheads="1"/>
          </p:cNvPicPr>
          <p:nvPr/>
        </p:nvPicPr>
        <p:blipFill>
          <a:blip r:embed="rId2" cstate="print"/>
          <a:srcRect/>
          <a:stretch>
            <a:fillRect/>
          </a:stretch>
        </p:blipFill>
        <p:spPr bwMode="auto">
          <a:xfrm>
            <a:off x="3276600" y="3147535"/>
            <a:ext cx="4038600" cy="371046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Diagnosis</a:t>
            </a:r>
            <a:r>
              <a:rPr lang="en-US" dirty="0" smtClean="0"/>
              <a:t> of pleural diseases</a:t>
            </a:r>
            <a:endParaRPr lang="ar-SA" dirty="0"/>
          </a:p>
        </p:txBody>
      </p:sp>
      <p:sp>
        <p:nvSpPr>
          <p:cNvPr id="3" name="Content Placeholder 2"/>
          <p:cNvSpPr>
            <a:spLocks noGrp="1"/>
          </p:cNvSpPr>
          <p:nvPr>
            <p:ph idx="1"/>
          </p:nvPr>
        </p:nvSpPr>
        <p:spPr/>
        <p:txBody>
          <a:bodyPr/>
          <a:lstStyle/>
          <a:p>
            <a:r>
              <a:rPr lang="en-US" dirty="0" smtClean="0"/>
              <a:t>in general is made by radiological investigations, cytological and histological assessments (cytological examination of pleural fluid and also pleural biopsies) </a:t>
            </a:r>
            <a:endParaRPr lang="ar-S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Footlight MT Light" pitchFamily="18" charset="0"/>
              </a:rPr>
              <a:t>CONTENTS:</a:t>
            </a:r>
            <a:r>
              <a:rPr lang="en-US" dirty="0" smtClean="0">
                <a:latin typeface="Footlight MT Light" pitchFamily="18" charset="0"/>
              </a:rPr>
              <a:t/>
            </a:r>
            <a:br>
              <a:rPr lang="en-US" dirty="0" smtClean="0">
                <a:latin typeface="Footlight MT Light" pitchFamily="18" charset="0"/>
              </a:rPr>
            </a:br>
            <a:endParaRPr lang="ar-SA" dirty="0"/>
          </a:p>
        </p:txBody>
      </p:sp>
      <p:sp>
        <p:nvSpPr>
          <p:cNvPr id="3" name="Content Placeholder 2"/>
          <p:cNvSpPr>
            <a:spLocks noGrp="1"/>
          </p:cNvSpPr>
          <p:nvPr>
            <p:ph idx="1"/>
          </p:nvPr>
        </p:nvSpPr>
        <p:spPr>
          <a:xfrm>
            <a:off x="381000" y="1524000"/>
            <a:ext cx="8458200" cy="4114800"/>
          </a:xfrm>
        </p:spPr>
        <p:txBody>
          <a:bodyPr/>
          <a:lstStyle/>
          <a:p>
            <a:pPr>
              <a:buNone/>
            </a:pPr>
            <a:r>
              <a:rPr lang="en-US" dirty="0" smtClean="0">
                <a:latin typeface="Footlight MT Light" pitchFamily="18" charset="0"/>
              </a:rPr>
              <a:t> </a:t>
            </a:r>
            <a:r>
              <a:rPr lang="en-US" sz="2800" dirty="0" smtClean="0">
                <a:latin typeface="Constantia" pitchFamily="18" charset="0"/>
              </a:rPr>
              <a:t>1</a:t>
            </a:r>
            <a:r>
              <a:rPr lang="en-US" sz="2800" dirty="0" smtClean="0">
                <a:latin typeface="Constantia" pitchFamily="18" charset="0"/>
              </a:rPr>
              <a:t>] </a:t>
            </a:r>
            <a:r>
              <a:rPr lang="en-US" sz="2800" dirty="0" err="1" smtClean="0">
                <a:latin typeface="Constantia" pitchFamily="18" charset="0"/>
              </a:rPr>
              <a:t>Bronchogenic</a:t>
            </a:r>
            <a:r>
              <a:rPr lang="en-US" sz="2800" dirty="0" smtClean="0">
                <a:latin typeface="Constantia" pitchFamily="18" charset="0"/>
              </a:rPr>
              <a:t> carcinoma: </a:t>
            </a:r>
            <a:r>
              <a:rPr lang="en-US" sz="2800" dirty="0" err="1" smtClean="0">
                <a:latin typeface="Constantia" pitchFamily="18" charset="0"/>
              </a:rPr>
              <a:t>aetiology</a:t>
            </a:r>
            <a:r>
              <a:rPr lang="en-US" sz="2800" dirty="0" smtClean="0">
                <a:latin typeface="Constantia" pitchFamily="18" charset="0"/>
              </a:rPr>
              <a:t>, epidemiology, clinical features including superior Vena Cava syndrome, </a:t>
            </a:r>
            <a:r>
              <a:rPr lang="en-US" sz="2800" dirty="0" err="1" smtClean="0">
                <a:latin typeface="Constantia" pitchFamily="18" charset="0"/>
              </a:rPr>
              <a:t>pancoast</a:t>
            </a:r>
            <a:r>
              <a:rPr lang="en-US" sz="2800" dirty="0" smtClean="0">
                <a:latin typeface="Constantia" pitchFamily="18" charset="0"/>
              </a:rPr>
              <a:t> </a:t>
            </a:r>
            <a:r>
              <a:rPr lang="en-US" sz="2800" dirty="0" err="1" smtClean="0">
                <a:latin typeface="Constantia" pitchFamily="18" charset="0"/>
              </a:rPr>
              <a:t>tumour</a:t>
            </a:r>
            <a:r>
              <a:rPr lang="en-US" sz="2800" dirty="0" smtClean="0">
                <a:latin typeface="Constantia" pitchFamily="18" charset="0"/>
              </a:rPr>
              <a:t>, hoarseness, pleural effusion and  </a:t>
            </a:r>
            <a:r>
              <a:rPr lang="en-US" sz="2800" dirty="0" err="1" smtClean="0">
                <a:latin typeface="Constantia" pitchFamily="18" charset="0"/>
              </a:rPr>
              <a:t>paraneoplastic</a:t>
            </a:r>
            <a:r>
              <a:rPr lang="en-US" sz="2800" dirty="0" smtClean="0">
                <a:latin typeface="Constantia" pitchFamily="18" charset="0"/>
              </a:rPr>
              <a:t> endocrine syndromes.</a:t>
            </a:r>
          </a:p>
          <a:p>
            <a:pPr>
              <a:buNone/>
            </a:pPr>
            <a:r>
              <a:rPr lang="en-US" sz="2800" dirty="0" smtClean="0">
                <a:latin typeface="Constantia" pitchFamily="18" charset="0"/>
              </a:rPr>
              <a:t> </a:t>
            </a:r>
            <a:r>
              <a:rPr lang="en-US" sz="2800" dirty="0" smtClean="0">
                <a:latin typeface="Constantia" pitchFamily="18" charset="0"/>
              </a:rPr>
              <a:t>2</a:t>
            </a:r>
            <a:r>
              <a:rPr lang="en-US" sz="2800" dirty="0" smtClean="0">
                <a:latin typeface="Constantia" pitchFamily="18" charset="0"/>
              </a:rPr>
              <a:t>] Types, location and </a:t>
            </a:r>
            <a:r>
              <a:rPr lang="en-US" sz="2800" dirty="0" err="1" smtClean="0">
                <a:latin typeface="Constantia" pitchFamily="18" charset="0"/>
              </a:rPr>
              <a:t>clinicopathological</a:t>
            </a:r>
            <a:r>
              <a:rPr lang="en-US" sz="2800" dirty="0" smtClean="0">
                <a:latin typeface="Constantia" pitchFamily="18" charset="0"/>
              </a:rPr>
              <a:t> characteristics of </a:t>
            </a:r>
            <a:r>
              <a:rPr lang="en-US" sz="2800" dirty="0" err="1" smtClean="0">
                <a:latin typeface="Constantia" pitchFamily="18" charset="0"/>
              </a:rPr>
              <a:t>squamous</a:t>
            </a:r>
            <a:r>
              <a:rPr lang="en-US" sz="2800" dirty="0" smtClean="0">
                <a:latin typeface="Constantia" pitchFamily="18" charset="0"/>
              </a:rPr>
              <a:t> cell carcinoma, </a:t>
            </a:r>
            <a:r>
              <a:rPr lang="en-US" sz="2800" dirty="0" err="1" smtClean="0">
                <a:latin typeface="Constantia" pitchFamily="18" charset="0"/>
              </a:rPr>
              <a:t>adenocarcinoma</a:t>
            </a:r>
            <a:r>
              <a:rPr lang="en-US" sz="2800" dirty="0" smtClean="0">
                <a:latin typeface="Constantia" pitchFamily="18" charset="0"/>
              </a:rPr>
              <a:t>, </a:t>
            </a:r>
            <a:r>
              <a:rPr lang="en-US" sz="2800" dirty="0" err="1" smtClean="0">
                <a:latin typeface="Constantia" pitchFamily="18" charset="0"/>
              </a:rPr>
              <a:t>bronchioloalveolar</a:t>
            </a:r>
            <a:r>
              <a:rPr lang="en-US" sz="2800" dirty="0" smtClean="0">
                <a:latin typeface="Constantia" pitchFamily="18" charset="0"/>
              </a:rPr>
              <a:t> carcinoma, small cell carcinoma, large cell carcinoma, </a:t>
            </a:r>
            <a:r>
              <a:rPr lang="en-US" sz="2800" dirty="0" err="1" smtClean="0">
                <a:latin typeface="Constantia" pitchFamily="18" charset="0"/>
              </a:rPr>
              <a:t>carcinoid</a:t>
            </a:r>
            <a:r>
              <a:rPr lang="en-US" sz="2800" dirty="0" smtClean="0">
                <a:latin typeface="Constantia" pitchFamily="18" charset="0"/>
              </a:rPr>
              <a:t> </a:t>
            </a:r>
            <a:r>
              <a:rPr lang="en-US" sz="2800" dirty="0" err="1" smtClean="0">
                <a:latin typeface="Constantia" pitchFamily="18" charset="0"/>
              </a:rPr>
              <a:t>tumour</a:t>
            </a:r>
            <a:r>
              <a:rPr lang="en-US" sz="2800" dirty="0" smtClean="0">
                <a:latin typeface="Constantia" pitchFamily="18" charset="0"/>
              </a:rPr>
              <a:t> and metastatic carcinoma to the lung</a:t>
            </a:r>
            <a:r>
              <a:rPr lang="en-US" sz="2800" dirty="0" smtClean="0">
                <a:latin typeface="Constantia" pitchFamily="18" charset="0"/>
              </a:rPr>
              <a:t>.</a:t>
            </a:r>
            <a:r>
              <a:rPr lang="en-US" sz="2800" dirty="0" smtClean="0">
                <a:latin typeface="Constantia" pitchFamily="18" charset="0"/>
              </a:rPr>
              <a:t> </a:t>
            </a:r>
          </a:p>
          <a:p>
            <a:pPr>
              <a:buNone/>
            </a:pPr>
            <a:r>
              <a:rPr lang="en-US" sz="2800" dirty="0" smtClean="0">
                <a:latin typeface="Constantia" pitchFamily="18" charset="0"/>
              </a:rPr>
              <a:t>3] Primary and secondary </a:t>
            </a:r>
            <a:r>
              <a:rPr lang="en-US" sz="2800" dirty="0" err="1" smtClean="0">
                <a:latin typeface="Constantia" pitchFamily="18" charset="0"/>
              </a:rPr>
              <a:t>tumours</a:t>
            </a:r>
            <a:r>
              <a:rPr lang="en-US" sz="2800" dirty="0" smtClean="0">
                <a:latin typeface="Constantia" pitchFamily="18" charset="0"/>
              </a:rPr>
              <a:t> of the pleura.</a:t>
            </a:r>
          </a:p>
          <a:p>
            <a:pPr>
              <a:buNone/>
            </a:pPr>
            <a:r>
              <a:rPr lang="en-US" sz="2800" dirty="0" smtClean="0">
                <a:latin typeface="Constantia" pitchFamily="18" charset="0"/>
              </a:rPr>
              <a:t> </a:t>
            </a:r>
          </a:p>
          <a:p>
            <a:endParaRPr lang="ar-SA"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0"/>
            <a:ext cx="7772400" cy="762000"/>
          </a:xfrm>
        </p:spPr>
        <p:txBody>
          <a:bodyPr/>
          <a:lstStyle/>
          <a:p>
            <a:pPr eaLnBrk="1" hangingPunct="1"/>
            <a:r>
              <a:rPr lang="en-US" b="1" u="sng" smtClean="0"/>
              <a:t>Bronchogenic carcinoma</a:t>
            </a:r>
          </a:p>
        </p:txBody>
      </p:sp>
      <p:sp>
        <p:nvSpPr>
          <p:cNvPr id="65539" name="Rectangle 3"/>
          <p:cNvSpPr>
            <a:spLocks noGrp="1" noChangeArrowheads="1"/>
          </p:cNvSpPr>
          <p:nvPr>
            <p:ph idx="1"/>
          </p:nvPr>
        </p:nvSpPr>
        <p:spPr>
          <a:xfrm>
            <a:off x="304800" y="533400"/>
            <a:ext cx="8382000" cy="5410200"/>
          </a:xfrm>
        </p:spPr>
        <p:txBody>
          <a:bodyPr/>
          <a:lstStyle/>
          <a:p>
            <a:endParaRPr lang="ar-SA" sz="2400" dirty="0" smtClean="0"/>
          </a:p>
          <a:p>
            <a:r>
              <a:rPr lang="en-US" sz="2400" dirty="0" err="1" smtClean="0"/>
              <a:t>Bronchogenic</a:t>
            </a:r>
            <a:r>
              <a:rPr lang="en-US" sz="2400" dirty="0" smtClean="0"/>
              <a:t> carcinoma is the leading cause of death from cancer in both men and women. It is increasing in incidence, especially in women and in parallel with cigarette smoking. </a:t>
            </a:r>
            <a:endParaRPr lang="ar-SA" sz="2400" dirty="0" smtClean="0"/>
          </a:p>
          <a:p>
            <a:pPr eaLnBrk="1" hangingPunct="1"/>
            <a:r>
              <a:rPr lang="en-US" sz="2400" dirty="0" smtClean="0"/>
              <a:t>Accounting for about one third of cancer deaths in men.</a:t>
            </a:r>
          </a:p>
          <a:p>
            <a:pPr eaLnBrk="1" hangingPunct="1"/>
            <a:r>
              <a:rPr lang="en-US" sz="2400" dirty="0" smtClean="0"/>
              <a:t>In 1950 (USA), death rate in male – 19.9/100,000</a:t>
            </a:r>
          </a:p>
          <a:p>
            <a:pPr eaLnBrk="1" hangingPunct="1">
              <a:buFontTx/>
              <a:buNone/>
            </a:pPr>
            <a:r>
              <a:rPr lang="en-US" sz="2400" dirty="0" smtClean="0"/>
              <a:t>                              death rate in female-4.5/100,000</a:t>
            </a:r>
          </a:p>
          <a:p>
            <a:pPr eaLnBrk="1" hangingPunct="1"/>
            <a:r>
              <a:rPr lang="en-US" sz="2400" dirty="0" smtClean="0"/>
              <a:t>In 1997 (USA), death rate in male – 74/100,000</a:t>
            </a:r>
          </a:p>
          <a:p>
            <a:pPr eaLnBrk="1" hangingPunct="1">
              <a:buFontTx/>
              <a:buNone/>
            </a:pPr>
            <a:r>
              <a:rPr lang="en-US" sz="2400" dirty="0" smtClean="0"/>
              <a:t>			      death rate in female-31/100,00</a:t>
            </a:r>
          </a:p>
          <a:p>
            <a:pPr eaLnBrk="1" hangingPunct="1">
              <a:buFontTx/>
              <a:buNone/>
            </a:pPr>
            <a:r>
              <a:rPr lang="en-US" sz="2400" dirty="0" smtClean="0"/>
              <a:t>	(13% of all cancer deaths in men and women). </a:t>
            </a:r>
          </a:p>
          <a:p>
            <a:pPr eaLnBrk="1" hangingPunct="1">
              <a:buFontTx/>
              <a:buNone/>
            </a:pPr>
            <a:endParaRPr lang="en-US" sz="2400" dirty="0" smtClean="0">
              <a:latin typeface="Arial" charset="0"/>
              <a:cs typeface="Arial" charset="0"/>
            </a:endParaRPr>
          </a:p>
          <a:p>
            <a:pPr eaLnBrk="1" hangingPunct="1">
              <a:buFontTx/>
              <a:buNone/>
            </a:pPr>
            <a:endParaRPr lang="en-US" sz="2400" dirty="0" smtClean="0"/>
          </a:p>
          <a:p>
            <a:pPr eaLnBrk="1" hangingPunct="1">
              <a:buFontTx/>
              <a:buNone/>
            </a:pPr>
            <a:r>
              <a:rPr lang="en-US" sz="2400" dirty="0" smtClean="0">
                <a:latin typeface="Arial" charset="0"/>
                <a:cs typeface="Arial" charset="0"/>
              </a:rPr>
              <a:t> </a:t>
            </a:r>
          </a:p>
          <a:p>
            <a:pPr eaLnBrk="1" hangingPunct="1">
              <a:buFontTx/>
              <a:buNone/>
            </a:pPr>
            <a:endParaRPr lang="en-US" sz="2400" dirty="0" smtClean="0"/>
          </a:p>
        </p:txBody>
      </p:sp>
      <p:sp>
        <p:nvSpPr>
          <p:cNvPr id="4" name="TextBox 3"/>
          <p:cNvSpPr txBox="1"/>
          <p:nvPr/>
        </p:nvSpPr>
        <p:spPr>
          <a:xfrm>
            <a:off x="609600" y="4876800"/>
            <a:ext cx="8158623" cy="193899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eaLnBrk="1" hangingPunct="1"/>
            <a:r>
              <a:rPr lang="en-US" dirty="0" smtClean="0">
                <a:latin typeface="Arial" charset="0"/>
                <a:cs typeface="Arial" charset="0"/>
              </a:rPr>
              <a:t>The incidence rate is declining significantly in men, from a high of 86.5 per 100,000 in 1984 to 69.8 in 1998.</a:t>
            </a:r>
          </a:p>
          <a:p>
            <a:pPr eaLnBrk="1" hangingPunct="1"/>
            <a:r>
              <a:rPr lang="en-US" dirty="0" smtClean="0">
                <a:latin typeface="Arial" charset="0"/>
                <a:cs typeface="Arial" charset="0"/>
              </a:rPr>
              <a:t> In the 1990s, the increase among women reached a plateau, with incidence in 1998 at 43.4 per 100,000.</a:t>
            </a:r>
          </a:p>
          <a:p>
            <a:pPr eaLnBrk="1" hangingPunct="1"/>
            <a:r>
              <a:rPr lang="en-US" dirty="0" smtClean="0"/>
              <a:t>Occurs between ages 40 and 70 years.</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0"/>
            <a:ext cx="6781800" cy="762000"/>
          </a:xfrm>
        </p:spPr>
        <p:txBody>
          <a:bodyPr/>
          <a:lstStyle/>
          <a:p>
            <a:pPr algn="r"/>
            <a:r>
              <a:rPr lang="en-US" sz="2400" dirty="0" smtClean="0"/>
              <a:t>The Cancer Letter • Jan. 25, 2013</a:t>
            </a:r>
            <a:endParaRPr lang="ar-SA" sz="2400" dirty="0"/>
          </a:p>
        </p:txBody>
      </p:sp>
      <p:sp>
        <p:nvSpPr>
          <p:cNvPr id="5" name="Content Placeholder 4"/>
          <p:cNvSpPr>
            <a:spLocks noGrp="1"/>
          </p:cNvSpPr>
          <p:nvPr>
            <p:ph idx="1"/>
          </p:nvPr>
        </p:nvSpPr>
        <p:spPr>
          <a:xfrm>
            <a:off x="457200" y="1295400"/>
            <a:ext cx="8458200" cy="4114800"/>
          </a:xfrm>
        </p:spPr>
        <p:txBody>
          <a:bodyPr/>
          <a:lstStyle/>
          <a:p>
            <a:pPr algn="just">
              <a:buNone/>
            </a:pPr>
            <a:r>
              <a:rPr lang="en-US" sz="2400" dirty="0" smtClean="0"/>
              <a:t>Female smokers have a much greater risk of death from lung  cancer and chronic obstructive lung disease in recent years than female smokers 20 or 40 years ago, reflecting changes in smoking behavior according to an article published in New England Journal of Medicine.</a:t>
            </a:r>
          </a:p>
          <a:p>
            <a:pPr algn="just">
              <a:buNone/>
            </a:pPr>
            <a:endParaRPr lang="en-US" sz="2400" dirty="0" smtClean="0"/>
          </a:p>
          <a:p>
            <a:pPr>
              <a:buNone/>
            </a:pPr>
            <a:r>
              <a:rPr lang="en-US" sz="2400" dirty="0" smtClean="0"/>
              <a:t>Female smokers today smoke more like men than women in previous generations, beginning earlier in adolescence and, until recently, smoking more cigarettes per day. </a:t>
            </a:r>
            <a:endParaRPr lang="ar-SA" sz="2400" dirty="0"/>
          </a:p>
        </p:txBody>
      </p:sp>
      <p:pic>
        <p:nvPicPr>
          <p:cNvPr id="1027" name="Picture 3"/>
          <p:cNvPicPr>
            <a:picLocks noChangeAspect="1" noChangeArrowheads="1"/>
          </p:cNvPicPr>
          <p:nvPr/>
        </p:nvPicPr>
        <p:blipFill>
          <a:blip r:embed="rId2" cstate="print"/>
          <a:srcRect/>
          <a:stretch>
            <a:fillRect/>
          </a:stretch>
        </p:blipFill>
        <p:spPr bwMode="auto">
          <a:xfrm>
            <a:off x="2514600" y="304800"/>
            <a:ext cx="3735387" cy="792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762000" y="0"/>
            <a:ext cx="7772400" cy="838200"/>
          </a:xfrm>
        </p:spPr>
        <p:txBody>
          <a:bodyPr/>
          <a:lstStyle/>
          <a:p>
            <a:pPr eaLnBrk="1" hangingPunct="1"/>
            <a:r>
              <a:rPr lang="en-US" sz="3200" b="1" u="sng" smtClean="0"/>
              <a:t>Etiology  of bronchogenic carcinoma</a:t>
            </a:r>
          </a:p>
        </p:txBody>
      </p:sp>
      <p:sp>
        <p:nvSpPr>
          <p:cNvPr id="66563" name="Rectangle 3"/>
          <p:cNvSpPr>
            <a:spLocks noGrp="1" noChangeArrowheads="1"/>
          </p:cNvSpPr>
          <p:nvPr>
            <p:ph idx="1"/>
          </p:nvPr>
        </p:nvSpPr>
        <p:spPr>
          <a:xfrm>
            <a:off x="228600" y="990600"/>
            <a:ext cx="8610600" cy="5562600"/>
          </a:xfrm>
        </p:spPr>
        <p:txBody>
          <a:bodyPr/>
          <a:lstStyle/>
          <a:p>
            <a:pPr eaLnBrk="1" hangingPunct="1">
              <a:buFontTx/>
              <a:buNone/>
            </a:pPr>
            <a:r>
              <a:rPr lang="en-US" sz="2200" dirty="0" smtClean="0"/>
              <a:t>1.  </a:t>
            </a:r>
            <a:r>
              <a:rPr lang="en-US" sz="2200" b="1" u="sng" dirty="0" smtClean="0"/>
              <a:t>Tobacco smoking</a:t>
            </a:r>
            <a:r>
              <a:rPr lang="en-US" sz="2200" dirty="0" smtClean="0"/>
              <a:t>:</a:t>
            </a:r>
          </a:p>
          <a:p>
            <a:pPr eaLnBrk="1" hangingPunct="1"/>
            <a:r>
              <a:rPr lang="en-US" sz="2200" dirty="0" smtClean="0"/>
              <a:t>Positive relationship between tobacco smoking and lung cancer.</a:t>
            </a:r>
          </a:p>
          <a:p>
            <a:pPr eaLnBrk="1" hangingPunct="1"/>
            <a:r>
              <a:rPr lang="en-US" sz="2200" dirty="0" smtClean="0"/>
              <a:t>Statistical association between the frequency of lung cancer and:</a:t>
            </a:r>
          </a:p>
          <a:p>
            <a:pPr eaLnBrk="1" hangingPunct="1">
              <a:buFontTx/>
              <a:buNone/>
            </a:pPr>
            <a:r>
              <a:rPr lang="en-US" sz="2200" dirty="0" smtClean="0"/>
              <a:t>	1.	Amount of daily smoking.</a:t>
            </a:r>
          </a:p>
          <a:p>
            <a:pPr eaLnBrk="1" hangingPunct="1">
              <a:buFontTx/>
              <a:buNone/>
            </a:pPr>
            <a:r>
              <a:rPr lang="en-US" sz="2200" dirty="0" smtClean="0"/>
              <a:t>	2.	Tendency to inhale.</a:t>
            </a:r>
          </a:p>
          <a:p>
            <a:pPr eaLnBrk="1" hangingPunct="1">
              <a:buFontTx/>
              <a:buNone/>
            </a:pPr>
            <a:r>
              <a:rPr lang="en-US" sz="2200" dirty="0" smtClean="0"/>
              <a:t>	3.	The duration of smoking habit.</a:t>
            </a:r>
          </a:p>
          <a:p>
            <a:pPr eaLnBrk="1" hangingPunct="1"/>
            <a:r>
              <a:rPr lang="en-US" sz="2200" dirty="0" smtClean="0"/>
              <a:t>Increased risk becomes 20 times greater among habitual heavy smokers.</a:t>
            </a:r>
          </a:p>
          <a:p>
            <a:pPr eaLnBrk="1" hangingPunct="1"/>
            <a:r>
              <a:rPr lang="en-US" sz="2200" dirty="0" smtClean="0"/>
              <a:t>Cessation of cigarette smoking for at least 15 years brings the risk down.</a:t>
            </a:r>
          </a:p>
          <a:p>
            <a:pPr eaLnBrk="1" hangingPunct="1"/>
            <a:r>
              <a:rPr lang="en-US" sz="2200" dirty="0" smtClean="0"/>
              <a:t>Passive smoking increases the risk to approximately twice than non-smokers.</a:t>
            </a:r>
          </a:p>
          <a:p>
            <a:pPr eaLnBrk="1" hangingPunct="1"/>
            <a:r>
              <a:rPr lang="en-US" sz="2200" dirty="0" smtClean="0"/>
              <a:t>Progressive alterations in the lining epithelium.</a:t>
            </a:r>
          </a:p>
          <a:p>
            <a:pPr eaLnBrk="1" hangingPunct="1"/>
            <a:r>
              <a:rPr lang="en-US" sz="2200" dirty="0" smtClean="0"/>
              <a:t>Experimental evidence – more than 1200 carcinogenic and promoter substances.</a:t>
            </a:r>
          </a:p>
          <a:p>
            <a:pPr eaLnBrk="1" hangingPunct="1">
              <a:buFontTx/>
              <a:buNone/>
            </a:pPr>
            <a:endParaRPr lang="en-US" sz="2200" u="sng" dirty="0" smtClean="0"/>
          </a:p>
          <a:p>
            <a:pPr eaLnBrk="1" hangingPunct="1">
              <a:buFontTx/>
              <a:buNone/>
            </a:pPr>
            <a:endParaRPr lang="en-US" sz="2200" dirty="0" smtClean="0"/>
          </a:p>
          <a:p>
            <a:pPr eaLnBrk="1" hangingPunct="1">
              <a:buFontTx/>
              <a:buNone/>
            </a:pPr>
            <a:endParaRPr lang="en-US" sz="2000" dirty="0" smtClean="0"/>
          </a:p>
        </p:txBody>
      </p:sp>
      <p:pic>
        <p:nvPicPr>
          <p:cNvPr id="26626" name="Picture 2" descr="http://www.beltina.org/pics/lung_cancer.jpg"/>
          <p:cNvPicPr>
            <a:picLocks noChangeAspect="1" noChangeArrowheads="1"/>
          </p:cNvPicPr>
          <p:nvPr/>
        </p:nvPicPr>
        <p:blipFill>
          <a:blip r:embed="rId2" cstate="print"/>
          <a:srcRect l="8000" t="5000" b="10000"/>
          <a:stretch>
            <a:fillRect/>
          </a:stretch>
        </p:blipFill>
        <p:spPr bwMode="auto">
          <a:xfrm>
            <a:off x="7086600" y="2133600"/>
            <a:ext cx="1752600" cy="129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6563">
                                            <p:txEl>
                                              <p:pRg st="6" end="6"/>
                                            </p:txEl>
                                          </p:spTgt>
                                        </p:tgtEl>
                                        <p:attrNameLst>
                                          <p:attrName>style.visibility</p:attrName>
                                        </p:attrNameLst>
                                      </p:cBhvr>
                                      <p:to>
                                        <p:strVal val="visible"/>
                                      </p:to>
                                    </p:set>
                                    <p:animEffect transition="in" filter="blinds(horizontal)">
                                      <p:cBhvr>
                                        <p:cTn id="7" dur="500"/>
                                        <p:tgtEl>
                                          <p:spTgt spid="6656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6563">
                                            <p:txEl>
                                              <p:pRg st="7" end="7"/>
                                            </p:txEl>
                                          </p:spTgt>
                                        </p:tgtEl>
                                        <p:attrNameLst>
                                          <p:attrName>style.visibility</p:attrName>
                                        </p:attrNameLst>
                                      </p:cBhvr>
                                      <p:to>
                                        <p:strVal val="visible"/>
                                      </p:to>
                                    </p:set>
                                    <p:animEffect transition="in" filter="blinds(horizontal)">
                                      <p:cBhvr>
                                        <p:cTn id="12" dur="500"/>
                                        <p:tgtEl>
                                          <p:spTgt spid="6656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6563">
                                            <p:txEl>
                                              <p:pRg st="8" end="8"/>
                                            </p:txEl>
                                          </p:spTgt>
                                        </p:tgtEl>
                                        <p:attrNameLst>
                                          <p:attrName>style.visibility</p:attrName>
                                        </p:attrNameLst>
                                      </p:cBhvr>
                                      <p:to>
                                        <p:strVal val="visible"/>
                                      </p:to>
                                    </p:set>
                                    <p:animEffect transition="in" filter="blinds(horizontal)">
                                      <p:cBhvr>
                                        <p:cTn id="17" dur="500"/>
                                        <p:tgtEl>
                                          <p:spTgt spid="6656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6563">
                                            <p:txEl>
                                              <p:pRg st="9" end="9"/>
                                            </p:txEl>
                                          </p:spTgt>
                                        </p:tgtEl>
                                        <p:attrNameLst>
                                          <p:attrName>style.visibility</p:attrName>
                                        </p:attrNameLst>
                                      </p:cBhvr>
                                      <p:to>
                                        <p:strVal val="visible"/>
                                      </p:to>
                                    </p:set>
                                    <p:animEffect transition="in" filter="blinds(horizontal)">
                                      <p:cBhvr>
                                        <p:cTn id="22" dur="500"/>
                                        <p:tgtEl>
                                          <p:spTgt spid="6656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6563">
                                            <p:txEl>
                                              <p:pRg st="10" end="10"/>
                                            </p:txEl>
                                          </p:spTgt>
                                        </p:tgtEl>
                                        <p:attrNameLst>
                                          <p:attrName>style.visibility</p:attrName>
                                        </p:attrNameLst>
                                      </p:cBhvr>
                                      <p:to>
                                        <p:strVal val="visible"/>
                                      </p:to>
                                    </p:set>
                                    <p:animEffect transition="in" filter="blinds(horizontal)">
                                      <p:cBhvr>
                                        <p:cTn id="27" dur="500"/>
                                        <p:tgtEl>
                                          <p:spTgt spid="6656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0"/>
            <a:ext cx="7772400" cy="762000"/>
          </a:xfrm>
        </p:spPr>
        <p:txBody>
          <a:bodyPr/>
          <a:lstStyle/>
          <a:p>
            <a:pPr eaLnBrk="1" hangingPunct="1"/>
            <a:r>
              <a:rPr lang="en-US" sz="3200" b="1" u="sng" smtClean="0"/>
              <a:t>Etiology of brochogenic carcinoma</a:t>
            </a:r>
            <a:endParaRPr lang="en-US" smtClean="0"/>
          </a:p>
        </p:txBody>
      </p:sp>
      <p:sp>
        <p:nvSpPr>
          <p:cNvPr id="67587" name="Rectangle 3"/>
          <p:cNvSpPr>
            <a:spLocks noGrp="1" noChangeArrowheads="1"/>
          </p:cNvSpPr>
          <p:nvPr>
            <p:ph idx="1"/>
          </p:nvPr>
        </p:nvSpPr>
        <p:spPr>
          <a:xfrm>
            <a:off x="228600" y="1066800"/>
            <a:ext cx="8534400" cy="5562600"/>
          </a:xfrm>
        </p:spPr>
        <p:txBody>
          <a:bodyPr/>
          <a:lstStyle/>
          <a:p>
            <a:pPr eaLnBrk="1" hangingPunct="1">
              <a:buFontTx/>
              <a:buNone/>
            </a:pPr>
            <a:r>
              <a:rPr lang="en-US" sz="2800" smtClean="0"/>
              <a:t>2.  </a:t>
            </a:r>
            <a:r>
              <a:rPr lang="en-US" sz="2800" b="1" u="sng" smtClean="0"/>
              <a:t>Industrial hazards</a:t>
            </a:r>
            <a:r>
              <a:rPr lang="en-US" sz="2800" smtClean="0"/>
              <a:t>:</a:t>
            </a:r>
          </a:p>
          <a:p>
            <a:pPr eaLnBrk="1" hangingPunct="1"/>
            <a:r>
              <a:rPr lang="en-US" sz="2800" smtClean="0"/>
              <a:t>Certain industrial exposures increase the risk of developing lung cancer.</a:t>
            </a:r>
          </a:p>
          <a:p>
            <a:pPr lvl="1" eaLnBrk="1" hangingPunct="1"/>
            <a:r>
              <a:rPr lang="en-US" sz="2400" smtClean="0"/>
              <a:t>All types of radiation may be carcinogenic.</a:t>
            </a:r>
          </a:p>
          <a:p>
            <a:pPr lvl="1" eaLnBrk="1" hangingPunct="1"/>
            <a:r>
              <a:rPr lang="en-US" sz="2400" smtClean="0"/>
              <a:t>Uranium miners (4x)</a:t>
            </a:r>
          </a:p>
          <a:p>
            <a:pPr lvl="1" eaLnBrk="1" hangingPunct="1">
              <a:buFontTx/>
              <a:buNone/>
            </a:pPr>
            <a:r>
              <a:rPr lang="en-US" sz="2400" smtClean="0"/>
              <a:t>   Uranium miners and smoking (10x).</a:t>
            </a:r>
          </a:p>
          <a:p>
            <a:pPr lvl="1" eaLnBrk="1" hangingPunct="1"/>
            <a:r>
              <a:rPr lang="en-US" sz="2400" smtClean="0"/>
              <a:t>Asbestos worker (5x).</a:t>
            </a:r>
          </a:p>
          <a:p>
            <a:pPr lvl="1" eaLnBrk="1" hangingPunct="1">
              <a:buFontTx/>
              <a:buNone/>
            </a:pPr>
            <a:r>
              <a:rPr lang="en-US" sz="2400" smtClean="0"/>
              <a:t>   Asbestos worker and smoking (50-90x).</a:t>
            </a:r>
          </a:p>
          <a:p>
            <a:pPr lvl="1" eaLnBrk="1" hangingPunct="1"/>
            <a:r>
              <a:rPr lang="en-US" sz="2400" smtClean="0"/>
              <a:t>Others: persons who work in nickel, chromates, coal, mustard gas, arsenic, iron and in newspaper workers.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28600" y="228600"/>
            <a:ext cx="8534400" cy="914400"/>
          </a:xfrm>
        </p:spPr>
        <p:txBody>
          <a:bodyPr/>
          <a:lstStyle/>
          <a:p>
            <a:pPr eaLnBrk="1" hangingPunct="1"/>
            <a:r>
              <a:rPr lang="en-US" sz="3200" b="1" u="sng" smtClean="0"/>
              <a:t>Etiology of bronchogenic carcinoma</a:t>
            </a:r>
          </a:p>
        </p:txBody>
      </p:sp>
      <p:sp>
        <p:nvSpPr>
          <p:cNvPr id="68611" name="Rectangle 3"/>
          <p:cNvSpPr>
            <a:spLocks noGrp="1" noChangeArrowheads="1"/>
          </p:cNvSpPr>
          <p:nvPr>
            <p:ph idx="1"/>
          </p:nvPr>
        </p:nvSpPr>
        <p:spPr>
          <a:xfrm>
            <a:off x="685800" y="1752600"/>
            <a:ext cx="7772400" cy="4114800"/>
          </a:xfrm>
        </p:spPr>
        <p:txBody>
          <a:bodyPr/>
          <a:lstStyle/>
          <a:p>
            <a:pPr eaLnBrk="1" hangingPunct="1">
              <a:buFontTx/>
              <a:buNone/>
            </a:pPr>
            <a:r>
              <a:rPr lang="en-US" smtClean="0"/>
              <a:t>3.  </a:t>
            </a:r>
            <a:r>
              <a:rPr lang="en-US" b="1" u="sng" smtClean="0"/>
              <a:t>Air pollution</a:t>
            </a:r>
            <a:r>
              <a:rPr lang="en-US" smtClean="0"/>
              <a:t>:</a:t>
            </a:r>
          </a:p>
          <a:p>
            <a:pPr eaLnBrk="1" hangingPunct="1"/>
            <a:r>
              <a:rPr lang="en-US" smtClean="0"/>
              <a:t>May play some role in increased incidence.</a:t>
            </a:r>
          </a:p>
          <a:p>
            <a:pPr eaLnBrk="1" hangingPunct="1"/>
            <a:r>
              <a:rPr lang="en-US" smtClean="0"/>
              <a:t>Indoor air pollution especially by radon.</a:t>
            </a:r>
          </a:p>
          <a:p>
            <a:pPr eaLnBrk="1" hangingPunct="1">
              <a:buFontTx/>
              <a:buNone/>
            </a:pPr>
            <a:r>
              <a:rPr lang="en-US" smtClean="0"/>
              <a:t>4.  </a:t>
            </a:r>
            <a:r>
              <a:rPr lang="en-US" b="1" u="sng" smtClean="0"/>
              <a:t>Scarring:</a:t>
            </a:r>
          </a:p>
          <a:p>
            <a:pPr eaLnBrk="1" hangingPunct="1"/>
            <a:r>
              <a:rPr lang="en-US" smtClean="0"/>
              <a:t>Due to old infarcts, wounds, scar, granulomatous infections are associated with adenocarcinoma.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914400" y="0"/>
            <a:ext cx="7772400" cy="1143000"/>
          </a:xfrm>
        </p:spPr>
        <p:txBody>
          <a:bodyPr/>
          <a:lstStyle/>
          <a:p>
            <a:pPr eaLnBrk="1" hangingPunct="1"/>
            <a:r>
              <a:rPr lang="en-US" b="1" smtClean="0">
                <a:latin typeface="Arial" charset="0"/>
                <a:cs typeface="Arial" charset="0"/>
              </a:rPr>
              <a:t>Precursor Lesions.</a:t>
            </a:r>
          </a:p>
        </p:txBody>
      </p:sp>
      <p:sp>
        <p:nvSpPr>
          <p:cNvPr id="69635" name="Rectangle 3"/>
          <p:cNvSpPr>
            <a:spLocks noGrp="1" noChangeArrowheads="1"/>
          </p:cNvSpPr>
          <p:nvPr>
            <p:ph type="body" idx="1"/>
          </p:nvPr>
        </p:nvSpPr>
        <p:spPr>
          <a:xfrm>
            <a:off x="609600" y="1143000"/>
            <a:ext cx="8534400" cy="5257800"/>
          </a:xfrm>
        </p:spPr>
        <p:txBody>
          <a:bodyPr/>
          <a:lstStyle/>
          <a:p>
            <a:pPr eaLnBrk="1" hangingPunct="1"/>
            <a:r>
              <a:rPr lang="en-US" smtClean="0">
                <a:latin typeface="Arial" charset="0"/>
                <a:cs typeface="Arial" charset="0"/>
              </a:rPr>
              <a:t>Three types of precursor epithelial lesions are recognized: </a:t>
            </a:r>
          </a:p>
          <a:p>
            <a:pPr lvl="1" eaLnBrk="1" hangingPunct="1">
              <a:buFontTx/>
              <a:buNone/>
            </a:pPr>
            <a:r>
              <a:rPr lang="en-US" smtClean="0">
                <a:latin typeface="Arial" charset="0"/>
                <a:cs typeface="Arial" charset="0"/>
              </a:rPr>
              <a:t> (1) squamous dysplasia and carcinoma in situ</a:t>
            </a:r>
          </a:p>
          <a:p>
            <a:pPr lvl="1" eaLnBrk="1" hangingPunct="1">
              <a:buFontTx/>
              <a:buNone/>
            </a:pPr>
            <a:r>
              <a:rPr lang="en-US" smtClean="0">
                <a:latin typeface="Arial" charset="0"/>
                <a:cs typeface="Arial" charset="0"/>
              </a:rPr>
              <a:t> (2) atypical adenomatous hyperplasia </a:t>
            </a:r>
          </a:p>
          <a:p>
            <a:pPr lvl="1" eaLnBrk="1" hangingPunct="1">
              <a:buFontTx/>
              <a:buNone/>
            </a:pPr>
            <a:r>
              <a:rPr lang="en-US" smtClean="0">
                <a:latin typeface="Arial" charset="0"/>
                <a:cs typeface="Arial" charset="0"/>
              </a:rPr>
              <a:t> (3) diffuse idiopathic pulmonary neuroendocrine cell hyperplasia. </a:t>
            </a:r>
          </a:p>
          <a:p>
            <a:pPr lvl="1" eaLnBrk="1" hangingPunct="1">
              <a:buFontTx/>
              <a:buNone/>
            </a:pPr>
            <a:endParaRPr lang="en-US" smtClean="0">
              <a:latin typeface="Arial" charset="0"/>
              <a:cs typeface="Arial" charset="0"/>
            </a:endParaRPr>
          </a:p>
          <a:p>
            <a:pPr lvl="1" eaLnBrk="1" hangingPunct="1"/>
            <a:r>
              <a:rPr lang="en-US" smtClean="0">
                <a:latin typeface="Arial" charset="0"/>
                <a:cs typeface="Arial" charset="0"/>
              </a:rPr>
              <a:t>It should be noted that the term "precursor" does not imply that progression to invasion will occur in all cases. </a:t>
            </a:r>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2279</TotalTime>
  <Words>1696</Words>
  <Application>Microsoft Office PowerPoint</Application>
  <PresentationFormat>On-screen Show (4:3)</PresentationFormat>
  <Paragraphs>249</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 Design</vt:lpstr>
      <vt:lpstr>Tumors of the Lung and Upper Respiratory Tract</vt:lpstr>
      <vt:lpstr>At the end of this lecture, the student should be able to: </vt:lpstr>
      <vt:lpstr>Lung Tumors</vt:lpstr>
      <vt:lpstr>Bronchogenic carcinoma</vt:lpstr>
      <vt:lpstr>The Cancer Letter • Jan. 25, 2013</vt:lpstr>
      <vt:lpstr>Etiology  of bronchogenic carcinoma</vt:lpstr>
      <vt:lpstr>Etiology of brochogenic carcinoma</vt:lpstr>
      <vt:lpstr>Etiology of bronchogenic carcinoma</vt:lpstr>
      <vt:lpstr>Precursor Lesions.</vt:lpstr>
      <vt:lpstr>Classification of brochogenic carcinoma</vt:lpstr>
      <vt:lpstr>Slide 11</vt:lpstr>
      <vt:lpstr>Classification of brochogenic carcinoma</vt:lpstr>
      <vt:lpstr>Bronchogenic carcinoma</vt:lpstr>
      <vt:lpstr>Morphology of bronchogenic carcinoma</vt:lpstr>
      <vt:lpstr>Morphology of bronchogenic carcinoma</vt:lpstr>
      <vt:lpstr>Morphology of bronchogenic carcinoma</vt:lpstr>
      <vt:lpstr>Morphology of bronchogenic carcinoma</vt:lpstr>
      <vt:lpstr>Slide 18</vt:lpstr>
      <vt:lpstr>Morphology of bronchogenic carcinoma</vt:lpstr>
      <vt:lpstr>Small cell carcinomas (oat cell carcinoma)</vt:lpstr>
      <vt:lpstr>Morphology of bronchogenic carcinoma </vt:lpstr>
      <vt:lpstr>Morphology of bronchogenic carcinoma </vt:lpstr>
      <vt:lpstr>Dx</vt:lpstr>
      <vt:lpstr>Clinical course of bronchogenic carcinoma</vt:lpstr>
      <vt:lpstr>Clinical features of bronchogenic carcinoma </vt:lpstr>
      <vt:lpstr>Pancoast tumor</vt:lpstr>
      <vt:lpstr>Paraneoplastic syndrome</vt:lpstr>
      <vt:lpstr>Paraneoplastic syndrome</vt:lpstr>
      <vt:lpstr>Neuroendocrine tumors</vt:lpstr>
      <vt:lpstr>Other carcinomas of the lung: </vt:lpstr>
      <vt:lpstr>Morphology of Neuroendocrine tumors</vt:lpstr>
      <vt:lpstr>E/M of Neuroendocrine tumors</vt:lpstr>
      <vt:lpstr>Metastatic Carcinoma to the Lung</vt:lpstr>
      <vt:lpstr>DISEASES OF THE PLEURA </vt:lpstr>
      <vt:lpstr>Primary tumours of the pleura</vt:lpstr>
      <vt:lpstr> Mesothelioma </vt:lpstr>
      <vt:lpstr> Mesothelioma </vt:lpstr>
      <vt:lpstr>Diagnosis of pleural diseases</vt:lpstr>
      <vt:lpstr>CONTENTS: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Tumors of the Lung and Upper Respiratory Tract</dc:title>
  <dc:creator>VIVIAN</dc:creator>
  <cp:lastModifiedBy>Dr.Maha</cp:lastModifiedBy>
  <cp:revision>99</cp:revision>
  <dcterms:created xsi:type="dcterms:W3CDTF">2001-01-15T07:33:14Z</dcterms:created>
  <dcterms:modified xsi:type="dcterms:W3CDTF">2013-02-09T18:37:30Z</dcterms:modified>
</cp:coreProperties>
</file>