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23" autoAdjust="0"/>
  </p:normalViewPr>
  <p:slideViewPr>
    <p:cSldViewPr>
      <p:cViewPr varScale="1">
        <p:scale>
          <a:sx n="63" d="100"/>
          <a:sy n="63" d="100"/>
        </p:scale>
        <p:origin x="-72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1821E-4B63-4E56-87A3-F8EF9869E499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215AC-54FF-41F3-A1BB-E07B6279933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252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532F0-D371-4A01-9E69-0FA156C28E0D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80678-885A-4C4A-A6F7-6292DC225C13}" type="slidenum">
              <a:rPr lang="en-US"/>
              <a:pPr/>
              <a:t>23</a:t>
            </a:fld>
            <a:endParaRPr lang="en-US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C11AB-69A3-41D4-8898-AE4E00A58B62}" type="slidenum">
              <a:rPr lang="en-US"/>
              <a:pPr/>
              <a:t>25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Epithelioid</a:t>
            </a:r>
            <a:r>
              <a:rPr lang="en-US" dirty="0" smtClean="0"/>
              <a:t> and giant cell </a:t>
            </a:r>
            <a:r>
              <a:rPr lang="en-US" dirty="0" err="1" smtClean="0"/>
              <a:t>Granuloma</a:t>
            </a:r>
            <a:r>
              <a:rPr lang="en-US" dirty="0" smtClean="0"/>
              <a:t>  is</a:t>
            </a:r>
            <a:r>
              <a:rPr lang="en-US" baseline="0" dirty="0" smtClean="0"/>
              <a:t> noted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Complications of TB are: Amyloidosis , </a:t>
            </a:r>
            <a:r>
              <a:rPr lang="en-US" dirty="0" err="1" smtClean="0"/>
              <a:t>tuberculous</a:t>
            </a:r>
            <a:r>
              <a:rPr lang="en-US" dirty="0" smtClean="0"/>
              <a:t> pneumonia , </a:t>
            </a:r>
            <a:r>
              <a:rPr lang="en-US" dirty="0" err="1" smtClean="0"/>
              <a:t>miliary</a:t>
            </a:r>
            <a:r>
              <a:rPr lang="en-US" dirty="0" smtClean="0"/>
              <a:t> tuberculosis , </a:t>
            </a:r>
            <a:r>
              <a:rPr lang="en-US" dirty="0" err="1" smtClean="0"/>
              <a:t>tuberculous</a:t>
            </a:r>
            <a:r>
              <a:rPr lang="en-US" dirty="0" smtClean="0"/>
              <a:t> meningitis and Addison disease 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83918-6677-4DDE-B6AE-24E597DE3C1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Necrotizing (i.e., </a:t>
            </a:r>
            <a:r>
              <a:rPr lang="en-US" dirty="0" err="1" smtClean="0"/>
              <a:t>caseating</a:t>
            </a:r>
            <a:r>
              <a:rPr lang="en-US" dirty="0" smtClean="0"/>
              <a:t>) </a:t>
            </a:r>
            <a:r>
              <a:rPr lang="en-US" dirty="0" err="1" smtClean="0"/>
              <a:t>granulomas</a:t>
            </a:r>
            <a:r>
              <a:rPr lang="en-US" dirty="0" smtClean="0"/>
              <a:t> filled with acid fast bacilli. This is CLASSIC for TB.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A742A-C62E-4AC9-A981-822BBA45A2F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acid fast stain for acid fast bacteria is also called the </a:t>
            </a:r>
            <a:r>
              <a:rPr lang="en-US" dirty="0" err="1" smtClean="0"/>
              <a:t>Ziel-Neilseon</a:t>
            </a:r>
            <a:r>
              <a:rPr lang="en-US" dirty="0" smtClean="0"/>
              <a:t> stain, or simply AFB stain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AC759-1887-4B17-B787-D1F615A08C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23969-3C0C-40EE-B0ED-BF9B4DDFE6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29847-ECF2-4F57-B422-03DA5923290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Causes of </a:t>
            </a:r>
            <a:r>
              <a:rPr lang="en-US" dirty="0" err="1" smtClean="0"/>
              <a:t>Bronchiactasis</a:t>
            </a:r>
            <a:r>
              <a:rPr lang="en-US" dirty="0" smtClean="0"/>
              <a:t>:</a:t>
            </a:r>
            <a:r>
              <a:rPr lang="en-US" baseline="0" dirty="0" smtClean="0"/>
              <a:t> congenital and hereditary conditions like cystic fibrosis, immunodeficiency states, </a:t>
            </a:r>
            <a:r>
              <a:rPr lang="en-US" baseline="0" dirty="0" err="1" smtClean="0"/>
              <a:t>Kartagener</a:t>
            </a:r>
            <a:r>
              <a:rPr lang="en-US" baseline="0" dirty="0" smtClean="0"/>
              <a:t> syndrome, Post infectious, bronchial obstruction.</a:t>
            </a:r>
            <a:endParaRPr lang="en-US" dirty="0" smtClean="0"/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3CF16A-D698-4D82-B4B2-5B51B2EBF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Longitudinal section of lung showing a wedge shaped</a:t>
            </a:r>
            <a:r>
              <a:rPr lang="en-US" baseline="0" dirty="0" smtClean="0"/>
              <a:t> peripheral hemorrhagic infarction . A thrombus is seen in a major branch of pulmonary artery ( arrow head ) .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Predisposing factors are- Prolonged bed rest , surgery , severe trauma , congestive heart failure , contraceptive pills and postpartum period </a:t>
            </a:r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5BB94-31EF-43D1-A7F2-148A2B0CEE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09757D-E0D8-45E2-9BDB-45F46218D58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D8B85-B654-4E79-921D-109E6C6E72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B1D7A9-9366-4474-8095-2C3309B378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5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47E47A-CE25-4518-8E40-15A4C24B4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r>
              <a:rPr lang="en-US" dirty="0" smtClean="0"/>
              <a:t>Patchy and focal distribution of the exudates 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215AC-54FF-41F3-A1BB-E07B6279933F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1734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Predisposing</a:t>
            </a:r>
            <a:r>
              <a:rPr lang="en-US" baseline="0" dirty="0" smtClean="0"/>
              <a:t> factors are: </a:t>
            </a:r>
            <a:r>
              <a:rPr lang="en-US" dirty="0" smtClean="0"/>
              <a:t>Diabetes Mellitus , old age , immune deficiency and chronic illness </a:t>
            </a: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B98FC8-EA94-4974-A1B9-5AAC7B11DAF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EDD1D6-8619-492B-9ECB-C53CB68C5D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098D3F-16F5-4FCE-99A5-ED407A0C0D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50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514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2771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A133B-B006-4D7F-915A-CB4A8A0E2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054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A752B-E004-4231-8510-58516A5C0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67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5082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4633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8125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8228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0679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268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64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338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470E2-490C-487B-A303-2D5CE12E40D6}" type="datetimeFigureOut">
              <a:rPr lang="en-IN" smtClean="0"/>
              <a:pPr/>
              <a:t>2/10/2013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BB71-8397-47A2-AD78-DF8644D85F4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2569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File:Centrilobular_emphysema_865_lores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upload.wikimedia.org/wikipedia/commons/6/66/Emphysema_low_mag.jpg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ronchiectasis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en.wikipedia.org/wiki/File:Bronchiectasis_.jpg" TargetMode="Externa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library.med.utah.edu/WebPath/jpeg1/LUNG010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farm4.static.flickr.com/3458/3785988179_2207f40098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Respiratory practical </a:t>
            </a:r>
            <a:br>
              <a:rPr lang="en-US" dirty="0" smtClean="0"/>
            </a:br>
            <a:r>
              <a:rPr lang="en-US" sz="2700" dirty="0" smtClean="0"/>
              <a:t>Dr. </a:t>
            </a:r>
            <a:r>
              <a:rPr lang="en-US" sz="2700" dirty="0" err="1" smtClean="0"/>
              <a:t>Shaesta</a:t>
            </a:r>
            <a:r>
              <a:rPr lang="en-US" sz="2700" dirty="0" smtClean="0"/>
              <a:t> </a:t>
            </a:r>
            <a:r>
              <a:rPr lang="en-US" sz="2700" dirty="0" err="1" smtClean="0"/>
              <a:t>Naseem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10-2-13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34640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Mr. Amer Shafie\Desktop\slides for practical classes\A 4       54\35 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785786" y="5429264"/>
            <a:ext cx="12858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0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Lobar 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diffuse consolidation: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57188" y="2249488"/>
            <a:ext cx="82153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All the alveoli are filled with fibrinous exudate containing fibrin threads, polymorphs, macrophages and red cells.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walls are congested.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Pleura is covered by fibrinous exudate.</a:t>
            </a:r>
          </a:p>
        </p:txBody>
      </p:sp>
    </p:spTree>
    <p:extLst>
      <p:ext uri="{BB962C8B-B14F-4D97-AF65-F5344CB8AC3E}">
        <p14:creationId xmlns:p14="http://schemas.microsoft.com/office/powerpoint/2010/main" xmlns="" val="3366401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2-Bronchopneumonia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4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cute bronchopneum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104456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5301207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cut surface shows </a:t>
            </a:r>
            <a:r>
              <a:rPr lang="en-US" sz="2400" b="1" dirty="0" smtClean="0">
                <a:solidFill>
                  <a:srgbClr val="FF0000"/>
                </a:solidFill>
              </a:rPr>
              <a:t>patchy lung  consolidation </a:t>
            </a:r>
            <a:r>
              <a:rPr lang="en-US" sz="2400" dirty="0" smtClean="0"/>
              <a:t>with firm white 3 – 6 mm patches involving the entire left lung.</a:t>
            </a:r>
            <a:br>
              <a:rPr lang="en-US" sz="2400" dirty="0" smtClean="0"/>
            </a:br>
            <a:r>
              <a:rPr lang="en-US" sz="2400" dirty="0" smtClean="0"/>
              <a:t>The lower lobe appears to be congested.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32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_OwoEg7Db_AE/TTAiDMInj4I/AAAAAAAABfY/oPbnb7uKJlI/s320/Bronchopneumonia%2B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392488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559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48514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2643174" y="1214422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riped Right Arrow 3"/>
          <p:cNvSpPr/>
          <p:nvPr/>
        </p:nvSpPr>
        <p:spPr>
          <a:xfrm>
            <a:off x="3786182" y="2214554"/>
            <a:ext cx="45719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57290" y="364331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94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Mr. Amer Shafie\Desktop\slides for practical classes\A 4       54\36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37" y="0"/>
            <a:ext cx="9185902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928662" y="1785926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5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Mr. Amer Shafie\Desktop\slides for practical classes\A 4       54\36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214290"/>
            <a:ext cx="9144000" cy="6858000"/>
          </a:xfrm>
          <a:prstGeom prst="rect">
            <a:avLst/>
          </a:prstGeom>
          <a:noFill/>
        </p:spPr>
      </p:pic>
      <p:sp>
        <p:nvSpPr>
          <p:cNvPr id="5" name="Curved Right Arrow 4"/>
          <p:cNvSpPr/>
          <p:nvPr/>
        </p:nvSpPr>
        <p:spPr>
          <a:xfrm>
            <a:off x="0" y="642918"/>
            <a:ext cx="1285884" cy="1359028"/>
          </a:xfrm>
          <a:prstGeom prst="curvedRightArrow">
            <a:avLst>
              <a:gd name="adj1" fmla="val 225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4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My Documents\most related BOOKS\general books\lectures\M.D.presentation\PRACTICAL SESSIONS\slides for practical classes\A 4       54\36 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62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Bronchopneumonia: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lung shows foci of inflammatory consolidation surrounding bronchioles: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85750" y="1785938"/>
            <a:ext cx="8501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Bronchioles are filled with an inflammatory exudate and show ulceration of mucosa, focal inflammation and necrosis of walls.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Alveoli surrounding the bronchiole are filled with fibrin threads polymorphs and few macrophages.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Surrounding lung parenchyma shows congestion and edema.</a:t>
            </a:r>
          </a:p>
        </p:txBody>
      </p:sp>
    </p:spTree>
    <p:extLst>
      <p:ext uri="{BB962C8B-B14F-4D97-AF65-F5344CB8AC3E}">
        <p14:creationId xmlns:p14="http://schemas.microsoft.com/office/powerpoint/2010/main" xmlns="" val="109680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5029200" cy="1143000"/>
          </a:xfrm>
        </p:spPr>
        <p:txBody>
          <a:bodyPr/>
          <a:lstStyle/>
          <a:p>
            <a:r>
              <a:rPr lang="en-US" b="1" smtClean="0"/>
              <a:t>Lung</a:t>
            </a:r>
          </a:p>
        </p:txBody>
      </p:sp>
      <p:pic>
        <p:nvPicPr>
          <p:cNvPr id="10243" name="Picture 6" descr="lung-normal-gross-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792163"/>
            <a:ext cx="4038600" cy="2636837"/>
          </a:xfrm>
        </p:spPr>
      </p:pic>
      <p:pic>
        <p:nvPicPr>
          <p:cNvPr id="10244" name="Picture 8" descr="lung-parenchyma-normal-micr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429000"/>
            <a:ext cx="40386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lung-normal-drawing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8200"/>
            <a:ext cx="457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lung-normal-airway-micro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195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0247" name="Rectangle 10"/>
          <p:cNvSpPr>
            <a:spLocks noChangeArrowheads="1"/>
          </p:cNvSpPr>
          <p:nvPr/>
        </p:nvSpPr>
        <p:spPr bwMode="auto">
          <a:xfrm>
            <a:off x="228600" y="6019800"/>
            <a:ext cx="4343400" cy="304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5105400" y="4038600"/>
            <a:ext cx="1219200" cy="7016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Capillary lumen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4572000" y="15240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7315200" y="1676400"/>
            <a:ext cx="13716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 pneumocyte</a:t>
            </a: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772400" y="5181600"/>
            <a:ext cx="1371600" cy="560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Type II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/>
              <a:t>pneumocyte</a:t>
            </a:r>
          </a:p>
        </p:txBody>
      </p:sp>
      <p:sp>
        <p:nvSpPr>
          <p:cNvPr id="10252" name="Text Box 16"/>
          <p:cNvSpPr txBox="1">
            <a:spLocks noChangeArrowheads="1"/>
          </p:cNvSpPr>
          <p:nvPr/>
        </p:nvSpPr>
        <p:spPr bwMode="auto">
          <a:xfrm>
            <a:off x="6858000" y="5715000"/>
            <a:ext cx="152400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Endothelium</a:t>
            </a:r>
          </a:p>
        </p:txBody>
      </p:sp>
      <p:sp>
        <p:nvSpPr>
          <p:cNvPr id="10253" name="Line 17"/>
          <p:cNvSpPr>
            <a:spLocks noChangeShapeType="1"/>
          </p:cNvSpPr>
          <p:nvPr/>
        </p:nvSpPr>
        <p:spPr bwMode="auto">
          <a:xfrm flipH="1" flipV="1">
            <a:off x="6629400" y="55626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8"/>
          <p:cNvSpPr>
            <a:spLocks noChangeShapeType="1"/>
          </p:cNvSpPr>
          <p:nvPr/>
        </p:nvSpPr>
        <p:spPr bwMode="auto">
          <a:xfrm flipH="1" flipV="1">
            <a:off x="87630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9"/>
          <p:cNvSpPr>
            <a:spLocks noChangeShapeType="1"/>
          </p:cNvSpPr>
          <p:nvPr/>
        </p:nvSpPr>
        <p:spPr bwMode="auto">
          <a:xfrm flipH="1">
            <a:off x="7086600" y="19812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20"/>
          <p:cNvSpPr>
            <a:spLocks noChangeShapeType="1"/>
          </p:cNvSpPr>
          <p:nvPr/>
        </p:nvSpPr>
        <p:spPr bwMode="auto">
          <a:xfrm>
            <a:off x="5105400" y="21336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543800" y="2438400"/>
            <a:ext cx="1143000" cy="6413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Alveolar space</a:t>
            </a:r>
          </a:p>
        </p:txBody>
      </p:sp>
    </p:spTree>
    <p:extLst>
      <p:ext uri="{BB962C8B-B14F-4D97-AF65-F5344CB8AC3E}">
        <p14:creationId xmlns:p14="http://schemas.microsoft.com/office/powerpoint/2010/main" xmlns="" val="19731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3- Tuberculosis of the lung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69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32656"/>
            <a:ext cx="435292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36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2656"/>
            <a:ext cx="5774457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471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:\eDitionsContent\0721601871\graphics\fullsize\S01871-001-f020.jpg"/>
          <p:cNvPicPr>
            <a:picLocks noChangeAspect="1" noChangeArrowheads="1"/>
          </p:cNvPicPr>
          <p:nvPr/>
        </p:nvPicPr>
        <p:blipFill>
          <a:blip r:embed="rId3" cstate="print"/>
          <a:srcRect b="7434"/>
          <a:stretch>
            <a:fillRect/>
          </a:stretch>
        </p:blipFill>
        <p:spPr bwMode="auto">
          <a:xfrm>
            <a:off x="1619672" y="260648"/>
            <a:ext cx="5760640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342" name="Picture 5" descr="admintitle"/>
          <p:cNvSpPr>
            <a:spLocks noChangeAspect="1" noChangeArrowheads="1"/>
          </p:cNvSpPr>
          <p:nvPr/>
        </p:nvSpPr>
        <p:spPr bwMode="auto">
          <a:xfrm>
            <a:off x="107950" y="115888"/>
            <a:ext cx="990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44" y="59492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Organ: lung          </a:t>
            </a:r>
            <a:r>
              <a:rPr lang="en-US" sz="2400" dirty="0" err="1" smtClean="0">
                <a:latin typeface="Verdana" pitchFamily="34" charset="0"/>
              </a:rPr>
              <a:t>Dx</a:t>
            </a:r>
            <a:r>
              <a:rPr lang="en-US" sz="2400" dirty="0" smtClean="0">
                <a:latin typeface="Verdana" pitchFamily="34" charset="0"/>
              </a:rPr>
              <a:t> : </a:t>
            </a:r>
            <a:r>
              <a:rPr lang="en-US" sz="2400" dirty="0" err="1" smtClean="0">
                <a:latin typeface="Verdana" pitchFamily="34" charset="0"/>
              </a:rPr>
              <a:t>Caseous</a:t>
            </a:r>
            <a:r>
              <a:rPr lang="en-US" sz="2400" dirty="0" smtClean="0">
                <a:latin typeface="Verdana" pitchFamily="34" charset="0"/>
              </a:rPr>
              <a:t> necrosis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smtClean="0">
                <a:latin typeface="Verdana" pitchFamily="34" charset="0"/>
              </a:rPr>
              <a:t>(tuberculosis)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227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1671638"/>
            <a:ext cx="7153275" cy="4319587"/>
          </a:xfrm>
          <a:noFill/>
        </p:spPr>
      </p:pic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Tuberculous Granulomas</a:t>
            </a:r>
          </a:p>
        </p:txBody>
      </p:sp>
      <p:sp>
        <p:nvSpPr>
          <p:cNvPr id="153604" name="AutoShape 4"/>
          <p:cNvSpPr>
            <a:spLocks noChangeArrowheads="1"/>
          </p:cNvSpPr>
          <p:nvPr/>
        </p:nvSpPr>
        <p:spPr bwMode="auto">
          <a:xfrm>
            <a:off x="3352800" y="3200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53605" name="AutoShape 5"/>
          <p:cNvSpPr>
            <a:spLocks noChangeArrowheads="1"/>
          </p:cNvSpPr>
          <p:nvPr/>
        </p:nvSpPr>
        <p:spPr bwMode="auto">
          <a:xfrm>
            <a:off x="6781800" y="3581400"/>
            <a:ext cx="533400" cy="381000"/>
          </a:xfrm>
          <a:prstGeom prst="leftArrow">
            <a:avLst>
              <a:gd name="adj1" fmla="val 50000"/>
              <a:gd name="adj2" fmla="val 35000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42544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utoUpdateAnimBg="0"/>
      <p:bldP spid="153604" grpId="0" animBg="1"/>
      <p:bldP spid="153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LUNG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7272808" cy="5400600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676400" y="6096000"/>
            <a:ext cx="594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 sz="9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807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8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85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008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MORE </a:t>
            </a:r>
            <a:r>
              <a:rPr lang="en-US" sz="3600" b="1" dirty="0">
                <a:solidFill>
                  <a:srgbClr val="3333FF"/>
                </a:solidFill>
              </a:rPr>
              <a:t>A</a:t>
            </a:r>
            <a:r>
              <a:rPr lang="en-US" sz="3600" b="1" dirty="0">
                <a:solidFill>
                  <a:srgbClr val="FF0000"/>
                </a:solidFill>
              </a:rPr>
              <a:t>CID-</a:t>
            </a:r>
            <a:r>
              <a:rPr lang="en-US" sz="3600" b="1" dirty="0">
                <a:solidFill>
                  <a:srgbClr val="3333FF"/>
                </a:solidFill>
              </a:rPr>
              <a:t>F</a:t>
            </a:r>
            <a:r>
              <a:rPr lang="en-US" sz="3600" b="1" dirty="0">
                <a:solidFill>
                  <a:srgbClr val="FF0000"/>
                </a:solidFill>
              </a:rPr>
              <a:t>AST </a:t>
            </a:r>
            <a:r>
              <a:rPr lang="en-US" sz="3600" b="1" dirty="0">
                <a:solidFill>
                  <a:srgbClr val="3333FF"/>
                </a:solidFill>
              </a:rPr>
              <a:t>B</a:t>
            </a:r>
            <a:r>
              <a:rPr lang="en-US" sz="3600" b="1" dirty="0">
                <a:solidFill>
                  <a:srgbClr val="FF0000"/>
                </a:solidFill>
              </a:rPr>
              <a:t>ACILLI, </a:t>
            </a:r>
            <a:r>
              <a:rPr lang="en-US" sz="2800" b="1" dirty="0" smtClean="0">
                <a:solidFill>
                  <a:srgbClr val="002060"/>
                </a:solidFill>
              </a:rPr>
              <a:t>AFB/</a:t>
            </a:r>
            <a:r>
              <a:rPr lang="en-US" sz="2800" b="1" dirty="0" err="1" smtClean="0">
                <a:solidFill>
                  <a:srgbClr val="002060"/>
                </a:solidFill>
              </a:rPr>
              <a:t>Ziel-Neilseon</a:t>
            </a:r>
            <a:r>
              <a:rPr lang="en-US" sz="2800" b="1" dirty="0" smtClean="0">
                <a:solidFill>
                  <a:srgbClr val="002060"/>
                </a:solidFill>
              </a:rPr>
              <a:t> stain 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1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</a:rPr>
              <a:t>Miliary</a:t>
            </a:r>
            <a:r>
              <a:rPr lang="en-US" sz="3600" dirty="0" smtClean="0">
                <a:solidFill>
                  <a:schemeClr val="tx2"/>
                </a:solidFill>
              </a:rPr>
              <a:t> tuberculosis of the lung :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Section of the lung shows :                                The alveolar </a:t>
            </a:r>
            <a:r>
              <a:rPr lang="en-US" dirty="0" err="1" smtClean="0"/>
              <a:t>septae</a:t>
            </a:r>
            <a:r>
              <a:rPr lang="en-US" dirty="0" smtClean="0"/>
              <a:t> contain many tubercles/</a:t>
            </a:r>
            <a:r>
              <a:rPr lang="en-US" dirty="0" err="1" smtClean="0"/>
              <a:t>granulomas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Granuloma</a:t>
            </a:r>
            <a:r>
              <a:rPr lang="en-US" dirty="0" smtClean="0"/>
              <a:t> consist of </a:t>
            </a:r>
            <a:r>
              <a:rPr lang="en-US" dirty="0" err="1" smtClean="0"/>
              <a:t>epithelioid</a:t>
            </a:r>
            <a:r>
              <a:rPr lang="en-US" dirty="0" smtClean="0"/>
              <a:t> cells , few </a:t>
            </a:r>
            <a:r>
              <a:rPr lang="en-US" dirty="0" err="1" smtClean="0"/>
              <a:t>langhan’s</a:t>
            </a:r>
            <a:r>
              <a:rPr lang="en-US" dirty="0" smtClean="0"/>
              <a:t> giant cells and peripheral rim of lymphocytes with or without </a:t>
            </a:r>
            <a:r>
              <a:rPr lang="en-US" dirty="0" err="1" smtClean="0"/>
              <a:t>caseation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13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4-Emphysema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0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respiratory acinus</a:t>
            </a:r>
            <a:endParaRPr lang="en-US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smtClean="0"/>
              <a:t>Cartilage is present to level of proximal bronchioles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Beyond terminal bronchiole gas exchange occurs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/>
              <a:t>The distal airspaces are kept open by elastic tension in alveolar walls</a:t>
            </a:r>
            <a:endParaRPr lang="en-US" sz="2800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pic>
        <p:nvPicPr>
          <p:cNvPr id="9221" name="Picture 7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25" y="1916113"/>
            <a:ext cx="46767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9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Normal lung</a:t>
            </a:r>
          </a:p>
        </p:txBody>
      </p:sp>
      <p:pic>
        <p:nvPicPr>
          <p:cNvPr id="46083" name="Picture 3" descr="FAC001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92250"/>
            <a:ext cx="769620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4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meddean.luc.edu/lumen/meded/Radio/curriculum/Mechanisms/Emphys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50345"/>
            <a:ext cx="5184576" cy="428291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Emphysema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117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Panacinar</a:t>
            </a:r>
            <a:r>
              <a:rPr lang="en-GB" dirty="0" smtClean="0"/>
              <a:t> emphysema </a:t>
            </a:r>
          </a:p>
        </p:txBody>
      </p:sp>
      <p:pic>
        <p:nvPicPr>
          <p:cNvPr id="49155" name="Picture 3" descr="D1_FAC0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1295400"/>
            <a:ext cx="8732837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033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upload.wikimedia.org/wikipedia/commons/thumb/a/ac/Centrilobular_emphysema_865_lores.jpg/220px-Centrilobular_emphysema_865_lor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76672"/>
            <a:ext cx="6408712" cy="43204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5292657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Pathology of lung showing </a:t>
            </a:r>
            <a:r>
              <a:rPr lang="en-US" sz="2400" dirty="0" err="1" smtClean="0"/>
              <a:t>centrilobular</a:t>
            </a:r>
            <a:r>
              <a:rPr lang="en-US" sz="2400" dirty="0" smtClean="0"/>
              <a:t> emphysema characteristic of smoking. </a:t>
            </a:r>
          </a:p>
          <a:p>
            <a:r>
              <a:rPr lang="en-US" sz="2400" dirty="0" smtClean="0"/>
              <a:t>Close up of fixed, cut surface shows multiple cavities lined by heavy black carbon deposits.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08260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EMPHYSEMA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722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le:Emphysema low ma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7620000" cy="45910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02224" y="620688"/>
            <a:ext cx="2339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 (LUNG)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971834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Documents and Settings\Mr. Amer Shafie\Desktop\slides for practical classes\A 4       54\37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402" y="0"/>
            <a:ext cx="1027376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Emphysema: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85750" y="1668463"/>
            <a:ext cx="85010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Increase in the size of air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Decrease in number of air spaces and their walls are thinned.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Some of the alveolar septae are ruptured and the ruptured septa project with in air spaces on the form of spurs.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Alveolar blood vessels show reactive thickening of their walls.</a:t>
            </a:r>
          </a:p>
        </p:txBody>
      </p:sp>
    </p:spTree>
    <p:extLst>
      <p:ext uri="{BB962C8B-B14F-4D97-AF65-F5344CB8AC3E}">
        <p14:creationId xmlns:p14="http://schemas.microsoft.com/office/powerpoint/2010/main" xmlns="" val="3865909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5-Bronchiectasis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13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8/8f/Bronchiectasis.jpg/220px-Bronchiectas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04800"/>
            <a:ext cx="3168352" cy="5256584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d/da/Bronchiectasis_.jpg/220px-Bronchiectasis_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28600"/>
            <a:ext cx="3168352" cy="54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-Permanent</a:t>
            </a:r>
            <a:r>
              <a:rPr lang="en-US" sz="2000" baseline="0" dirty="0" smtClean="0"/>
              <a:t> dilatation of bronchi and bronchioles caused by </a:t>
            </a:r>
            <a:r>
              <a:rPr lang="en-US" sz="2000" b="1" u="sng" baseline="0" dirty="0" smtClean="0"/>
              <a:t>destruction of muscle and elastic tissue </a:t>
            </a:r>
            <a:r>
              <a:rPr lang="en-US" sz="2000" baseline="0" dirty="0" smtClean="0"/>
              <a:t>resulting from or associated </a:t>
            </a:r>
            <a:r>
              <a:rPr lang="en-US" sz="2000" b="1" baseline="0" dirty="0" smtClean="0">
                <a:solidFill>
                  <a:srgbClr val="FF0000"/>
                </a:solidFill>
              </a:rPr>
              <a:t>with chronic necrotizing infection</a:t>
            </a:r>
          </a:p>
          <a:p>
            <a:r>
              <a:rPr lang="en-US" sz="2000" dirty="0" smtClean="0"/>
              <a:t>-Markedly distended peripheral bronchi.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2692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2140"/>
            <a:ext cx="5486400" cy="857256"/>
          </a:xfrm>
        </p:spPr>
        <p:txBody>
          <a:bodyPr>
            <a:noAutofit/>
          </a:bodyPr>
          <a:lstStyle/>
          <a:p>
            <a:r>
              <a:rPr lang="en-US" sz="1800" dirty="0" smtClean="0"/>
              <a:t>Microscopic section of normal lung showing terminal bronchiole, respiratory bronchiole, alveolar duct, alveolar sac, and alveoli.</a:t>
            </a:r>
            <a:endParaRPr lang="en-US" sz="1800" dirty="0"/>
          </a:p>
        </p:txBody>
      </p:sp>
      <p:pic>
        <p:nvPicPr>
          <p:cNvPr id="1026" name="Picture 2" descr="http://www.meddean.luc.edu/lumen/bbs/p/pulpathi/pulpath8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607" r="5607"/>
          <a:stretch>
            <a:fillRect/>
          </a:stretch>
        </p:blipFill>
        <p:spPr bwMode="auto">
          <a:xfrm>
            <a:off x="357158" y="0"/>
            <a:ext cx="8286808" cy="55007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178592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71604" y="357187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8926" y="250030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5929321" y="285749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00958" y="4214818"/>
            <a:ext cx="4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86644" y="471488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29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meddean.luc.edu/lumen/bbs/p/pulpathi/pulpath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1643042" y="857232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1928794" y="92867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572264" y="250030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00760" y="714356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36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hidden="1"/>
          <p:cNvGraphicFramePr>
            <a:graphicFrameLocks noGrp="1"/>
          </p:cNvGraphicFramePr>
          <p:nvPr/>
        </p:nvGraphicFramePr>
        <p:xfrm>
          <a:off x="1331640" y="2276872"/>
          <a:ext cx="5410767" cy="4291828"/>
        </p:xfrm>
        <a:graphic>
          <a:graphicData uri="http://schemas.openxmlformats.org/drawingml/2006/table">
            <a:tbl>
              <a:tblPr/>
              <a:tblGrid>
                <a:gridCol w="3186074"/>
                <a:gridCol w="660731"/>
                <a:gridCol w="1377286"/>
                <a:gridCol w="186676"/>
              </a:tblGrid>
              <a:tr h="386665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346528">
                <a:tc gridSpan="2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8154" marR="78154" marT="39077" marB="3907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743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743">
                <a:tc gridSpan="4">
                  <a:txBody>
                    <a:bodyPr/>
                    <a:lstStyle/>
                    <a:p>
                      <a:endParaRPr lang="en-US" sz="150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8861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1579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8154" marR="78154" marT="39077" marB="39077"/>
                </a:tc>
              </a:tr>
              <a:tr h="1326012">
                <a:tc>
                  <a:txBody>
                    <a:bodyPr/>
                    <a:lstStyle/>
                    <a:p>
                      <a:r>
                        <a:rPr lang="en-US" sz="2000" dirty="0"/>
                        <a:t>In </a:t>
                      </a:r>
                      <a:r>
                        <a:rPr lang="en-US" sz="2000" dirty="0" err="1"/>
                        <a:t>bronchiectasis</a:t>
                      </a:r>
                      <a:r>
                        <a:rPr lang="en-US" sz="2000" dirty="0"/>
                        <a:t>, mucus production increases, the cilia are destroyed or damaged, and areas of the bronchial wall become chronically inflamed and are destroyed.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8154" marR="78154" marT="39077" marB="39077"/>
                </a:tc>
              </a:tr>
            </a:tbl>
          </a:graphicData>
        </a:graphic>
      </p:graphicFrame>
      <p:pic>
        <p:nvPicPr>
          <p:cNvPr id="75777" name="Picture 1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8" name="Picture 2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79" name="Picture 3" descr="http://www.merckmanuals.com/site_images/mm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75780" name="Picture 4" descr="Understanding Bronchiec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764704"/>
            <a:ext cx="5981461" cy="2359521"/>
          </a:xfrm>
          <a:prstGeom prst="rect">
            <a:avLst/>
          </a:prstGeom>
          <a:noFill/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352928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brochiectasis</a:t>
            </a:r>
            <a:r>
              <a:rPr lang="en-US" dirty="0" smtClean="0">
                <a:solidFill>
                  <a:schemeClr val="tx1"/>
                </a:solidFill>
              </a:rPr>
              <a:t>, mucus production increases, the cilia are destroyed or damaged, and areas of the bronchial wall become chronically inflamed and are destroyed 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agingpathways.health.wa.gov.au/includes/images/br_ect/bronchiectasis_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16216" cy="4581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5229493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of a dilated bronchi with florid acute on chronic inflammation of the bronchial wall and surrounding interstitial fibrosis.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8272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6-Pulmonary embolus and infarction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5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99592" y="0"/>
            <a:ext cx="79208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Pulmonary embolus and infarction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95536" y="1700808"/>
            <a:ext cx="2520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Hemorrhagic peripheral wedge shaped lesion and thrombus in a branch of pulmonary artery </a:t>
            </a:r>
          </a:p>
        </p:txBody>
      </p:sp>
    </p:spTree>
    <p:extLst>
      <p:ext uri="{BB962C8B-B14F-4D97-AF65-F5344CB8AC3E}">
        <p14:creationId xmlns:p14="http://schemas.microsoft.com/office/powerpoint/2010/main" xmlns="" val="16733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1-Lobar pneumonia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91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bar pneumonia (leukocytic alveolitis)"/>
          <p:cNvSpPr>
            <a:spLocks noChangeAspect="1" noChangeArrowheads="1"/>
          </p:cNvSpPr>
          <p:nvPr/>
        </p:nvSpPr>
        <p:spPr bwMode="auto">
          <a:xfrm>
            <a:off x="155575" y="-2019300"/>
            <a:ext cx="561022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library.med.utah.edu/WebPath/jpeg1/LUNG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3009900" cy="45624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5105400"/>
            <a:ext cx="7467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closer view of the lobar pneumonia demonstrates the distinct difference between the upper lobe and the consolidated lower lobe.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259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4357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4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farm4.static.flickr.com/3458/3785988179_2207f4009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056784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870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Documents and Settings\Mr. Amer Shafie\Desktop\slides for practical classes\A 4       54\35 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5929322" y="292893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8596" y="3929066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357686" y="1857364"/>
            <a:ext cx="97840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16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FACLectures\FAC041103\FAC001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F:\Scanned Slides\D1_FAC0004.jp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657</Words>
  <Application>Microsoft Office PowerPoint</Application>
  <PresentationFormat>On-screen Show (4:3)</PresentationFormat>
  <Paragraphs>97</Paragraphs>
  <Slides>44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Respiratory practical  Dr. Shaesta Naseem 10-2-13</vt:lpstr>
      <vt:lpstr>Lung</vt:lpstr>
      <vt:lpstr>The respiratory acinus</vt:lpstr>
      <vt:lpstr>Slide 4</vt:lpstr>
      <vt:lpstr>1-Lobar pneumonia</vt:lpstr>
      <vt:lpstr>Slide 6</vt:lpstr>
      <vt:lpstr>Slide 7</vt:lpstr>
      <vt:lpstr>Slide 8</vt:lpstr>
      <vt:lpstr>Slide 9</vt:lpstr>
      <vt:lpstr>Slide 10</vt:lpstr>
      <vt:lpstr>Lobar pneumonia: Section of the lung shows diffuse consolidation:</vt:lpstr>
      <vt:lpstr>2-Bronchopneumonia</vt:lpstr>
      <vt:lpstr>Slide 13</vt:lpstr>
      <vt:lpstr>Slide 14</vt:lpstr>
      <vt:lpstr>Slide 15</vt:lpstr>
      <vt:lpstr>Slide 16</vt:lpstr>
      <vt:lpstr>Slide 17</vt:lpstr>
      <vt:lpstr>Slide 18</vt:lpstr>
      <vt:lpstr>Bronchopneumonia: Section of the lung shows foci of inflammatory consolidation surrounding bronchioles:</vt:lpstr>
      <vt:lpstr>3- Tuberculosis of the lung</vt:lpstr>
      <vt:lpstr>Slide 21</vt:lpstr>
      <vt:lpstr>Slide 22</vt:lpstr>
      <vt:lpstr>Slide 23</vt:lpstr>
      <vt:lpstr>Tuberculous Granulomas</vt:lpstr>
      <vt:lpstr>Slide 25</vt:lpstr>
      <vt:lpstr>Slide 26</vt:lpstr>
      <vt:lpstr>Slide 27</vt:lpstr>
      <vt:lpstr>Miliary tuberculosis of the lung : </vt:lpstr>
      <vt:lpstr>4-Emphysema</vt:lpstr>
      <vt:lpstr>Normal lung</vt:lpstr>
      <vt:lpstr>Emphysema</vt:lpstr>
      <vt:lpstr>Panacinar emphysema </vt:lpstr>
      <vt:lpstr>Slide 33</vt:lpstr>
      <vt:lpstr> EMPHYSEMA (LUNG)</vt:lpstr>
      <vt:lpstr>Slide 35</vt:lpstr>
      <vt:lpstr>Slide 36</vt:lpstr>
      <vt:lpstr>Emphysema: Section of lung shows:</vt:lpstr>
      <vt:lpstr>5-Bronchiectasis</vt:lpstr>
      <vt:lpstr>Slide 39</vt:lpstr>
      <vt:lpstr>Slide 40</vt:lpstr>
      <vt:lpstr>Slide 41</vt:lpstr>
      <vt:lpstr>Slide 42</vt:lpstr>
      <vt:lpstr>6-Pulmonary embolus and infarction</vt:lpstr>
      <vt:lpstr>Slide 44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practical  Dr. Shaesta Naseem 10-2-12</dc:title>
  <dc:creator>user</dc:creator>
  <cp:lastModifiedBy>DrShaesta</cp:lastModifiedBy>
  <cp:revision>6</cp:revision>
  <dcterms:created xsi:type="dcterms:W3CDTF">2013-02-09T16:31:32Z</dcterms:created>
  <dcterms:modified xsi:type="dcterms:W3CDTF">2013-02-10T06:38:08Z</dcterms:modified>
</cp:coreProperties>
</file>