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986" autoAdjust="0"/>
  </p:normalViewPr>
  <p:slideViewPr>
    <p:cSldViewPr>
      <p:cViewPr varScale="1">
        <p:scale>
          <a:sx n="37" d="100"/>
          <a:sy n="37" d="100"/>
        </p:scale>
        <p:origin x="-165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96C04-3E97-4931-94B0-1E23FD524F92}" type="datetimeFigureOut">
              <a:rPr lang="en-IN" smtClean="0"/>
              <a:t>09-02-2013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F813A-0B74-4FD1-A40E-3771A39563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6215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88FA9D-8E7B-4D82-BDD9-01025BD85BD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NON-small cell cancers behave and are treated similarly, the SMALL cell carcinomas are WORSE than the non-small cell carcinomas, but respond better to chemotherapy, often drastically!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6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B367A1-1A7B-409E-AF4A-3EC65F59C764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2099CF-F2C1-40DE-A3BC-8DD8E63715AD}" type="slidenum">
              <a:rPr lang="en-US"/>
              <a:pPr/>
              <a:t>22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Here are larger but still variably-sized nodules of metastatic carcinoma in lung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7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7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65F4AD-27AA-4475-9A25-223D8BD8568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Any one of the </a:t>
            </a:r>
            <a:r>
              <a:rPr lang="en-US" dirty="0" err="1" smtClean="0"/>
              <a:t>histologic</a:t>
            </a:r>
            <a:r>
              <a:rPr lang="en-US" dirty="0" smtClean="0"/>
              <a:t> types of </a:t>
            </a:r>
            <a:r>
              <a:rPr lang="en-US" dirty="0" err="1" smtClean="0"/>
              <a:t>tumours</a:t>
            </a:r>
            <a:r>
              <a:rPr lang="en-US" dirty="0" smtClean="0"/>
              <a:t> may occasionally produce any one of the hormones, but </a:t>
            </a:r>
            <a:r>
              <a:rPr lang="en-US" dirty="0" err="1" smtClean="0"/>
              <a:t>tumours</a:t>
            </a:r>
            <a:r>
              <a:rPr lang="en-US" baseline="0" dirty="0" smtClean="0"/>
              <a:t> that produce </a:t>
            </a:r>
            <a:r>
              <a:rPr lang="en-US" b="1" baseline="0" dirty="0" smtClean="0"/>
              <a:t>ACTH and ADH are predominantly small cell carcinomas</a:t>
            </a:r>
            <a:r>
              <a:rPr lang="en-US" baseline="0" dirty="0" smtClean="0"/>
              <a:t>, whereas those that produce </a:t>
            </a:r>
            <a:r>
              <a:rPr lang="en-US" b="1" baseline="0" dirty="0" err="1" smtClean="0"/>
              <a:t>hypercalcemia</a:t>
            </a:r>
            <a:r>
              <a:rPr lang="en-US" b="1" baseline="0" dirty="0" smtClean="0"/>
              <a:t> (PTH) are mostly </a:t>
            </a:r>
            <a:r>
              <a:rPr lang="en-US" b="1" baseline="0" dirty="0" err="1" smtClean="0"/>
              <a:t>sqamous</a:t>
            </a:r>
            <a:r>
              <a:rPr lang="en-US" b="1" baseline="0" dirty="0" smtClean="0"/>
              <a:t> cell carcinomas .</a:t>
            </a:r>
            <a:endParaRPr lang="en-US" b="1" dirty="0" smtClean="0"/>
          </a:p>
        </p:txBody>
      </p:sp>
      <p:sp>
        <p:nvSpPr>
          <p:cNvPr id="244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686668-F4C5-492D-8D44-3711F9C8B0D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E0A62B-25C2-400E-A2A6-57AB17FC39D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DF9A9E-2375-4F76-993A-8E02141C03A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Malignant squamous cells , keratin , mitoses , </a:t>
            </a:r>
            <a:r>
              <a:rPr lang="en-US" dirty="0" err="1" smtClean="0"/>
              <a:t>pleomorphism</a:t>
            </a:r>
            <a:r>
              <a:rPr lang="en-US" smtClean="0"/>
              <a:t> 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Sqamous</a:t>
            </a:r>
            <a:r>
              <a:rPr lang="en-US" baseline="0" dirty="0" smtClean="0"/>
              <a:t> cell carcinoma  may produce </a:t>
            </a:r>
            <a:r>
              <a:rPr lang="en-US" b="1" baseline="0" dirty="0" err="1" smtClean="0"/>
              <a:t>hypercalcemia</a:t>
            </a:r>
            <a:r>
              <a:rPr lang="en-US" b="1" baseline="0" dirty="0" smtClean="0"/>
              <a:t> by the secretion of PTH.</a:t>
            </a:r>
            <a:endParaRPr lang="en-US" b="1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F813A-0B74-4FD1-A40E-3771A3956368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1082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err="1" smtClean="0"/>
              <a:t>Lympho</a:t>
            </a:r>
            <a:r>
              <a:rPr lang="en-IN" dirty="0" smtClean="0"/>
              <a:t>-vascular</a:t>
            </a:r>
            <a:r>
              <a:rPr lang="en-IN" baseline="0" dirty="0" smtClean="0"/>
              <a:t> invasion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F813A-0B74-4FD1-A40E-3771A3956368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6716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0DB4A0-B5A9-41F1-896F-E3E84EBE707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D8B85-B654-4E79-921D-109E6C6E722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D8B85-B654-4E79-921D-109E6C6E722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9C08-AC00-47C1-85D3-42C3DFD18946}" type="datetimeFigureOut">
              <a:rPr lang="en-IN" smtClean="0"/>
              <a:t>09-02-2013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29E6-83FB-4E0E-AF50-133A068D90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380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9C08-AC00-47C1-85D3-42C3DFD18946}" type="datetimeFigureOut">
              <a:rPr lang="en-IN" smtClean="0"/>
              <a:t>09-02-2013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29E6-83FB-4E0E-AF50-133A068D90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93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9C08-AC00-47C1-85D3-42C3DFD18946}" type="datetimeFigureOut">
              <a:rPr lang="en-IN" smtClean="0"/>
              <a:t>09-02-2013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29E6-83FB-4E0E-AF50-133A068D90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786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9C08-AC00-47C1-85D3-42C3DFD18946}" type="datetimeFigureOut">
              <a:rPr lang="en-IN" smtClean="0"/>
              <a:t>09-02-2013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29E6-83FB-4E0E-AF50-133A068D90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249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9C08-AC00-47C1-85D3-42C3DFD18946}" type="datetimeFigureOut">
              <a:rPr lang="en-IN" smtClean="0"/>
              <a:t>09-02-2013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29E6-83FB-4E0E-AF50-133A068D90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693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9C08-AC00-47C1-85D3-42C3DFD18946}" type="datetimeFigureOut">
              <a:rPr lang="en-IN" smtClean="0"/>
              <a:t>09-02-2013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29E6-83FB-4E0E-AF50-133A068D90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895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9C08-AC00-47C1-85D3-42C3DFD18946}" type="datetimeFigureOut">
              <a:rPr lang="en-IN" smtClean="0"/>
              <a:t>09-02-2013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29E6-83FB-4E0E-AF50-133A068D90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108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9C08-AC00-47C1-85D3-42C3DFD18946}" type="datetimeFigureOut">
              <a:rPr lang="en-IN" smtClean="0"/>
              <a:t>09-02-2013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29E6-83FB-4E0E-AF50-133A068D90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503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9C08-AC00-47C1-85D3-42C3DFD18946}" type="datetimeFigureOut">
              <a:rPr lang="en-IN" smtClean="0"/>
              <a:t>09-02-2013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29E6-83FB-4E0E-AF50-133A068D90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382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9C08-AC00-47C1-85D3-42C3DFD18946}" type="datetimeFigureOut">
              <a:rPr lang="en-IN" smtClean="0"/>
              <a:t>09-02-2013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29E6-83FB-4E0E-AF50-133A068D90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215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9C08-AC00-47C1-85D3-42C3DFD18946}" type="datetimeFigureOut">
              <a:rPr lang="en-IN" smtClean="0"/>
              <a:t>09-02-2013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29E6-83FB-4E0E-AF50-133A068D90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10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89C08-AC00-47C1-85D3-42C3DFD18946}" type="datetimeFigureOut">
              <a:rPr lang="en-IN" smtClean="0"/>
              <a:t>09-02-2013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929E6-83FB-4E0E-AF50-133A068D90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951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Respiratory practical II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11-2-13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936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4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Squamous cell carcinoma of the lung:</a:t>
            </a:r>
            <a:b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</a:br>
            <a:r>
              <a:rPr lang="en-US" sz="27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Section of the lung shows one small bronchus and tumour masses:</a:t>
            </a:r>
            <a:endParaRPr lang="en-US" sz="3100" i="1" dirty="0">
              <a:solidFill>
                <a:schemeClr val="accent1">
                  <a:satMod val="1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357188" y="1885950"/>
            <a:ext cx="850106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buFontTx/>
              <a:buBlip>
                <a:blip r:embed="rId3"/>
              </a:buBlip>
            </a:pPr>
            <a:r>
              <a:rPr lang="en-US" sz="2800" dirty="0" err="1">
                <a:latin typeface="Franklin Gothic Demi" pitchFamily="34" charset="0"/>
              </a:rPr>
              <a:t>Tumour</a:t>
            </a:r>
            <a:r>
              <a:rPr lang="en-US" sz="2800" dirty="0">
                <a:latin typeface="Franklin Gothic Demi" pitchFamily="34" charset="0"/>
              </a:rPr>
              <a:t> consists of </a:t>
            </a:r>
            <a:r>
              <a:rPr lang="en-US" sz="2800" dirty="0" err="1">
                <a:latin typeface="Franklin Gothic Demi" pitchFamily="34" charset="0"/>
              </a:rPr>
              <a:t>trabeculate</a:t>
            </a:r>
            <a:r>
              <a:rPr lang="en-US" sz="2800" dirty="0">
                <a:latin typeface="Franklin Gothic Demi" pitchFamily="34" charset="0"/>
              </a:rPr>
              <a:t> and sheets of moderately differentiated </a:t>
            </a:r>
            <a:r>
              <a:rPr lang="en-US" sz="2800" dirty="0" err="1">
                <a:latin typeface="Franklin Gothic Demi" pitchFamily="34" charset="0"/>
              </a:rPr>
              <a:t>squamous</a:t>
            </a:r>
            <a:r>
              <a:rPr lang="en-US" sz="2800" dirty="0">
                <a:latin typeface="Franklin Gothic Demi" pitchFamily="34" charset="0"/>
              </a:rPr>
              <a:t> cells with little connective tissue </a:t>
            </a:r>
            <a:r>
              <a:rPr lang="en-US" sz="2800" dirty="0" err="1">
                <a:latin typeface="Franklin Gothic Demi" pitchFamily="34" charset="0"/>
              </a:rPr>
              <a:t>stroma</a:t>
            </a:r>
            <a:r>
              <a:rPr lang="en-US" sz="2800" dirty="0">
                <a:latin typeface="Franklin Gothic Demi" pitchFamily="34" charset="0"/>
              </a:rPr>
              <a:t>.</a:t>
            </a:r>
          </a:p>
          <a:p>
            <a:pPr marL="457200" indent="-457200" algn="just">
              <a:buFontTx/>
              <a:buBlip>
                <a:blip r:embed="rId3"/>
              </a:buBlip>
            </a:pPr>
            <a:endParaRPr lang="en-US" sz="2800" dirty="0">
              <a:latin typeface="Franklin Gothic Demi" pitchFamily="34" charset="0"/>
            </a:endParaRPr>
          </a:p>
          <a:p>
            <a:pPr marL="457200" indent="-457200" algn="just">
              <a:buFontTx/>
              <a:buBlip>
                <a:blip r:embed="rId3"/>
              </a:buBlip>
            </a:pPr>
            <a:r>
              <a:rPr lang="en-US" sz="2800" dirty="0" err="1">
                <a:latin typeface="Franklin Gothic Demi" pitchFamily="34" charset="0"/>
              </a:rPr>
              <a:t>Neoplastic</a:t>
            </a:r>
            <a:r>
              <a:rPr lang="en-US" sz="2800" dirty="0">
                <a:latin typeface="Franklin Gothic Demi" pitchFamily="34" charset="0"/>
              </a:rPr>
              <a:t> </a:t>
            </a:r>
            <a:r>
              <a:rPr lang="en-US" sz="2800" dirty="0" err="1">
                <a:latin typeface="Franklin Gothic Demi" pitchFamily="34" charset="0"/>
              </a:rPr>
              <a:t>squamous</a:t>
            </a:r>
            <a:r>
              <a:rPr lang="en-US" sz="2800" dirty="0">
                <a:latin typeface="Franklin Gothic Demi" pitchFamily="34" charset="0"/>
              </a:rPr>
              <a:t> cells show </a:t>
            </a:r>
            <a:r>
              <a:rPr lang="en-US" sz="2800" dirty="0" err="1">
                <a:latin typeface="Franklin Gothic Demi" pitchFamily="34" charset="0"/>
              </a:rPr>
              <a:t>pleomorphism</a:t>
            </a:r>
            <a:r>
              <a:rPr lang="en-US" sz="2800" dirty="0">
                <a:latin typeface="Franklin Gothic Demi" pitchFamily="34" charset="0"/>
              </a:rPr>
              <a:t>, </a:t>
            </a:r>
            <a:r>
              <a:rPr lang="en-US" sz="2800" dirty="0" err="1" smtClean="0">
                <a:latin typeface="Franklin Gothic Demi" pitchFamily="34" charset="0"/>
              </a:rPr>
              <a:t>hyperchromasia</a:t>
            </a:r>
            <a:r>
              <a:rPr lang="en-US" sz="2800" dirty="0" smtClean="0">
                <a:latin typeface="Franklin Gothic Demi" pitchFamily="34" charset="0"/>
              </a:rPr>
              <a:t>, </a:t>
            </a:r>
            <a:r>
              <a:rPr lang="en-US" sz="2800" dirty="0">
                <a:latin typeface="Franklin Gothic Demi" pitchFamily="34" charset="0"/>
              </a:rPr>
              <a:t>individual cell </a:t>
            </a:r>
            <a:r>
              <a:rPr lang="en-US" sz="2800" dirty="0" err="1">
                <a:latin typeface="Franklin Gothic Demi" pitchFamily="34" charset="0"/>
              </a:rPr>
              <a:t>keratinization</a:t>
            </a:r>
            <a:r>
              <a:rPr lang="en-US" sz="2800" dirty="0">
                <a:latin typeface="Franklin Gothic Demi" pitchFamily="34" charset="0"/>
              </a:rPr>
              <a:t>, mitoses and areas of necrosis.</a:t>
            </a:r>
          </a:p>
          <a:p>
            <a:pPr marL="457200" indent="-457200" algn="just">
              <a:buFontTx/>
              <a:buBlip>
                <a:blip r:embed="rId3"/>
              </a:buBlip>
            </a:pPr>
            <a:endParaRPr lang="en-US" sz="2800" dirty="0">
              <a:latin typeface="Franklin Gothic Demi" pitchFamily="34" charset="0"/>
            </a:endParaRPr>
          </a:p>
          <a:p>
            <a:pPr marL="457200" indent="-457200" algn="just">
              <a:buFontTx/>
              <a:buBlip>
                <a:blip r:embed="rId3"/>
              </a:buBlip>
            </a:pPr>
            <a:r>
              <a:rPr lang="en-US" sz="2800" dirty="0" err="1">
                <a:latin typeface="Franklin Gothic Demi" pitchFamily="34" charset="0"/>
              </a:rPr>
              <a:t>Peribronchial</a:t>
            </a:r>
            <a:r>
              <a:rPr lang="en-US" sz="2800" dirty="0">
                <a:latin typeface="Franklin Gothic Demi" pitchFamily="34" charset="0"/>
              </a:rPr>
              <a:t> and </a:t>
            </a:r>
            <a:r>
              <a:rPr lang="en-US" sz="2800" dirty="0" err="1">
                <a:latin typeface="Franklin Gothic Demi" pitchFamily="34" charset="0"/>
              </a:rPr>
              <a:t>perivascular</a:t>
            </a:r>
            <a:r>
              <a:rPr lang="en-US" sz="2800" dirty="0">
                <a:latin typeface="Franklin Gothic Demi" pitchFamily="34" charset="0"/>
              </a:rPr>
              <a:t> </a:t>
            </a:r>
            <a:r>
              <a:rPr lang="en-US" sz="2800" dirty="0" err="1">
                <a:latin typeface="Franklin Gothic Demi" pitchFamily="34" charset="0"/>
              </a:rPr>
              <a:t>lymphatics</a:t>
            </a:r>
            <a:r>
              <a:rPr lang="en-US" sz="2800" dirty="0">
                <a:latin typeface="Franklin Gothic Demi" pitchFamily="34" charset="0"/>
              </a:rPr>
              <a:t> are occluded by </a:t>
            </a:r>
            <a:r>
              <a:rPr lang="en-US" sz="2800" dirty="0" err="1">
                <a:latin typeface="Franklin Gothic Demi" pitchFamily="34" charset="0"/>
              </a:rPr>
              <a:t>tumour</a:t>
            </a:r>
            <a:r>
              <a:rPr lang="en-US" sz="2800" dirty="0">
                <a:latin typeface="Franklin Gothic Demi" pitchFamily="34" charset="0"/>
              </a:rPr>
              <a:t> cells.</a:t>
            </a:r>
          </a:p>
        </p:txBody>
      </p:sp>
    </p:spTree>
    <p:extLst>
      <p:ext uri="{BB962C8B-B14F-4D97-AF65-F5344CB8AC3E}">
        <p14:creationId xmlns:p14="http://schemas.microsoft.com/office/powerpoint/2010/main" val="855491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8-Adenocarcinoma of the lung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54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629400"/>
          </a:xfrm>
        </p:spPr>
        <p:txBody>
          <a:bodyPr>
            <a:normAutofit fontScale="85000" lnSpcReduction="20000"/>
          </a:bodyPr>
          <a:lstStyle/>
          <a:p>
            <a:pPr marL="742950" indent="-742950">
              <a:buNone/>
            </a:pPr>
            <a:endParaRPr lang="en-US" sz="4000" b="1" dirty="0" smtClean="0"/>
          </a:p>
          <a:p>
            <a:pPr marL="742950" indent="-742950">
              <a:buNone/>
            </a:pPr>
            <a:endParaRPr lang="en-US" sz="4000" b="1" dirty="0" smtClean="0"/>
          </a:p>
          <a:p>
            <a:pPr marL="742950" indent="-742950">
              <a:buNone/>
            </a:pPr>
            <a:endParaRPr lang="en-US" sz="4000" b="1" dirty="0" smtClean="0"/>
          </a:p>
          <a:p>
            <a:pPr marL="742950" indent="-742950">
              <a:buNone/>
            </a:pPr>
            <a:endParaRPr lang="en-US" sz="4000" b="1" dirty="0" smtClean="0"/>
          </a:p>
          <a:p>
            <a:pPr marL="742950" indent="-742950">
              <a:buNone/>
            </a:pPr>
            <a:endParaRPr lang="en-US" sz="4000" b="1" dirty="0" smtClean="0"/>
          </a:p>
          <a:p>
            <a:pPr marL="742950" indent="-742950">
              <a:buNone/>
            </a:pPr>
            <a:endParaRPr lang="en-US" sz="4000" b="1" dirty="0" smtClean="0"/>
          </a:p>
          <a:p>
            <a:pPr marL="742950" indent="-742950">
              <a:buNone/>
            </a:pPr>
            <a:endParaRPr lang="en-US" sz="4000" b="1" dirty="0" smtClean="0"/>
          </a:p>
          <a:p>
            <a:pPr marL="742950" indent="-742950">
              <a:buNone/>
            </a:pPr>
            <a:endParaRPr lang="en-US" sz="4000" b="1" dirty="0" smtClean="0"/>
          </a:p>
          <a:p>
            <a:pPr marL="742950" indent="-742950">
              <a:buNone/>
            </a:pPr>
            <a:endParaRPr lang="en-US" sz="4000" b="1" dirty="0" smtClean="0"/>
          </a:p>
          <a:p>
            <a:pPr marL="742950" indent="-742950">
              <a:buNone/>
            </a:pPr>
            <a:endParaRPr lang="en-US" sz="4000" b="1" dirty="0" smtClean="0"/>
          </a:p>
          <a:p>
            <a:pPr marL="742950" indent="-742950">
              <a:buNone/>
            </a:pPr>
            <a:endParaRPr lang="en-US" sz="4000" b="1" dirty="0" smtClean="0"/>
          </a:p>
          <a:p>
            <a:pPr marL="742950" indent="-742950">
              <a:buNone/>
            </a:pPr>
            <a:endParaRPr lang="en-US" sz="2000" b="1" dirty="0" smtClean="0"/>
          </a:p>
          <a:p>
            <a:pPr marL="742950" indent="-742950" algn="ctr"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Adenocarcinoma,  CT image</a:t>
            </a:r>
          </a:p>
        </p:txBody>
      </p:sp>
      <p:pic>
        <p:nvPicPr>
          <p:cNvPr id="5" name="Picture 4" descr="5DA7465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10" y="152400"/>
            <a:ext cx="898779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59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0"/>
            <a:ext cx="5802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280988"/>
            <a:ext cx="19859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000" dirty="0" err="1"/>
              <a:t>Adenocarcinoma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65445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no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424613" y="207963"/>
            <a:ext cx="194848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dirty="0" err="1" smtClean="0"/>
              <a:t>Adenocarcinoma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72814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629400"/>
          </a:xfrm>
        </p:spPr>
        <p:txBody>
          <a:bodyPr>
            <a:normAutofit fontScale="85000" lnSpcReduction="20000"/>
          </a:bodyPr>
          <a:lstStyle/>
          <a:p>
            <a:pPr marL="742950" indent="-742950">
              <a:buNone/>
            </a:pPr>
            <a:endParaRPr lang="en-US" sz="4000" b="1" dirty="0" smtClean="0"/>
          </a:p>
          <a:p>
            <a:pPr marL="742950" indent="-742950">
              <a:buNone/>
            </a:pPr>
            <a:endParaRPr lang="en-US" sz="4000" b="1" dirty="0" smtClean="0"/>
          </a:p>
          <a:p>
            <a:pPr marL="742950" indent="-742950">
              <a:buNone/>
            </a:pPr>
            <a:endParaRPr lang="en-US" sz="4000" b="1" dirty="0" smtClean="0"/>
          </a:p>
          <a:p>
            <a:pPr marL="742950" indent="-742950">
              <a:buNone/>
            </a:pPr>
            <a:endParaRPr lang="en-US" sz="4000" b="1" dirty="0" smtClean="0"/>
          </a:p>
          <a:p>
            <a:pPr marL="742950" indent="-742950">
              <a:buNone/>
            </a:pPr>
            <a:endParaRPr lang="en-US" sz="4000" b="1" dirty="0" smtClean="0"/>
          </a:p>
          <a:p>
            <a:pPr marL="742950" indent="-742950">
              <a:buNone/>
            </a:pPr>
            <a:endParaRPr lang="en-US" sz="4000" b="1" dirty="0" smtClean="0"/>
          </a:p>
          <a:p>
            <a:pPr marL="742950" indent="-742950">
              <a:buNone/>
            </a:pPr>
            <a:endParaRPr lang="en-US" sz="4000" b="1" dirty="0" smtClean="0"/>
          </a:p>
          <a:p>
            <a:pPr marL="742950" indent="-742950">
              <a:buNone/>
            </a:pPr>
            <a:endParaRPr lang="en-US" sz="4000" b="1" dirty="0" smtClean="0"/>
          </a:p>
          <a:p>
            <a:pPr marL="742950" indent="-742950">
              <a:buNone/>
            </a:pPr>
            <a:endParaRPr lang="en-US" sz="4000" b="1" dirty="0" smtClean="0"/>
          </a:p>
          <a:p>
            <a:pPr marL="742950" indent="-742950">
              <a:buNone/>
            </a:pPr>
            <a:endParaRPr lang="en-US" sz="4000" b="1" dirty="0" smtClean="0"/>
          </a:p>
          <a:p>
            <a:pPr marL="742950" indent="-742950">
              <a:buNone/>
            </a:pPr>
            <a:endParaRPr lang="en-US" sz="4000" b="1" dirty="0" smtClean="0"/>
          </a:p>
          <a:p>
            <a:pPr marL="742950" indent="-742950">
              <a:buNone/>
            </a:pPr>
            <a:endParaRPr lang="en-US" sz="2000" b="1" dirty="0" smtClean="0"/>
          </a:p>
          <a:p>
            <a:pPr marL="742950" indent="-742950" algn="ctr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Adenocarcinoma, microscopic</a:t>
            </a:r>
          </a:p>
        </p:txBody>
      </p:sp>
      <p:pic>
        <p:nvPicPr>
          <p:cNvPr id="5" name="Picture 4" descr="307D209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"/>
            <a:ext cx="905700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133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WHO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31775" y="-7938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Adenocarcinoma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66124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Section of the </a:t>
            </a:r>
            <a:r>
              <a:rPr lang="en-US" sz="2000" dirty="0" err="1" smtClean="0"/>
              <a:t>tumour</a:t>
            </a:r>
            <a:r>
              <a:rPr lang="en-US" sz="2000" dirty="0" smtClean="0"/>
              <a:t> shows moderately differentiated malignant glands lined by </a:t>
            </a:r>
            <a:r>
              <a:rPr lang="en-US" sz="2000" dirty="0" err="1" smtClean="0"/>
              <a:t>pleomorphic</a:t>
            </a:r>
            <a:r>
              <a:rPr lang="en-US" sz="2000" dirty="0" smtClean="0"/>
              <a:t> and </a:t>
            </a:r>
            <a:r>
              <a:rPr lang="en-US" sz="2000" dirty="0" err="1" smtClean="0"/>
              <a:t>hyperchromatic</a:t>
            </a:r>
            <a:r>
              <a:rPr lang="en-US" sz="2000" dirty="0" smtClean="0"/>
              <a:t> malignant cells showing conspicuous nucleoli . Note the presence of tissue </a:t>
            </a:r>
            <a:r>
              <a:rPr lang="en-US" sz="2000" dirty="0" err="1" smtClean="0"/>
              <a:t>desmoplasia</a:t>
            </a:r>
            <a:r>
              <a:rPr lang="en-US" sz="2000" dirty="0" smtClean="0"/>
              <a:t> around the </a:t>
            </a:r>
            <a:r>
              <a:rPr lang="en-US" sz="2000" dirty="0" err="1" smtClean="0"/>
              <a:t>neoplastic</a:t>
            </a:r>
            <a:r>
              <a:rPr lang="en-US" sz="2000" dirty="0" smtClean="0"/>
              <a:t> glands 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222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9-Small cell carcinoma of the lung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89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629400"/>
          </a:xfrm>
        </p:spPr>
        <p:txBody>
          <a:bodyPr>
            <a:normAutofit fontScale="85000" lnSpcReduction="20000"/>
          </a:bodyPr>
          <a:lstStyle/>
          <a:p>
            <a:pPr marL="742950" indent="-742950">
              <a:buNone/>
            </a:pPr>
            <a:endParaRPr lang="en-US" sz="4000" b="1" dirty="0" smtClean="0"/>
          </a:p>
          <a:p>
            <a:pPr marL="742950" indent="-742950">
              <a:buNone/>
            </a:pPr>
            <a:endParaRPr lang="en-US" sz="4000" b="1" dirty="0" smtClean="0"/>
          </a:p>
          <a:p>
            <a:pPr marL="742950" indent="-742950">
              <a:buNone/>
            </a:pPr>
            <a:endParaRPr lang="en-US" sz="4000" b="1" dirty="0" smtClean="0"/>
          </a:p>
          <a:p>
            <a:pPr marL="742950" indent="-742950">
              <a:buNone/>
            </a:pPr>
            <a:endParaRPr lang="en-US" sz="4000" b="1" dirty="0" smtClean="0"/>
          </a:p>
          <a:p>
            <a:pPr marL="742950" indent="-742950">
              <a:buNone/>
            </a:pPr>
            <a:endParaRPr lang="en-US" sz="4000" b="1" dirty="0" smtClean="0"/>
          </a:p>
          <a:p>
            <a:pPr marL="742950" indent="-742950">
              <a:buNone/>
            </a:pPr>
            <a:endParaRPr lang="en-US" sz="4000" b="1" dirty="0" smtClean="0"/>
          </a:p>
          <a:p>
            <a:pPr marL="742950" indent="-742950">
              <a:buNone/>
            </a:pPr>
            <a:endParaRPr lang="en-US" sz="4000" b="1" dirty="0" smtClean="0"/>
          </a:p>
          <a:p>
            <a:pPr marL="742950" indent="-742950">
              <a:buNone/>
            </a:pPr>
            <a:endParaRPr lang="en-US" sz="4000" b="1" dirty="0" smtClean="0"/>
          </a:p>
          <a:p>
            <a:pPr marL="742950" indent="-742950">
              <a:buNone/>
            </a:pPr>
            <a:endParaRPr lang="en-US" sz="4000" b="1" dirty="0" smtClean="0"/>
          </a:p>
          <a:p>
            <a:pPr marL="742950" indent="-742950">
              <a:buNone/>
            </a:pPr>
            <a:endParaRPr lang="en-US" sz="4000" b="1" dirty="0" smtClean="0"/>
          </a:p>
          <a:p>
            <a:pPr marL="742950" indent="-742950">
              <a:buNone/>
            </a:pPr>
            <a:endParaRPr lang="en-US" sz="4000" b="1" dirty="0" smtClean="0"/>
          </a:p>
          <a:p>
            <a:pPr marL="742950" indent="-742950">
              <a:buNone/>
            </a:pPr>
            <a:endParaRPr lang="en-US" sz="2000" b="1" dirty="0" smtClean="0"/>
          </a:p>
          <a:p>
            <a:pPr marL="742950" indent="-742950" algn="ctr">
              <a:buNone/>
            </a:pPr>
            <a:r>
              <a:rPr lang="en-US" sz="4000" b="1" dirty="0" smtClean="0">
                <a:solidFill>
                  <a:srgbClr val="00B0F0"/>
                </a:solidFill>
              </a:rPr>
              <a:t>Small-cell carcinoma, microscopic</a:t>
            </a:r>
          </a:p>
        </p:txBody>
      </p:sp>
      <p:pic>
        <p:nvPicPr>
          <p:cNvPr id="4" name="Picture 3" descr="561160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52400" y="0"/>
            <a:ext cx="891539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857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WHO 26"/>
          <p:cNvPicPr>
            <a:picLocks noChangeAspect="1" noChangeArrowheads="1"/>
          </p:cNvPicPr>
          <p:nvPr/>
        </p:nvPicPr>
        <p:blipFill>
          <a:blip r:embed="rId3" cstate="print">
            <a:lum bright="-12000" contrast="6000"/>
          </a:blip>
          <a:srcRect/>
          <a:stretch>
            <a:fillRect/>
          </a:stretch>
        </p:blipFill>
        <p:spPr bwMode="auto">
          <a:xfrm>
            <a:off x="539552" y="0"/>
            <a:ext cx="8136904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31775" y="-7938"/>
            <a:ext cx="227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Small cell carcinoma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5589239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Section of the tumor shows clusters of malignant cells which are small , </a:t>
            </a:r>
            <a:r>
              <a:rPr lang="en-US" sz="2000" b="1" dirty="0" smtClean="0"/>
              <a:t>round </a:t>
            </a:r>
            <a:r>
              <a:rPr lang="en-US" sz="2000" dirty="0" smtClean="0"/>
              <a:t>, oval or </a:t>
            </a:r>
            <a:r>
              <a:rPr lang="en-US" sz="2000" b="1" dirty="0" smtClean="0"/>
              <a:t>spindle shaped </a:t>
            </a:r>
            <a:r>
              <a:rPr lang="en-US" sz="2000" dirty="0" smtClean="0"/>
              <a:t>with prominent </a:t>
            </a:r>
            <a:r>
              <a:rPr lang="en-US" sz="2000" b="1" dirty="0" smtClean="0"/>
              <a:t>nuclear molding </a:t>
            </a:r>
            <a:r>
              <a:rPr lang="en-US" sz="2000" dirty="0" smtClean="0"/>
              <a:t>, finely granular nuclear chromatin (</a:t>
            </a:r>
            <a:r>
              <a:rPr lang="en-US" sz="2000" b="1" dirty="0" smtClean="0"/>
              <a:t>salt and pepper pattern </a:t>
            </a:r>
            <a:r>
              <a:rPr lang="en-US" sz="2000" dirty="0" smtClean="0"/>
              <a:t>) , </a:t>
            </a:r>
            <a:r>
              <a:rPr lang="en-US" sz="2000" b="1" dirty="0" smtClean="0"/>
              <a:t>high mitotic count.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229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b="1" dirty="0" smtClean="0">
                <a:solidFill>
                  <a:srgbClr val="0000FF"/>
                </a:solidFill>
              </a:rPr>
              <a:t>TWO TYPES of lung carcinoma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NON-SMALL CELL CARCINOMA</a:t>
            </a:r>
          </a:p>
          <a:p>
            <a:pPr lvl="1" eaLnBrk="1" hangingPunct="1"/>
            <a:r>
              <a:rPr lang="en-US" sz="3600" b="1" dirty="0" smtClean="0">
                <a:solidFill>
                  <a:srgbClr val="CC00CC"/>
                </a:solidFill>
              </a:rPr>
              <a:t>SQUAMOUS CELL CARCINOMA</a:t>
            </a:r>
          </a:p>
          <a:p>
            <a:pPr lvl="1" eaLnBrk="1" hangingPunct="1"/>
            <a:r>
              <a:rPr lang="en-US" sz="3600" b="1" dirty="0" smtClean="0">
                <a:solidFill>
                  <a:srgbClr val="CC00CC"/>
                </a:solidFill>
              </a:rPr>
              <a:t>ADENOCARCINOMA</a:t>
            </a:r>
          </a:p>
          <a:p>
            <a:pPr lvl="1" eaLnBrk="1" hangingPunct="1"/>
            <a:r>
              <a:rPr lang="en-US" sz="3600" b="1" dirty="0" smtClean="0">
                <a:solidFill>
                  <a:srgbClr val="CC00CC"/>
                </a:solidFill>
              </a:rPr>
              <a:t>LARGE CELL CARCINOMA</a:t>
            </a:r>
          </a:p>
          <a:p>
            <a:pPr lvl="1" eaLnBrk="1" hangingPunct="1">
              <a:buFontTx/>
              <a:buNone/>
            </a:pPr>
            <a:endParaRPr lang="en-US" sz="3600" b="1" dirty="0" smtClean="0">
              <a:solidFill>
                <a:srgbClr val="CC00CC"/>
              </a:solidFill>
            </a:endParaRPr>
          </a:p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SMALL CELL CARCINOMA</a:t>
            </a:r>
          </a:p>
          <a:p>
            <a:pPr eaLnBrk="1" hangingPunct="1">
              <a:buFontTx/>
              <a:buNone/>
            </a:pPr>
            <a:endParaRPr lang="en-US" sz="4000" b="1" dirty="0" smtClean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3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10-Metastatic tumors of the lung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7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0000FF"/>
                </a:solidFill>
              </a:rPr>
              <a:t>METASTATIC TUMORS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C00CC"/>
                </a:solidFill>
              </a:rPr>
              <a:t>LUNG is the </a:t>
            </a:r>
            <a:r>
              <a:rPr lang="en-US" sz="4000" b="1" smtClean="0">
                <a:solidFill>
                  <a:srgbClr val="FF0000"/>
                </a:solidFill>
              </a:rPr>
              <a:t>MOST COMMON</a:t>
            </a:r>
            <a:r>
              <a:rPr lang="en-US" sz="4000" b="1" smtClean="0">
                <a:solidFill>
                  <a:srgbClr val="CC00CC"/>
                </a:solidFill>
              </a:rPr>
              <a:t> site for all metastatic tumors, regardless of site of origin</a:t>
            </a:r>
          </a:p>
          <a:p>
            <a:pPr eaLnBrk="1" hangingPunct="1"/>
            <a:r>
              <a:rPr lang="en-US" sz="4000" b="1" smtClean="0">
                <a:solidFill>
                  <a:srgbClr val="CC00CC"/>
                </a:solidFill>
              </a:rPr>
              <a:t>It is the site of </a:t>
            </a:r>
            <a:r>
              <a:rPr lang="en-US" sz="4000" b="1" smtClean="0">
                <a:solidFill>
                  <a:srgbClr val="FF0000"/>
                </a:solidFill>
              </a:rPr>
              <a:t>FIRST CHOICE for metastatic sarcomas</a:t>
            </a:r>
            <a:r>
              <a:rPr lang="en-US" sz="4000" b="1" smtClean="0">
                <a:solidFill>
                  <a:srgbClr val="CC00CC"/>
                </a:solidFill>
              </a:rPr>
              <a:t> for purely anatomic reasons!</a:t>
            </a:r>
          </a:p>
        </p:txBody>
      </p:sp>
    </p:spTree>
    <p:extLst>
      <p:ext uri="{BB962C8B-B14F-4D97-AF65-F5344CB8AC3E}">
        <p14:creationId xmlns:p14="http://schemas.microsoft.com/office/powerpoint/2010/main" val="3914092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LUNG0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908720"/>
            <a:ext cx="3611563" cy="5486400"/>
          </a:xfrm>
          <a:prstGeom prst="rect">
            <a:avLst/>
          </a:prstGeom>
          <a:noFill/>
        </p:spPr>
      </p:pic>
      <p:sp>
        <p:nvSpPr>
          <p:cNvPr id="274435" name="Rectangle 3"/>
          <p:cNvSpPr>
            <a:spLocks noChangeArrowheads="1"/>
          </p:cNvSpPr>
          <p:nvPr/>
        </p:nvSpPr>
        <p:spPr bwMode="auto">
          <a:xfrm>
            <a:off x="1600200" y="5867400"/>
            <a:ext cx="274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0"/>
            <a:ext cx="8075240" cy="922114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Metastases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3105835"/>
            <a:ext cx="2520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Here are larger but still variably-sized nodules of metastatic carcinoma in lung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77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"/>
            <a:ext cx="4608513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166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30"/>
          <p:cNvSpPr txBox="1">
            <a:spLocks noChangeArrowheads="1"/>
          </p:cNvSpPr>
          <p:nvPr/>
        </p:nvSpPr>
        <p:spPr bwMode="auto">
          <a:xfrm>
            <a:off x="0" y="0"/>
            <a:ext cx="9144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SYSTEMIC effects of LUNG CANCER</a:t>
            </a:r>
          </a:p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(PARA-NEOPLASTIC SYNDROMES)~ 5%</a:t>
            </a:r>
          </a:p>
        </p:txBody>
      </p:sp>
      <p:sp>
        <p:nvSpPr>
          <p:cNvPr id="117763" name="Text Box 32"/>
          <p:cNvSpPr txBox="1">
            <a:spLocks noChangeArrowheads="1"/>
          </p:cNvSpPr>
          <p:nvPr/>
        </p:nvSpPr>
        <p:spPr bwMode="auto">
          <a:xfrm>
            <a:off x="381000" y="1371600"/>
            <a:ext cx="77724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CC00CC"/>
                </a:solidFill>
              </a:rPr>
              <a:t>ADH (hyponatremia)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CC00CC"/>
                </a:solidFill>
              </a:rPr>
              <a:t>ACTH (Cushing)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CC00CC"/>
                </a:solidFill>
              </a:rPr>
              <a:t>PTH (Hyper-CA)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CC00CC"/>
                </a:solidFill>
              </a:rPr>
              <a:t>CALCITONIN (Hypo-CA)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CC00CC"/>
                </a:solidFill>
              </a:rPr>
              <a:t>GONADOTROPINS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CC00CC"/>
                </a:solidFill>
              </a:rPr>
              <a:t>SEROTONIN/BRADYKININ</a:t>
            </a:r>
          </a:p>
        </p:txBody>
      </p:sp>
    </p:spTree>
    <p:extLst>
      <p:ext uri="{BB962C8B-B14F-4D97-AF65-F5344CB8AC3E}">
        <p14:creationId xmlns:p14="http://schemas.microsoft.com/office/powerpoint/2010/main" val="253662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7-Squamous cell carcinoma of the lung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7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601980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156176" y="836712"/>
            <a:ext cx="298782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classical </a:t>
            </a:r>
            <a:r>
              <a:rPr lang="en-US" sz="2800" dirty="0" err="1" smtClean="0"/>
              <a:t>squamous</a:t>
            </a:r>
            <a:r>
              <a:rPr lang="en-US" sz="2800" dirty="0" smtClean="0"/>
              <a:t> cell carcinoma starting in a large bronchus centrally, with bronchial obstruction.</a:t>
            </a:r>
          </a:p>
          <a:p>
            <a:r>
              <a:rPr lang="en-US" sz="2800" dirty="0" err="1" smtClean="0"/>
              <a:t>Adenocarcinomas</a:t>
            </a:r>
            <a:r>
              <a:rPr lang="en-US" sz="2800" dirty="0" smtClean="0"/>
              <a:t> tend to be more peripheral and sometimes associated with scar</a:t>
            </a:r>
          </a:p>
        </p:txBody>
      </p:sp>
    </p:spTree>
    <p:extLst>
      <p:ext uri="{BB962C8B-B14F-4D97-AF65-F5344CB8AC3E}">
        <p14:creationId xmlns:p14="http://schemas.microsoft.com/office/powerpoint/2010/main" val="4034175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0648"/>
            <a:ext cx="4243387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652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Documents and Settings\Mr. Amer Shafie\Desktop\slides for practical classes\A 4       54\38 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912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brary.med.utah.edu/WebPath/jpeg1/NEO09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6217" r="6217"/>
          <a:stretch>
            <a:fillRect/>
          </a:stretch>
        </p:blipFill>
        <p:spPr bwMode="auto">
          <a:xfrm>
            <a:off x="785786" y="285728"/>
            <a:ext cx="7929618" cy="6072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15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Documents and Settings\Mr. Amer Shafie\Desktop\slides for practical classes\A 4       54\38 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19977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694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407</Words>
  <Application>Microsoft Office PowerPoint</Application>
  <PresentationFormat>On-screen Show (4:3)</PresentationFormat>
  <Paragraphs>98</Paragraphs>
  <Slides>23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Respiratory practical II</vt:lpstr>
      <vt:lpstr>TWO TYPES of lung carcinoma</vt:lpstr>
      <vt:lpstr>PowerPoint Presentation</vt:lpstr>
      <vt:lpstr>7-Squamous cell carcinoma of the lung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Squamous cell carcinoma of the lung: Section of the lung shows one small bronchus and tumour masses:</vt:lpstr>
      <vt:lpstr>8-Adenocarcinoma of the lung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9-Small cell carcinoma of the lung</vt:lpstr>
      <vt:lpstr>PowerPoint Presentation</vt:lpstr>
      <vt:lpstr>PowerPoint Presentation</vt:lpstr>
      <vt:lpstr>10-Metastatic tumors of the lung</vt:lpstr>
      <vt:lpstr>METASTATIC TUMORS</vt:lpstr>
      <vt:lpstr>Metastases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practical II</dc:title>
  <dc:creator>user</dc:creator>
  <cp:lastModifiedBy>user</cp:lastModifiedBy>
  <cp:revision>5</cp:revision>
  <dcterms:created xsi:type="dcterms:W3CDTF">2013-02-09T16:57:39Z</dcterms:created>
  <dcterms:modified xsi:type="dcterms:W3CDTF">2013-02-09T17:07:19Z</dcterms:modified>
</cp:coreProperties>
</file>