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87" r:id="rId2"/>
    <p:sldId id="354" r:id="rId3"/>
    <p:sldId id="389" r:id="rId4"/>
    <p:sldId id="382" r:id="rId5"/>
    <p:sldId id="390" r:id="rId6"/>
    <p:sldId id="391" r:id="rId7"/>
    <p:sldId id="383" r:id="rId8"/>
    <p:sldId id="339" r:id="rId9"/>
    <p:sldId id="348" r:id="rId10"/>
    <p:sldId id="258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84" r:id="rId19"/>
    <p:sldId id="402" r:id="rId20"/>
    <p:sldId id="385" r:id="rId21"/>
    <p:sldId id="403" r:id="rId22"/>
    <p:sldId id="380" r:id="rId23"/>
    <p:sldId id="40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5426"/>
    <a:srgbClr val="00FF00"/>
    <a:srgbClr val="006600"/>
    <a:srgbClr val="0000FF"/>
    <a:srgbClr val="4E00C0"/>
    <a:srgbClr val="EA00A2"/>
    <a:srgbClr val="5100C8"/>
    <a:srgbClr val="000099"/>
    <a:srgbClr val="CCFF33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70" d="100"/>
          <a:sy n="70" d="100"/>
        </p:scale>
        <p:origin x="-115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30/01/2013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1/30/2013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Pictures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85728"/>
            <a:ext cx="6286544" cy="65924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34" y="64291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80571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78579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 Rounded MT Bold" pitchFamily="34" charset="0"/>
              </a:rPr>
              <a:t>Dopa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4474" y="1513053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DA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474" y="2031755"/>
            <a:ext cx="48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NE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14744" y="454362"/>
            <a:ext cx="214314" cy="285752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9133" y="181489"/>
            <a:ext cx="419104" cy="27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3500430" y="642918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Arc 16"/>
          <p:cNvSpPr/>
          <p:nvPr/>
        </p:nvSpPr>
        <p:spPr>
          <a:xfrm flipV="1">
            <a:off x="3500430" y="142852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2656053" y="974350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072464" y="195376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049990" y="1307541"/>
            <a:ext cx="341377" cy="122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20865642">
            <a:off x="3451975" y="6190416"/>
            <a:ext cx="642942" cy="285752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8160000">
            <a:off x="4246700" y="605590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9180000">
            <a:off x="4015708" y="6218704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9840000">
            <a:off x="3709429" y="6307409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9840000">
            <a:off x="3434307" y="639205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8160000">
            <a:off x="3175130" y="6555973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3440000" flipV="1">
            <a:off x="3175129" y="6341658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71934" y="6357958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COMT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3714752"/>
            <a:ext cx="500066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NET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Flowchart: Stored Data 35"/>
          <p:cNvSpPr/>
          <p:nvPr/>
        </p:nvSpPr>
        <p:spPr>
          <a:xfrm rot="15900000">
            <a:off x="1260094" y="598084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tored Data 36"/>
          <p:cNvSpPr/>
          <p:nvPr/>
        </p:nvSpPr>
        <p:spPr>
          <a:xfrm rot="15600000">
            <a:off x="851388" y="607220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tored Data 37"/>
          <p:cNvSpPr/>
          <p:nvPr/>
        </p:nvSpPr>
        <p:spPr>
          <a:xfrm rot="15300000">
            <a:off x="448518" y="6215082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Direct Access Storage 38"/>
          <p:cNvSpPr/>
          <p:nvPr/>
        </p:nvSpPr>
        <p:spPr>
          <a:xfrm rot="899524">
            <a:off x="571472" y="2643182"/>
            <a:ext cx="571504" cy="285752"/>
          </a:xfrm>
          <a:prstGeom prst="flowChartMagneticDrum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70" y="242886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Rounded MT Bold" pitchFamily="34" charset="0"/>
              </a:rPr>
              <a:t>Ca</a:t>
            </a:r>
            <a:endParaRPr lang="en-US" sz="1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795" y="357166"/>
            <a:ext cx="1961628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Norepinephrine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(NE)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Lightning Bolt 45"/>
          <p:cNvSpPr/>
          <p:nvPr/>
        </p:nvSpPr>
        <p:spPr>
          <a:xfrm flipH="1">
            <a:off x="928662" y="769545"/>
            <a:ext cx="714380" cy="1785950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29454" y="95718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SYNTHESIS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29454" y="1528692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STORAGE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29454" y="2100196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RELEASE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29454" y="2671700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ACTION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29454" y="3243204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REUPTAKE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29454" y="381470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DEGRADE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57884" y="77908"/>
            <a:ext cx="3071834" cy="707886"/>
          </a:xfrm>
          <a:prstGeom prst="rect">
            <a:avLst/>
          </a:prstGeom>
          <a:solidFill>
            <a:srgbClr val="009999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POSTGANGLIONIC SYMPATHETIC  NERVE ENDING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" name="Group 190"/>
          <p:cNvGrpSpPr/>
          <p:nvPr/>
        </p:nvGrpSpPr>
        <p:grpSpPr>
          <a:xfrm>
            <a:off x="6215073" y="4714885"/>
            <a:ext cx="2668963" cy="1900307"/>
            <a:chOff x="6148386" y="4714885"/>
            <a:chExt cx="2781329" cy="1900307"/>
          </a:xfrm>
        </p:grpSpPr>
        <p:pic>
          <p:nvPicPr>
            <p:cNvPr id="1029" name="Picture 5" descr="C:\Users\Administrator\Pictures\Picture3.jpg"/>
            <p:cNvPicPr>
              <a:picLocks noChangeAspect="1" noChangeArrowheads="1"/>
            </p:cNvPicPr>
            <p:nvPr/>
          </p:nvPicPr>
          <p:blipFill>
            <a:blip r:embed="rId3" cstate="print"/>
            <a:srcRect r="4851" b="4000"/>
            <a:stretch>
              <a:fillRect/>
            </a:stretch>
          </p:blipFill>
          <p:spPr bwMode="auto">
            <a:xfrm>
              <a:off x="6572264" y="4786322"/>
              <a:ext cx="2214578" cy="1714512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7585275" y="5404243"/>
              <a:ext cx="83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NE </a:t>
              </a:r>
              <a:r>
                <a:rPr lang="en-US" dirty="0" smtClean="0">
                  <a:latin typeface="Bernard MT Condensed" pitchFamily="18" charset="0"/>
                  <a:sym typeface="Wingdings 3"/>
                </a:rPr>
                <a:t> 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48386" y="4714885"/>
              <a:ext cx="1414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Rounded MT Bold" pitchFamily="34" charset="0"/>
                </a:rPr>
                <a:t>Dopamine (DA)</a:t>
              </a:r>
              <a:endParaRPr lang="en-US" sz="1400" b="1" dirty="0">
                <a:latin typeface="Arial Rounded MT Bold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572526" y="5429264"/>
              <a:ext cx="357189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ernard MT Condensed" pitchFamily="18" charset="0"/>
                  <a:sym typeface="Wingdings 3"/>
                </a:rPr>
                <a:t>E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43702" y="6215082"/>
              <a:ext cx="2276492" cy="400110"/>
            </a:xfrm>
            <a:prstGeom prst="rect">
              <a:avLst/>
            </a:prstGeom>
            <a:solidFill>
              <a:srgbClr val="009999"/>
            </a:solidFill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Bernard MT Condensed" pitchFamily="18" charset="0"/>
                </a:rPr>
                <a:t>ADRENAL MEDULLA</a:t>
              </a:r>
              <a:endParaRPr lang="en-US" sz="20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126" name="Picture 4" descr="C:\Users\Administrator\Pictures\Picture2.png"/>
          <p:cNvPicPr>
            <a:picLocks noChangeAspect="1" noChangeArrowheads="1"/>
          </p:cNvPicPr>
          <p:nvPr/>
        </p:nvPicPr>
        <p:blipFill>
          <a:blip r:embed="rId4" cstate="print"/>
          <a:srcRect l="32984" t="21786" r="59020" b="70652"/>
          <a:stretch>
            <a:fillRect/>
          </a:stretch>
        </p:blipFill>
        <p:spPr bwMode="auto">
          <a:xfrm>
            <a:off x="1617284" y="3318925"/>
            <a:ext cx="500066" cy="500066"/>
          </a:xfrm>
          <a:prstGeom prst="ellipse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642910" y="548640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2910" y="5567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15960" y="50561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/>
          <p:cNvSpPr/>
          <p:nvPr/>
        </p:nvSpPr>
        <p:spPr>
          <a:xfrm>
            <a:off x="685772" y="514033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/>
          <p:cNvSpPr/>
          <p:nvPr/>
        </p:nvSpPr>
        <p:spPr>
          <a:xfrm>
            <a:off x="761972" y="52911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/>
          <p:cNvSpPr/>
          <p:nvPr/>
        </p:nvSpPr>
        <p:spPr>
          <a:xfrm>
            <a:off x="761972" y="53848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/>
          <p:cNvSpPr/>
          <p:nvPr/>
        </p:nvSpPr>
        <p:spPr>
          <a:xfrm>
            <a:off x="685772" y="434023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/>
          <p:cNvSpPr/>
          <p:nvPr/>
        </p:nvSpPr>
        <p:spPr>
          <a:xfrm>
            <a:off x="869922" y="438309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/>
          <p:cNvSpPr/>
          <p:nvPr/>
        </p:nvSpPr>
        <p:spPr>
          <a:xfrm>
            <a:off x="687360" y="44656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/>
          <p:cNvSpPr/>
          <p:nvPr/>
        </p:nvSpPr>
        <p:spPr>
          <a:xfrm>
            <a:off x="869922" y="43005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/>
          <p:cNvSpPr/>
          <p:nvPr/>
        </p:nvSpPr>
        <p:spPr>
          <a:xfrm>
            <a:off x="944535" y="449263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/>
          <p:cNvSpPr/>
          <p:nvPr/>
        </p:nvSpPr>
        <p:spPr>
          <a:xfrm>
            <a:off x="1128685" y="45354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/>
          <p:cNvSpPr/>
          <p:nvPr/>
        </p:nvSpPr>
        <p:spPr>
          <a:xfrm>
            <a:off x="946122" y="46180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/>
          <p:cNvSpPr/>
          <p:nvPr/>
        </p:nvSpPr>
        <p:spPr>
          <a:xfrm>
            <a:off x="1128685" y="445294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/>
          <p:cNvSpPr/>
          <p:nvPr/>
        </p:nvSpPr>
        <p:spPr>
          <a:xfrm>
            <a:off x="1082647" y="40719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/>
          <p:cNvSpPr/>
          <p:nvPr/>
        </p:nvSpPr>
        <p:spPr>
          <a:xfrm>
            <a:off x="931835" y="481171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 rot="600000">
            <a:off x="857224" y="573723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 rot="600000">
            <a:off x="857224" y="581819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76231" y="55276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568306" y="560864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2893" y="558959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33381" y="57642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68306" y="55276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42893" y="568802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 rot="600000">
            <a:off x="1130274" y="53070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/>
          <p:cNvSpPr/>
          <p:nvPr/>
        </p:nvSpPr>
        <p:spPr>
          <a:xfrm rot="600000">
            <a:off x="900086" y="539116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/>
          <p:cNvSpPr/>
          <p:nvPr/>
        </p:nvSpPr>
        <p:spPr>
          <a:xfrm rot="600000">
            <a:off x="976286" y="55419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/>
          <p:cNvSpPr/>
          <p:nvPr/>
        </p:nvSpPr>
        <p:spPr>
          <a:xfrm rot="600000">
            <a:off x="976286" y="56356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/>
          <p:cNvSpPr/>
          <p:nvPr/>
        </p:nvSpPr>
        <p:spPr>
          <a:xfrm rot="600000">
            <a:off x="1342999" y="47863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/>
          <p:cNvSpPr/>
          <p:nvPr/>
        </p:nvSpPr>
        <p:spPr>
          <a:xfrm rot="600000">
            <a:off x="1160436" y="486887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/>
          <p:cNvSpPr/>
          <p:nvPr/>
        </p:nvSpPr>
        <p:spPr>
          <a:xfrm>
            <a:off x="533381" y="584677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/>
          <p:cNvSpPr/>
          <p:nvPr/>
        </p:nvSpPr>
        <p:spPr>
          <a:xfrm rot="600000">
            <a:off x="1146149" y="506254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433492" y="53165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433492" y="5397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/>
          <p:cNvSpPr/>
          <p:nvPr/>
        </p:nvSpPr>
        <p:spPr>
          <a:xfrm>
            <a:off x="1552554" y="5214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33475" y="533878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66813" y="5419740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81117" y="5143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142976" y="548959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23963" y="5594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358888" y="52149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233475" y="551816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233475" y="521495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/>
          <p:cNvSpPr/>
          <p:nvPr/>
        </p:nvSpPr>
        <p:spPr>
          <a:xfrm>
            <a:off x="1323963" y="567691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/>
          <p:cNvSpPr/>
          <p:nvPr/>
        </p:nvSpPr>
        <p:spPr>
          <a:xfrm rot="10328471">
            <a:off x="586721" y="3383225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45 0.00601 0.03889 0.01202 0.05504 0.02058 C 0.07118 0.02914 0.08368 0.03839 0.09722 0.05065 C 0.11077 0.0629 0.13004 0.08695 0.13663 0.09389 " pathEditMode="relative" ptsTypes="aa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9408E-6 L -0.07084 0.06291 " pathEditMode="relative" ptsTypes="AA">
                                      <p:cBhvr>
                                        <p:cTn id="8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1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4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3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6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7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0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9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4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3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5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8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9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2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1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4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6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5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8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7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0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2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1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4" dur="3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3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6" dur="3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8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7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0" dur="3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9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2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4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3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6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5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8" dur="3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0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9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2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1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4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6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5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8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7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0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2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1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4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3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8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7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0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9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2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4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3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5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7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1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3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7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9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3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5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9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9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35" grpId="0" animBg="1"/>
      <p:bldP spid="39" grpId="0" animBg="1"/>
      <p:bldP spid="40" grpId="0"/>
      <p:bldP spid="40" grpId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9" grpId="0" animBg="1"/>
      <p:bldP spid="149" grpId="1" animBg="1"/>
      <p:bldP spid="150" grpId="0" animBg="1"/>
      <p:bldP spid="151" grpId="0" animBg="1"/>
      <p:bldP spid="152" grpId="0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64704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142852"/>
            <a:ext cx="2260841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196" y="1247924"/>
            <a:ext cx="892971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Tachycardia, palpitation, arrhythmias, angina pains         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Headache, weakness, tremors anxiety and restlessness.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Hypertension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cerebral hemorrhage and pulmonary edema.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</a:rPr>
              <a:t>Coldness of extremities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tissue necrosis and gangrene if </a:t>
            </a:r>
            <a:r>
              <a:rPr lang="en-US" sz="2400" b="1" spc="-40" dirty="0" err="1" smtClean="0">
                <a:latin typeface="Arial Narrow" pitchFamily="34" charset="0"/>
              </a:rPr>
              <a:t>extravasation</a:t>
            </a:r>
            <a:endParaRPr lang="en-US" sz="2400" b="1" spc="-40" dirty="0" smtClean="0"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Nasal stuffiness; rebound congestion if used as decongestion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3689736"/>
            <a:ext cx="214314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46" y="4201639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CHD, hypertension, peripheral arterial disease.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Hyperthyroidism.              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Closed-angle glaucoma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may IOP</a:t>
            </a:r>
            <a:endParaRPr lang="en-US" sz="2400" b="1" spc="-40" dirty="0"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8926" y="857232"/>
            <a:ext cx="60798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NOREPINEPHRINE = NORADRENALINE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1423006"/>
            <a:ext cx="82153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naturally released from postganglionic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Not used much therapeutically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severe vasoconstriction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419955"/>
            <a:ext cx="821537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Only administered IV  -  Not IM or Subcutaneous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necrosis</a:t>
            </a:r>
            <a:endParaRPr lang="en-US" sz="2400" b="1" u="sng" baseline="-25000" dirty="0" smtClean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2783750"/>
            <a:ext cx="857252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[ systolic &amp; diastolic] 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vagal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stimulation)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			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 not much changed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	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282" y="4004313"/>
            <a:ext cx="857252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systemically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hypotensive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states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spinal anesthesia, in septic shock, 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if  fluid replacement and </a:t>
            </a:r>
            <a:r>
              <a:rPr lang="en-US" sz="2200" b="1" i="1" u="sng" dirty="0" err="1" smtClean="0">
                <a:latin typeface="Arial Narrow" pitchFamily="34" charset="0"/>
                <a:sym typeface="Wingdings 3"/>
              </a:rPr>
              <a:t>inotropics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 fail)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!!!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topically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as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local haemostatic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!?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50043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4818" name="Picture 2" descr="http://comps.fotosearch.com/comp/LIF/LIF133/starting-intravenous-infusion_~E4050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38" b="11718"/>
          <a:stretch>
            <a:fillRect/>
          </a:stretch>
        </p:blipFill>
        <p:spPr bwMode="auto">
          <a:xfrm>
            <a:off x="6724680" y="4506052"/>
            <a:ext cx="2133600" cy="2357454"/>
          </a:xfrm>
          <a:prstGeom prst="rect">
            <a:avLst/>
          </a:prstGeom>
          <a:noFill/>
        </p:spPr>
      </p:pic>
      <p:sp>
        <p:nvSpPr>
          <p:cNvPr id="13" name="5-Point Star 12"/>
          <p:cNvSpPr/>
          <p:nvPr/>
        </p:nvSpPr>
        <p:spPr>
          <a:xfrm>
            <a:off x="8244408" y="1484784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  <p:bldP spid="9" grpId="0"/>
      <p:bldP spid="12" grpId="0" build="p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824459"/>
            <a:ext cx="186501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500562" y="2786058"/>
            <a:ext cx="5357850" cy="4000528"/>
            <a:chOff x="0" y="3032054"/>
            <a:chExt cx="5066888" cy="3754532"/>
          </a:xfrm>
        </p:grpSpPr>
        <p:pic>
          <p:nvPicPr>
            <p:cNvPr id="1026" name="Picture 2" descr="C:\Users\Administrator\Pictures\Pict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81"/>
            <a:stretch>
              <a:fillRect/>
            </a:stretch>
          </p:blipFill>
          <p:spPr bwMode="auto">
            <a:xfrm>
              <a:off x="0" y="3429000"/>
              <a:ext cx="3739448" cy="335758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2857488" y="3929066"/>
              <a:ext cx="1571636" cy="374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Vessels</a:t>
              </a:r>
              <a:r>
                <a:rPr lang="en-US" sz="2000" b="1" dirty="0" smtClean="0">
                  <a:latin typeface="Symbol" pitchFamily="18" charset="2"/>
                </a:rPr>
                <a:t> a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070821"/>
              <a:ext cx="3000396" cy="56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Kidney D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vasodilatation </a:t>
              </a:r>
            </a:p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  <a:sym typeface="Wingdings 3"/>
                </a:rPr>
                <a:t>+ </a:t>
              </a:r>
              <a:r>
                <a:rPr lang="en-US" sz="2000" b="1" dirty="0" err="1" smtClean="0">
                  <a:latin typeface="Arial Narrow" pitchFamily="34" charset="0"/>
                  <a:sym typeface="Wingdings 3"/>
                </a:rPr>
                <a:t>diuresis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95120" y="3032054"/>
              <a:ext cx="2571768" cy="374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Heart 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dirty="0" smtClean="0"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 force  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86512" y="785794"/>
            <a:ext cx="257939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ISOPRENALINE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916576"/>
            <a:ext cx="857256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 ; show no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uptake nor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breakdown by MOA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longer action.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</a:p>
          <a:p>
            <a:pPr>
              <a:lnSpc>
                <a:spcPts val="26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10 times &gt;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broncho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-dilatation Was used by inhalation </a:t>
            </a:r>
            <a:r>
              <a:rPr lang="en-US" sz="2400" b="1" spc="-4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acute asthma</a:t>
            </a:r>
          </a:p>
          <a:p>
            <a:pPr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in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cardiac arrest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but contraindicated in hyperthyroidism &amp; congestive heart failure [CHD]</a:t>
            </a:r>
            <a:r>
              <a:rPr lang="en-US" sz="2200" b="1" baseline="-250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3429000"/>
            <a:ext cx="45720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It is a natural CNS transmitter.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Released from postganglionic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(&gt; renal vessels)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Releases NE from postganglionic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Acts on 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8280920" y="5949280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2687324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5072074"/>
            <a:ext cx="88582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the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drug of choice in treatment of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septic, </a:t>
            </a:r>
            <a:r>
              <a:rPr lang="en-US" sz="2400" b="1" dirty="0" err="1" smtClean="0">
                <a:latin typeface="Arial Narrow" pitchFamily="34" charset="0"/>
              </a:rPr>
              <a:t>hypovolaemic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(after fluid replacement), </a:t>
            </a:r>
            <a:r>
              <a:rPr lang="en-US" sz="2400" b="1" dirty="0" err="1" smtClean="0">
                <a:latin typeface="Arial Narrow" pitchFamily="34" charset="0"/>
              </a:rPr>
              <a:t>cardiogenic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&amp; CO (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),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without causing renal impairment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(D</a:t>
            </a:r>
            <a:r>
              <a:rPr lang="en-US" sz="2400" b="1" u="heavy" baseline="-2500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76" y="6217952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Can be given in acute heart failure (HF)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but better </a:t>
            </a:r>
            <a:r>
              <a:rPr lang="en-US" sz="24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dobutamine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44" y="357187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 </a:t>
            </a:r>
          </a:p>
        </p:txBody>
      </p:sp>
      <p:pic>
        <p:nvPicPr>
          <p:cNvPr id="19" name="Picture 18" descr="heartrt.jpg (131376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350" y="1214449"/>
            <a:ext cx="51006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42844" y="978929"/>
            <a:ext cx="45005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, no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According to dose;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first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then  due to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followed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effect</a:t>
            </a:r>
            <a:endParaRPr lang="en-US" sz="2400" b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4569749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046" y="785794"/>
            <a:ext cx="200789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40" y="785794"/>
            <a:ext cx="2293642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DOBUTAMINE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955164"/>
            <a:ext cx="885828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IV.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with little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No or little  in therapeutic dose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(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counterbalance + no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3244711"/>
            <a:ext cx="885828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for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short term management of cardiac </a:t>
            </a:r>
            <a:b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decompensation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after cardiac surgery, in acute heart failure [AHF].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preferred because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 it does not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o</a:t>
            </a:r>
            <a:r>
              <a:rPr lang="en-US" sz="2400" b="1" dirty="0" smtClean="0">
                <a:latin typeface="Arial Narrow" pitchFamily="34" charset="0"/>
              </a:rPr>
              <a:t>xygen demand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216289"/>
            <a:ext cx="1471620" cy="18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78605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0724" name="Picture 4" descr="http://l.thumbs.canstockphoto.com/canstock4418221.jpg"/>
          <p:cNvPicPr>
            <a:picLocks noChangeAspect="1" noChangeArrowheads="1"/>
          </p:cNvPicPr>
          <p:nvPr/>
        </p:nvPicPr>
        <p:blipFill>
          <a:blip r:embed="rId4" cstate="print"/>
          <a:srcRect l="18576" r="9771" b="6259"/>
          <a:stretch>
            <a:fillRect/>
          </a:stretch>
        </p:blipFill>
        <p:spPr bwMode="auto">
          <a:xfrm>
            <a:off x="5167627" y="4000504"/>
            <a:ext cx="2904835" cy="2636832"/>
          </a:xfrm>
          <a:prstGeom prst="rect">
            <a:avLst/>
          </a:prstGeom>
          <a:noFill/>
        </p:spPr>
      </p:pic>
      <p:pic>
        <p:nvPicPr>
          <p:cNvPr id="30726" name="Picture 6" descr="http://comps.fotosearch.com/comp/LIF/LIF134/type-intravenous-infusion_~E503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 flipH="1">
            <a:off x="7358082" y="4143380"/>
            <a:ext cx="1194197" cy="1214446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785794"/>
            <a:ext cx="243651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PHENYLPHERINE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6" y="857232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noncatecholamine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&amp; has prolonged duration of action.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as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06" y="3552977"/>
            <a:ext cx="88582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Systemically;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Pressor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agent </a:t>
            </a:r>
            <a:r>
              <a:rPr lang="en-US" sz="2400" b="1" dirty="0" smtClean="0">
                <a:latin typeface="Arial Narrow" pitchFamily="34" charset="0"/>
              </a:rPr>
              <a:t>in </a:t>
            </a:r>
            <a:r>
              <a:rPr lang="en-US" sz="2400" b="1" dirty="0" err="1" smtClean="0">
                <a:latin typeface="Arial Narrow" pitchFamily="34" charset="0"/>
              </a:rPr>
              <a:t>hypotensive</a:t>
            </a:r>
            <a:r>
              <a:rPr lang="en-US" sz="2400" b="1" dirty="0" smtClean="0">
                <a:latin typeface="Arial Narrow" pitchFamily="34" charset="0"/>
              </a:rPr>
              <a:t> states. </a:t>
            </a:r>
            <a:r>
              <a:rPr lang="en-US" sz="2000" b="1" i="1" dirty="0" smtClean="0">
                <a:latin typeface="Arial Narrow" pitchFamily="34" charset="0"/>
              </a:rPr>
              <a:t>Infusion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	              </a:t>
            </a:r>
            <a:r>
              <a:rPr lang="en-US" sz="2400" b="1" dirty="0" smtClean="0">
                <a:latin typeface="Arial Narrow" pitchFamily="34" charset="0"/>
              </a:rPr>
              <a:t>Terminate </a:t>
            </a:r>
            <a:r>
              <a:rPr lang="en-US" sz="2400" b="1" dirty="0" err="1" smtClean="0">
                <a:latin typeface="Arial Narrow" pitchFamily="34" charset="0"/>
              </a:rPr>
              <a:t>atrial</a:t>
            </a:r>
            <a:r>
              <a:rPr lang="en-US" sz="2400" b="1" dirty="0" smtClean="0">
                <a:latin typeface="Arial Narrow" pitchFamily="34" charset="0"/>
              </a:rPr>
              <a:t> tachycardia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(reflex </a:t>
            </a:r>
            <a:r>
              <a:rPr lang="en-US" sz="2000" b="1" i="1" dirty="0" err="1" smtClean="0">
                <a:latin typeface="Arial Narrow" pitchFamily="34" charset="0"/>
              </a:rPr>
              <a:t>bradycardia</a:t>
            </a:r>
            <a:r>
              <a:rPr lang="en-US" sz="2000" b="1" i="1" dirty="0" smtClean="0">
                <a:latin typeface="Arial Narrow" pitchFamily="34" charset="0"/>
              </a:rPr>
              <a:t>)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Nasal decongestant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r>
              <a:rPr lang="en-US" sz="2000" b="1" i="1" dirty="0" smtClean="0">
                <a:latin typeface="Arial Narrow" pitchFamily="34" charset="0"/>
              </a:rPr>
              <a:t>Oral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Topically;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Local Haemostatic, with Local anesthesia.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	        Decongestant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Arial Narrow" pitchFamily="34" charset="0"/>
              </a:rPr>
              <a:t>nasal &amp; ocular)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Mydriatic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(no </a:t>
            </a:r>
            <a:r>
              <a:rPr lang="en-US" sz="2000" b="1" i="1" dirty="0" err="1" smtClean="0">
                <a:latin typeface="Arial Narrow" pitchFamily="34" charset="0"/>
              </a:rPr>
              <a:t>cycloplegia</a:t>
            </a:r>
            <a:r>
              <a:rPr lang="en-US" sz="2000" b="1" i="1" dirty="0" smtClean="0">
                <a:latin typeface="Arial Narrow" pitchFamily="34" charset="0"/>
              </a:rPr>
              <a:t>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43800" y="1857364"/>
            <a:ext cx="2000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Peaks in 20 min.</a:t>
            </a:r>
          </a:p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MY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½</a:t>
            </a: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 30 min.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143800" y="2500307"/>
            <a:ext cx="2000200" cy="714380"/>
            <a:chOff x="7143800" y="2514747"/>
            <a:chExt cx="2000200" cy="1128567"/>
          </a:xfrm>
        </p:grpSpPr>
        <p:sp>
          <p:nvSpPr>
            <p:cNvPr id="27" name="Rectangle 26"/>
            <p:cNvSpPr/>
            <p:nvPr/>
          </p:nvSpPr>
          <p:spPr>
            <a:xfrm>
              <a:off x="7143800" y="3268853"/>
              <a:ext cx="2000200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</a:rPr>
                <a:t>In Hypotension</a:t>
              </a:r>
              <a:endParaRPr lang="en-US" sz="2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6" idx="2"/>
              <a:endCxn id="27" idx="0"/>
            </p:cNvCxnSpPr>
            <p:nvPr/>
          </p:nvCxnSpPr>
          <p:spPr>
            <a:xfrm rot="5400000">
              <a:off x="7766451" y="2891403"/>
              <a:ext cx="754899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3143240" y="1500174"/>
            <a:ext cx="5847497" cy="369332"/>
            <a:chOff x="3143240" y="1500174"/>
            <a:chExt cx="5847497" cy="369332"/>
          </a:xfrm>
        </p:grpSpPr>
        <p:sp>
          <p:nvSpPr>
            <p:cNvPr id="25" name="Rectangle 24"/>
            <p:cNvSpPr/>
            <p:nvPr/>
          </p:nvSpPr>
          <p:spPr>
            <a:xfrm>
              <a:off x="7235128" y="1500174"/>
              <a:ext cx="1755609" cy="369332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  <a:effectLst>
              <a:outerShdw blurRad="50800" dist="50800" dir="3000000" sx="99000" sy="99000" algn="t" rotWithShape="0">
                <a:srgbClr val="CCFF33"/>
              </a:outerShdw>
            </a:effectLst>
          </p:spPr>
          <p:txBody>
            <a:bodyPr wrap="square">
              <a:spAutoFit/>
            </a:bodyPr>
            <a:lstStyle/>
            <a:p>
              <a:pPr marL="171450" lvl="1" indent="-171450" defTabSz="844550">
                <a:lnSpc>
                  <a:spcPct val="90000"/>
                </a:lnSpc>
              </a:pPr>
              <a:r>
                <a:rPr lang="en-US" sz="2000" dirty="0" smtClean="0">
                  <a:latin typeface="Arial Rounded MT Bold" pitchFamily="34" charset="0"/>
                </a:rPr>
                <a:t>MIDODRINE </a:t>
              </a:r>
              <a:endParaRPr lang="en-MY" sz="2000" dirty="0" smtClean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143240" y="1714488"/>
              <a:ext cx="39290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2844" y="2052524"/>
            <a:ext cx="52149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due to vasoconstriction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282" y="3074090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215338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 build="p"/>
      <p:bldP spid="26" grpId="0"/>
      <p:bldP spid="24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2164" y="1428736"/>
            <a:ext cx="1928826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IMIDAZOLINE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388" y="1428736"/>
            <a:ext cx="2857520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/>
              <a:t>PHENYLETHYLAMINES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6050" y="1817958"/>
            <a:ext cx="242889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Methoxamine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164" y="1817958"/>
            <a:ext cx="378618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Naphazoline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Oxymetazoline</a:t>
            </a:r>
            <a:r>
              <a:rPr lang="en-US" sz="2200" b="1" dirty="0" smtClean="0">
                <a:latin typeface="Arial Narrow" pitchFamily="34" charset="0"/>
              </a:rPr>
              <a:t> HCI (Afrin)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Xylometazoline</a:t>
            </a:r>
            <a:r>
              <a:rPr lang="en-US" sz="2200" b="1" dirty="0" smtClean="0">
                <a:latin typeface="Arial Narrow" pitchFamily="34" charset="0"/>
              </a:rPr>
              <a:t> HCI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(</a:t>
            </a:r>
            <a:r>
              <a:rPr lang="en-US" sz="22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Otrivine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78" y="857232"/>
            <a:ext cx="371477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Nasal &amp; Ocular Decongestants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4637634" y="1299946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flipH="1">
            <a:off x="5143536" y="1285860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2555388"/>
            <a:ext cx="5072066" cy="20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286644" y="4886278"/>
            <a:ext cx="172213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CLONIDINE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282" y="4717754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imidazoline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or as patch.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&amp; on </a:t>
            </a:r>
            <a:r>
              <a:rPr lang="en-US" sz="2000" b="1" i="1" dirty="0" err="1" smtClean="0">
                <a:latin typeface="Arial Narrow" pitchFamily="34" charset="0"/>
              </a:rPr>
              <a:t>Imidazoline</a:t>
            </a:r>
            <a:r>
              <a:rPr lang="en-US" sz="2000" b="1" i="1" dirty="0" smtClean="0">
                <a:latin typeface="Arial Narrow" pitchFamily="34" charset="0"/>
              </a:rPr>
              <a:t> Receptors</a:t>
            </a:r>
            <a:endParaRPr lang="en-US" sz="23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8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by action on </a:t>
            </a:r>
            <a:r>
              <a:rPr lang="en-US" sz="2000" b="1" i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Symbol" pitchFamily="18" charset="2"/>
              </a:rPr>
              <a:t>a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) at nucleus </a:t>
            </a:r>
            <a:r>
              <a:rPr lang="en-US" sz="2000" b="1" i="1" dirty="0" err="1" smtClean="0">
                <a:latin typeface="Arial Narrow" pitchFamily="34" charset="0"/>
              </a:rPr>
              <a:t>tractus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solitarius</a:t>
            </a:r>
            <a:r>
              <a:rPr lang="en-US" sz="2000" b="1" i="1" dirty="0" smtClean="0">
                <a:latin typeface="Arial Narrow" pitchFamily="34" charset="0"/>
              </a:rPr>
              <a:t> to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 sympathetic outflow to heart &amp; vessels. 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i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</a:rPr>
              <a:t>Antihypertensive agent</a:t>
            </a:r>
            <a:endParaRPr lang="en-US" sz="23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285720" y="6360828"/>
            <a:ext cx="8858280" cy="425758"/>
            <a:chOff x="285720" y="2500306"/>
            <a:chExt cx="8858280" cy="425758"/>
          </a:xfrm>
        </p:grpSpPr>
        <p:sp>
          <p:nvSpPr>
            <p:cNvPr id="32" name="Rectangle 31"/>
            <p:cNvSpPr/>
            <p:nvPr/>
          </p:nvSpPr>
          <p:spPr>
            <a:xfrm>
              <a:off x="1071538" y="2571744"/>
              <a:ext cx="1428760" cy="2857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5720" y="2500306"/>
              <a:ext cx="885828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buBlip>
                  <a:blip r:embed="rId2"/>
                </a:buBlip>
              </a:pPr>
              <a:r>
                <a:rPr lang="en-US" sz="2200" b="1" i="1" dirty="0" smtClean="0">
                  <a:latin typeface="Arial Narrow" pitchFamily="34" charset="0"/>
                </a:rPr>
                <a:t>N.B.</a:t>
              </a:r>
              <a:r>
                <a:rPr lang="en-US" sz="2400" b="1" i="1" dirty="0" smtClean="0"/>
                <a:t> </a:t>
              </a:r>
              <a:r>
                <a:rPr lang="en-US" sz="2200" b="1" i="1" dirty="0" err="1" smtClean="0">
                  <a:latin typeface="Arial Narrow" pitchFamily="34" charset="0"/>
                </a:rPr>
                <a:t>Brimonidine</a:t>
              </a:r>
              <a:r>
                <a:rPr lang="en-US" sz="2200" b="1" i="1" dirty="0" smtClean="0">
                  <a:latin typeface="Arial Narrow" pitchFamily="34" charset="0"/>
                </a:rPr>
                <a:t> is an </a:t>
              </a:r>
              <a:r>
                <a:rPr lang="en-US" sz="2200" b="1" i="1" dirty="0" err="1" smtClean="0">
                  <a:latin typeface="Arial Narrow" pitchFamily="34" charset="0"/>
                </a:rPr>
                <a:t>imidazoline</a:t>
              </a:r>
              <a:r>
                <a:rPr lang="en-US" sz="2200" b="1" i="1" dirty="0" smtClean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000" b="1" i="1" dirty="0" smtClean="0">
                  <a:latin typeface="Symbol" pitchFamily="18" charset="2"/>
                </a:rPr>
                <a:t>a</a:t>
              </a:r>
              <a:r>
                <a:rPr lang="en-US" sz="2000" b="1" i="1" baseline="-25000" dirty="0" smtClean="0">
                  <a:latin typeface="Arial Narrow" pitchFamily="34" charset="0"/>
                </a:rPr>
                <a:t>2 </a:t>
              </a:r>
              <a:r>
                <a:rPr lang="en-US" sz="2200" b="1" i="1" dirty="0" smtClean="0">
                  <a:latin typeface="Arial Narrow" pitchFamily="34" charset="0"/>
                </a:rPr>
                <a:t>agonist used in </a:t>
              </a:r>
              <a:r>
                <a:rPr lang="en-US" sz="2200" b="1" i="1" dirty="0" err="1" smtClean="0">
                  <a:solidFill>
                    <a:srgbClr val="0000FF"/>
                  </a:solidFill>
                  <a:latin typeface="Arial Narrow" pitchFamily="34" charset="0"/>
                </a:rPr>
                <a:t>glucoma</a:t>
              </a:r>
              <a:r>
                <a:rPr lang="en-US" sz="2200" b="1" i="1" dirty="0" smtClean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0" y="4713296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0695" y="3058353"/>
            <a:ext cx="33575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Used for treatment of nasal stuffiness</a:t>
            </a:r>
          </a:p>
          <a:p>
            <a:endParaRPr lang="en-US" sz="105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But can cause Rebound nasal stuffiness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1578" y="1942450"/>
            <a:ext cx="24288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00FF00"/>
                  </a:solidFill>
                </a:uFill>
                <a:latin typeface="Arial Narrow" pitchFamily="34" charset="0"/>
              </a:rPr>
              <a:t>Pseudoephedrine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8108181" y="3321843"/>
            <a:ext cx="100013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14282" y="1887858"/>
            <a:ext cx="2286016" cy="57150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5212" y="857232"/>
            <a:ext cx="200789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SALBUTAMOL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100010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orally, by inhalation or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on bronchi.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Hardly effect on heart (</a:t>
            </a:r>
            <a:r>
              <a:rPr lang="en-US" sz="2400" b="1" i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i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)</a:t>
            </a:r>
            <a:endParaRPr lang="en-US" sz="24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Bronchodilater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asthma &amp; chronic obstructive airway disease (COPD)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2071678"/>
            <a:ext cx="935834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000" b="1" i="1" dirty="0" smtClean="0">
                <a:latin typeface="Arial Narrow" pitchFamily="34" charset="0"/>
              </a:rPr>
              <a:t>N.B.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latin typeface="Arial Narrow" pitchFamily="34" charset="0"/>
              </a:rPr>
              <a:t>Because t</a:t>
            </a:r>
            <a:r>
              <a:rPr lang="en-US" sz="2000" b="1" i="1" baseline="-25000" dirty="0" smtClean="0">
                <a:latin typeface="Arial Narrow" pitchFamily="34" charset="0"/>
              </a:rPr>
              <a:t>1/2</a:t>
            </a:r>
            <a:r>
              <a:rPr lang="en-US" sz="2000" b="1" i="1" dirty="0" smtClean="0">
                <a:latin typeface="Arial Narrow" pitchFamily="34" charset="0"/>
              </a:rPr>
              <a:t> is 4 hrs longer acting preparations exist 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Salmeterol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 &amp;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Formoterol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285720" y="2928934"/>
            <a:ext cx="8858280" cy="810478"/>
            <a:chOff x="285720" y="3000372"/>
            <a:chExt cx="8858280" cy="810478"/>
          </a:xfrm>
        </p:grpSpPr>
        <p:sp>
          <p:nvSpPr>
            <p:cNvPr id="28" name="Rectangle 27"/>
            <p:cNvSpPr/>
            <p:nvPr/>
          </p:nvSpPr>
          <p:spPr>
            <a:xfrm>
              <a:off x="285720" y="3429000"/>
              <a:ext cx="178595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720" y="3000372"/>
              <a:ext cx="88582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Other selective 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Symbol" pitchFamily="18" charset="2"/>
                </a:rPr>
                <a:t>b</a:t>
              </a:r>
              <a:r>
                <a:rPr lang="en-US" sz="2400" b="1" u="heavy" baseline="-25000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2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agonists :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Terbutaline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Bronchodilator &amp;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endPara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endParaRPr>
            </a:p>
          </p:txBody>
        </p:sp>
      </p:grpSp>
      <p:pic>
        <p:nvPicPr>
          <p:cNvPr id="17" name="Picture 2" descr="Third Trimester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607" t="30657" r="51318" b="14598"/>
          <a:stretch>
            <a:fillRect/>
          </a:stretch>
        </p:blipFill>
        <p:spPr bwMode="auto">
          <a:xfrm flipH="1">
            <a:off x="5840739" y="3571876"/>
            <a:ext cx="2160285" cy="200026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3" b="5857"/>
          <a:stretch>
            <a:fillRect/>
          </a:stretch>
        </p:blipFill>
        <p:spPr bwMode="auto">
          <a:xfrm>
            <a:off x="7517804" y="2758761"/>
            <a:ext cx="1500198" cy="12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/>
          <p:nvPr/>
        </p:nvGrpSpPr>
        <p:grpSpPr>
          <a:xfrm>
            <a:off x="285720" y="5715016"/>
            <a:ext cx="8858280" cy="740138"/>
            <a:chOff x="285720" y="5832134"/>
            <a:chExt cx="8858280" cy="740138"/>
          </a:xfrm>
        </p:grpSpPr>
        <p:sp>
          <p:nvSpPr>
            <p:cNvPr id="31" name="Rectangle 30"/>
            <p:cNvSpPr/>
            <p:nvPr/>
          </p:nvSpPr>
          <p:spPr>
            <a:xfrm>
              <a:off x="285720" y="5832134"/>
              <a:ext cx="1500198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20" y="5838738"/>
              <a:ext cx="885828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Ritodrine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dirty="0" smtClean="0">
                  <a:latin typeface="Arial Narrow" pitchFamily="34" charset="0"/>
                </a:rPr>
                <a:t>postpone premature </a:t>
              </a:r>
              <a:r>
                <a:rPr lang="en-US" sz="2400" b="1" dirty="0" err="1" smtClean="0">
                  <a:latin typeface="Arial Narrow" pitchFamily="34" charset="0"/>
                </a:rPr>
                <a:t>labour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</a:p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i="1" dirty="0" smtClean="0">
                  <a:latin typeface="Arial Narrow" pitchFamily="34" charset="0"/>
                </a:rPr>
                <a:t>(</a:t>
              </a:r>
              <a:r>
                <a:rPr lang="en-US" sz="2400" b="1" i="1" dirty="0" err="1" smtClean="0">
                  <a:latin typeface="Arial Narrow" pitchFamily="34" charset="0"/>
                </a:rPr>
                <a:t>labour</a:t>
              </a:r>
              <a:r>
                <a:rPr lang="en-US" sz="2400" b="1" i="1" dirty="0" smtClean="0">
                  <a:latin typeface="Arial Narrow" pitchFamily="34" charset="0"/>
                </a:rPr>
                <a:t> that begins before the 37</a:t>
              </a:r>
              <a:r>
                <a:rPr lang="en-US" sz="2400" b="1" i="1" baseline="30000" dirty="0" smtClean="0">
                  <a:latin typeface="Arial Narrow" pitchFamily="34" charset="0"/>
                </a:rPr>
                <a:t>th</a:t>
              </a:r>
              <a:r>
                <a:rPr lang="en-US" sz="2400" b="1" i="1" dirty="0" smtClean="0">
                  <a:latin typeface="Arial Narrow" pitchFamily="34" charset="0"/>
                </a:rPr>
                <a:t> week of gestation).</a:t>
              </a:r>
              <a:endParaRPr lang="en-US" sz="2400" b="1" dirty="0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endParaRPr>
            </a:p>
          </p:txBody>
        </p:sp>
      </p:grpSp>
      <p:sp>
        <p:nvSpPr>
          <p:cNvPr id="18" name="5-Point Star 1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INDIRECT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068" y="785794"/>
            <a:ext cx="25079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AMPHETAMINE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It acts indirectly;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Releasing NE from adrenergic nerve endings &gt; Blocking  of its reuptake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Because it depletes vesicles from stored NE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640" y="4471944"/>
            <a:ext cx="8858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latin typeface="Arial Narrow" pitchFamily="34" charset="0"/>
              </a:rPr>
              <a:t>Weight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appetite </a:t>
            </a:r>
            <a:endParaRPr lang="en-US" sz="2300" b="1" i="1" dirty="0" smtClean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                      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300" b="1" dirty="0" smtClean="0">
                <a:latin typeface="Arial Narrow" pitchFamily="34" charset="0"/>
              </a:rPr>
              <a:t>increase energy expenditure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2132856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MAO, excreted mostly unchanged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u="sng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000" b="1" i="1" u="sng" dirty="0" smtClean="0">
                <a:latin typeface="Arial Narrow" pitchFamily="34" charset="0"/>
                <a:sym typeface="Wingdings 3"/>
              </a:rPr>
              <a:t>by acidification of urine)</a:t>
            </a:r>
            <a:r>
              <a:rPr lang="en-US" sz="2000" b="1" i="1" u="sng" dirty="0" smtClean="0">
                <a:latin typeface="Arial Narrow" pitchFamily="34" charset="0"/>
              </a:rPr>
              <a:t> </a:t>
            </a:r>
            <a:endParaRPr lang="en-US" sz="2300" b="1" i="1" u="sng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4452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No more used therapeutically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</a:rPr>
              <a:t>induces psychic &amp; physical dependence </a:t>
            </a:r>
            <a:r>
              <a:rPr lang="en-US" sz="2300" b="1" dirty="0" smtClean="0">
                <a:latin typeface="Arial Narrow" pitchFamily="34" charset="0"/>
              </a:rPr>
              <a:t>and psychosis  + the CVS side effects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212" y="3016744"/>
            <a:ext cx="8858280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similar to epinephrine but 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effects;</a:t>
            </a:r>
          </a:p>
          <a:p>
            <a:pPr>
              <a:buFont typeface="Wingdings 3"/>
              <a:buChar char=""/>
            </a:pP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ental alertness</a:t>
            </a:r>
            <a:r>
              <a:rPr lang="en-US" sz="2300" b="1" dirty="0" smtClean="0">
                <a:latin typeface="Arial Narrow" pitchFamily="34" charset="0"/>
              </a:rPr>
              <a:t>, wakefulness,  concentration &amp; self-confidence  /  </a:t>
            </a:r>
            <a:br>
              <a:rPr lang="en-US" sz="2300" b="1" dirty="0" smtClean="0">
                <a:latin typeface="Arial Narrow" pitchFamily="34" charset="0"/>
              </a:rPr>
            </a:br>
            <a:r>
              <a:rPr lang="en-US" sz="2300" b="1" dirty="0" smtClean="0">
                <a:latin typeface="Arial Narrow" pitchFamily="34" charset="0"/>
              </a:rPr>
              <a:t>  followed by depression &amp; fatigue on continued use</a:t>
            </a:r>
          </a:p>
          <a:p>
            <a:r>
              <a: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euphoria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causes its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abuse…..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1200" b="1" dirty="0" smtClean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62099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11" grpId="0"/>
      <p:bldP spid="12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1702" y="1628800"/>
            <a:ext cx="79227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 SNS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DUAL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785794"/>
            <a:ext cx="226788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EPHEDRINE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Plant alkaloid, synthetic, mixed </a:t>
            </a:r>
            <a:r>
              <a:rPr lang="en-US" sz="2300" b="1" dirty="0" err="1" smtClean="0">
                <a:latin typeface="Arial Narrow" pitchFamily="34" charset="0"/>
              </a:rPr>
              <a:t>sympathomimetic</a:t>
            </a:r>
            <a:r>
              <a:rPr lang="en-US" sz="2300" b="1" dirty="0" smtClean="0">
                <a:latin typeface="Arial Narrow" pitchFamily="34" charset="0"/>
              </a:rPr>
              <a:t>;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Prolonged direct action on receptors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 receptor down regulation 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Release NE from adrenergic nerve endings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depletes stores</a:t>
            </a:r>
            <a:endParaRPr lang="en-MY" sz="23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solidFill>
                <a:srgbClr val="4E00C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2650225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3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&gt;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facilitation of neuromuscular transmission &amp; retention of urine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(less than amphetamine)</a:t>
            </a:r>
            <a:endParaRPr lang="en-US" sz="2300" b="1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285992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 or COMT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 prolonged action 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36450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No more therapeutically used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but is abused by athletes and prohibited during games. </a:t>
            </a:r>
            <a:endParaRPr lang="en-US" sz="2200" b="1" i="1" dirty="0" smtClean="0">
              <a:latin typeface="Arial Narrow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5720" y="5910176"/>
            <a:ext cx="8643998" cy="733534"/>
            <a:chOff x="285720" y="5072074"/>
            <a:chExt cx="8643998" cy="733534"/>
          </a:xfrm>
        </p:grpSpPr>
        <p:sp>
          <p:nvSpPr>
            <p:cNvPr id="10" name="Rectangle 9"/>
            <p:cNvSpPr/>
            <p:nvPr/>
          </p:nvSpPr>
          <p:spPr>
            <a:xfrm>
              <a:off x="357158" y="5072074"/>
              <a:ext cx="214314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720" y="5072074"/>
              <a:ext cx="8643998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300" b="1" dirty="0" smtClean="0">
                  <a:latin typeface="Arial Narrow" pitchFamily="34" charset="0"/>
                </a:rPr>
                <a:t>Pseudoephedrine, dual acting &lt; CNS &amp; </a:t>
              </a:r>
              <a:r>
                <a:rPr lang="en-US" sz="2300" b="1" dirty="0" err="1" smtClean="0">
                  <a:latin typeface="Arial Narrow" pitchFamily="34" charset="0"/>
                </a:rPr>
                <a:t>pressor</a:t>
              </a:r>
              <a:r>
                <a:rPr lang="en-US" sz="2300" b="1" dirty="0" smtClean="0">
                  <a:latin typeface="Arial Narrow" pitchFamily="34" charset="0"/>
                </a:rPr>
                <a:t> effects compared to ephedrine. Used as </a:t>
              </a:r>
              <a:r>
                <a:rPr lang="en-US" sz="23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nasal &amp; ocular decongestant &amp; in flue remedies.</a:t>
              </a:r>
              <a:endParaRPr lang="en-US" sz="2300" b="1" i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4143404" cy="10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/>
          <p:nvPr/>
        </p:nvGrpSpPr>
        <p:grpSpPr>
          <a:xfrm>
            <a:off x="4643437" y="4437112"/>
            <a:ext cx="4500563" cy="1000132"/>
            <a:chOff x="4429124" y="3714752"/>
            <a:chExt cx="4500563" cy="107157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4429124" y="3714752"/>
              <a:ext cx="450056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500562" y="4143380"/>
              <a:ext cx="1357322" cy="62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Abuse in Athletes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5-Point Star 18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65966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431802"/>
            <a:ext cx="8929718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hypotension                         </a:t>
            </a:r>
          </a:p>
          <a:p>
            <a:pPr lvl="0"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Midodrine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Phenylpropanolamine</a:t>
            </a:r>
            <a:endParaRPr lang="en-MY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shock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AHF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Dopamine, Epinephrine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shock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Dopamine,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arrest                         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Epinephrine,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bronchial asthma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Salbutamol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Salmeterol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Formoterol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Isoprenaline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premature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labour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Ritodrine</a:t>
            </a:r>
            <a:r>
              <a:rPr lang="en-US" sz="2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nasal decongestion       </a:t>
            </a:r>
          </a:p>
          <a:p>
            <a:pPr>
              <a:spcBef>
                <a:spcPts val="300"/>
              </a:spcBef>
            </a:pPr>
            <a:r>
              <a:rPr lang="en-US" sz="2400" spc="-40" dirty="0" smtClean="0">
                <a:solidFill>
                  <a:srgbClr val="0000FF"/>
                </a:solidFill>
                <a:latin typeface="Arial Narrow" pitchFamily="34" charset="0"/>
              </a:rPr>
              <a:t>Pseudoephedrine, </a:t>
            </a:r>
            <a:r>
              <a:rPr lang="en-US" sz="2400" spc="-40" dirty="0" err="1" smtClean="0">
                <a:latin typeface="Arial Narrow" pitchFamily="34" charset="0"/>
              </a:rPr>
              <a:t>Naphazoline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Oxymetazoline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Phenylephrine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Xylometazoline</a:t>
            </a:r>
            <a:r>
              <a:rPr lang="en-US" sz="2400" spc="-40" dirty="0" smtClean="0">
                <a:latin typeface="Arial Narrow" pitchFamily="34" charset="0"/>
              </a:rPr>
              <a:t> </a:t>
            </a:r>
            <a:endParaRPr lang="en-US" sz="2400" spc="-4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abused in sports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 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Ephedrine, </a:t>
            </a:r>
            <a:r>
              <a:rPr lang="en-US" sz="2400" dirty="0" smtClean="0">
                <a:latin typeface="Arial Narrow" pitchFamily="34" charset="0"/>
              </a:rPr>
              <a:t>Amphetamine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1071538" y="2072472"/>
            <a:ext cx="7858180" cy="2499536"/>
            <a:chOff x="1071538" y="2072472"/>
            <a:chExt cx="7858180" cy="24995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321468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 rot="5400000">
              <a:off x="5608645" y="2821777"/>
              <a:ext cx="149940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71538" y="3894900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3894900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28596" y="2595321"/>
            <a:ext cx="395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spectrum of action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8596" y="2202412"/>
            <a:ext cx="3043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chemistry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8596" y="2988230"/>
            <a:ext cx="3530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 smtClean="0"/>
              <a:t> According to mode of action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285720" y="0"/>
            <a:ext cx="8429652" cy="2214554"/>
            <a:chOff x="285720" y="0"/>
            <a:chExt cx="8429652" cy="2214554"/>
          </a:xfrm>
        </p:grpSpPr>
        <p:sp>
          <p:nvSpPr>
            <p:cNvPr id="13" name="Rectangle 12"/>
            <p:cNvSpPr/>
            <p:nvPr/>
          </p:nvSpPr>
          <p:spPr>
            <a:xfrm>
              <a:off x="428596" y="1500174"/>
              <a:ext cx="3357586" cy="642942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3504" y="1461537"/>
              <a:ext cx="2428892" cy="642942"/>
            </a:xfrm>
            <a:prstGeom prst="rect">
              <a:avLst/>
            </a:prstGeom>
            <a:solidFill>
              <a:srgbClr val="FFE16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358" y="142852"/>
              <a:ext cx="2786082" cy="642942"/>
            </a:xfrm>
            <a:prstGeom prst="rect">
              <a:avLst/>
            </a:prstGeom>
            <a:gradFill flip="none" rotWithShape="1">
              <a:gsLst>
                <a:gs pos="24000">
                  <a:srgbClr val="FFE161">
                    <a:tint val="66000"/>
                    <a:satMod val="160000"/>
                  </a:srgbClr>
                </a:gs>
                <a:gs pos="41000">
                  <a:srgbClr val="CCFF33"/>
                </a:gs>
                <a:gs pos="100000">
                  <a:srgbClr val="FFE16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54055"/>
            <a:stretch>
              <a:fillRect/>
            </a:stretch>
          </p:blipFill>
          <p:spPr bwMode="auto">
            <a:xfrm>
              <a:off x="285720" y="0"/>
              <a:ext cx="8429652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1"/>
          <p:cNvGrpSpPr/>
          <p:nvPr/>
        </p:nvGrpSpPr>
        <p:grpSpPr>
          <a:xfrm>
            <a:off x="142844" y="4591930"/>
            <a:ext cx="6357982" cy="2043462"/>
            <a:chOff x="142844" y="4591930"/>
            <a:chExt cx="6357982" cy="2043462"/>
          </a:xfrm>
        </p:grpSpPr>
        <p:grpSp>
          <p:nvGrpSpPr>
            <p:cNvPr id="6" name="Group 17"/>
            <p:cNvGrpSpPr/>
            <p:nvPr/>
          </p:nvGrpSpPr>
          <p:grpSpPr>
            <a:xfrm>
              <a:off x="142844" y="4591930"/>
              <a:ext cx="6357982" cy="1344443"/>
              <a:chOff x="500034" y="5072074"/>
              <a:chExt cx="6357982" cy="134444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43372" y="5773575"/>
                <a:ext cx="2643206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0034" y="5727895"/>
                <a:ext cx="2928958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1" name="Picture 3" descr="C:\Users\Administrator\Pictures\n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 l="1121" t="5034" b="4362"/>
              <a:stretch>
                <a:fillRect/>
              </a:stretch>
            </p:blipFill>
            <p:spPr bwMode="auto">
              <a:xfrm>
                <a:off x="500034" y="5072074"/>
                <a:ext cx="6357982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714480" y="6052284"/>
              <a:ext cx="3286148" cy="583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900" b="1" spc="70" dirty="0" smtClean="0">
                  <a:latin typeface="Calibri" pitchFamily="34" charset="0"/>
                </a:rPr>
                <a:t>Alpha &amp; beta- adrenergic receptor blockers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663096" y="5429264"/>
              <a:ext cx="1285884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rved Down Arrow 25"/>
          <p:cNvSpPr/>
          <p:nvPr/>
        </p:nvSpPr>
        <p:spPr>
          <a:xfrm rot="8603604">
            <a:off x="4574394" y="6185404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30865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841119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3598135"/>
            <a:ext cx="885828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spectrum of action;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Bernard MT Condensed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Non-Selective;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	</a:t>
            </a:r>
            <a:r>
              <a:rPr lang="en-US" sz="2200" b="1" dirty="0" err="1" smtClean="0">
                <a:latin typeface="Arial Narrow" pitchFamily="34" charset="0"/>
              </a:rPr>
              <a:t>Norepinephrine</a:t>
            </a:r>
            <a:r>
              <a:rPr lang="en-US" sz="2200" b="1" dirty="0" smtClean="0">
                <a:latin typeface="Arial Narrow" pitchFamily="34" charset="0"/>
              </a:rPr>
              <a:t>, epinephrine, dopamine, </a:t>
            </a:r>
            <a:r>
              <a:rPr lang="en-US" sz="2200" b="1" dirty="0" err="1" smtClean="0">
                <a:latin typeface="Arial Narrow" pitchFamily="34" charset="0"/>
              </a:rPr>
              <a:t>isoprenaline</a:t>
            </a:r>
            <a:r>
              <a:rPr lang="en-US" sz="2200" b="1" dirty="0" smtClean="0">
                <a:latin typeface="Arial Narrow" pitchFamily="34" charset="0"/>
              </a:rPr>
              <a:t>, ephedrine,…etc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Selective; 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     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Clonidine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Dobutamine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Salbutamol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857232"/>
            <a:ext cx="892971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chemistry;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	Natural; NE, E, Dopamine </a:t>
            </a:r>
          </a:p>
          <a:p>
            <a:r>
              <a:rPr lang="en-US" sz="2400" b="1" dirty="0" smtClean="0">
                <a:latin typeface="Arial Narrow" pitchFamily="34" charset="0"/>
              </a:rPr>
              <a:t>						Synthetic;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                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Rapidly acting / Degraded by MOA &amp; COMT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Sparse CNS effects /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Parenterally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administered</a:t>
            </a:r>
          </a:p>
          <a:p>
            <a:endParaRPr lang="en-US" sz="8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Non-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Ephedrine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Delayed action / Resist degradation by MOA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Prominant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CNS effects / Orally administered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echanism of direct acting adrenergic drugs"/>
          <p:cNvPicPr>
            <a:picLocks noChangeAspect="1" noChangeArrowheads="1"/>
          </p:cNvPicPr>
          <p:nvPr/>
        </p:nvPicPr>
        <p:blipFill>
          <a:blip r:embed="rId2" cstate="print"/>
          <a:srcRect t="15254" b="3389"/>
          <a:stretch>
            <a:fillRect/>
          </a:stretch>
        </p:blipFill>
        <p:spPr bwMode="auto">
          <a:xfrm>
            <a:off x="5429256" y="142852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echanism of indirect acting adrenergic drugs"/>
          <p:cNvPicPr>
            <a:picLocks noChangeAspect="1" noChangeArrowheads="1"/>
          </p:cNvPicPr>
          <p:nvPr/>
        </p:nvPicPr>
        <p:blipFill>
          <a:blip r:embed="rId3" cstate="print"/>
          <a:srcRect t="18486"/>
          <a:stretch>
            <a:fillRect/>
          </a:stretch>
        </p:blipFill>
        <p:spPr bwMode="auto">
          <a:xfrm>
            <a:off x="5429256" y="2428869"/>
            <a:ext cx="33739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echanism of indirect acting adrenergic drugs adrenergic"/>
          <p:cNvPicPr>
            <a:picLocks noChangeAspect="1" noChangeArrowheads="1"/>
          </p:cNvPicPr>
          <p:nvPr/>
        </p:nvPicPr>
        <p:blipFill>
          <a:blip r:embed="rId4" cstate="print"/>
          <a:srcRect t="14658"/>
          <a:stretch>
            <a:fillRect/>
          </a:stretch>
        </p:blipFill>
        <p:spPr bwMode="auto">
          <a:xfrm>
            <a:off x="5500694" y="4571985"/>
            <a:ext cx="3295650" cy="21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530792" y="4143380"/>
            <a:ext cx="2714644" cy="357190"/>
            <a:chOff x="2530792" y="4143380"/>
            <a:chExt cx="2714644" cy="357190"/>
          </a:xfrm>
        </p:grpSpPr>
        <p:sp>
          <p:nvSpPr>
            <p:cNvPr id="9" name="Arc 8"/>
            <p:cNvSpPr/>
            <p:nvPr/>
          </p:nvSpPr>
          <p:spPr>
            <a:xfrm>
              <a:off x="2887982" y="4143380"/>
              <a:ext cx="2357454" cy="357190"/>
            </a:xfrm>
            <a:prstGeom prst="arc">
              <a:avLst>
                <a:gd name="adj1" fmla="val 16200000"/>
                <a:gd name="adj2" fmla="val 502415"/>
              </a:avLst>
            </a:prstGeom>
            <a:ln w="38100">
              <a:solidFill>
                <a:srgbClr val="4E0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9" idx="0"/>
            </p:cNvCxnSpPr>
            <p:nvPr/>
          </p:nvCxnSpPr>
          <p:spPr>
            <a:xfrm>
              <a:off x="2530792" y="4143380"/>
              <a:ext cx="1535917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4282" y="785794"/>
            <a:ext cx="5143536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mode of action;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Stimulate adrenergic receptors directly.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</a:t>
            </a:r>
            <a:r>
              <a:rPr lang="en-US" sz="2400" b="1" dirty="0" smtClean="0">
                <a:latin typeface="Arial Narrow" pitchFamily="34" charset="0"/>
              </a:rPr>
              <a:t>  adrenaline, </a:t>
            </a:r>
            <a:r>
              <a:rPr lang="en-US" sz="2400" b="1" dirty="0" err="1" smtClean="0">
                <a:latin typeface="Arial Narrow" pitchFamily="34" charset="0"/>
              </a:rPr>
              <a:t>noraderanaline</a:t>
            </a:r>
            <a:r>
              <a:rPr lang="en-US" sz="2400" b="1" dirty="0" smtClean="0">
                <a:latin typeface="Arial Narrow" pitchFamily="34" charset="0"/>
              </a:rPr>
              <a:t>, dopamine,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phenylephrine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methoxamine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naphazoline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dobutamine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salbutamol</a:t>
            </a:r>
            <a:r>
              <a:rPr lang="en-US" sz="2400" b="1" dirty="0" smtClean="0">
                <a:latin typeface="Arial Narrow" pitchFamily="34" charset="0"/>
              </a:rPr>
              <a:t>….etc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3214686"/>
            <a:ext cx="5143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Release of NE from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stores at adrenergic nerve terminals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</a:rPr>
              <a:t>amphetamine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Or Inhibit uptake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its availability in synapse.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  <a:sym typeface="Wingdings 3"/>
              </a:rPr>
              <a:t>Cocaine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&amp; antidepressants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282" y="5367283"/>
            <a:ext cx="51435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Dual;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Direct and indirect stimulation of adrenergic receptors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  <a:sym typeface="Wingdings 3"/>
              </a:rPr>
              <a:t>ephedrine</a:t>
            </a:r>
            <a:r>
              <a:rPr lang="en-US" sz="2400" b="1" dirty="0" smtClean="0">
                <a:latin typeface="Arial Narrow" pitchFamily="34" charset="0"/>
              </a:rPr>
              <a:t>, pseudoephedrine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9807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7686" y="1730865"/>
            <a:ext cx="75627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04" y="714356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AGONISTS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06" y="214290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764704"/>
            <a:ext cx="1903651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Rounded MT Bold" pitchFamily="34" charset="0"/>
              </a:rPr>
              <a:t>ADRENALINE</a:t>
            </a:r>
            <a:endParaRPr lang="en-US" sz="2000" b="1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21442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Naturally released from adrenal medulla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smtClean="0">
                <a:latin typeface="Arial Narrow" pitchFamily="34" charset="0"/>
              </a:rPr>
              <a:t>stress, hunger, fear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155679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Inactivated by intestinal enzymes, so given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 &amp; by inhalation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282" y="184482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all ADR;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r>
              <a:rPr lang="en-US" sz="2400" b="1" dirty="0" smtClean="0">
                <a:latin typeface="Symbol" pitchFamily="18" charset="2"/>
              </a:rPr>
              <a:t>. </a:t>
            </a:r>
          </a:p>
          <a:p>
            <a:r>
              <a:rPr lang="en-US" sz="2400" b="1" dirty="0" smtClean="0">
                <a:latin typeface="Arial Narrow" pitchFamily="34" charset="0"/>
              </a:rPr>
              <a:t>Pharmacological 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see physiological actions of the SNS</a:t>
            </a:r>
            <a:endParaRPr lang="en-US" sz="2400" b="1" dirty="0" smtClean="0">
              <a:latin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699623"/>
            <a:ext cx="8929718" cy="4185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Heart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lusiotropic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(excitability)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BP  systolic 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diastolic   low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  high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Vascular SMC; constrict skin + peripheral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latin typeface="Symbol" pitchFamily="18" charset="2"/>
              </a:rPr>
              <a:t>/ </a:t>
            </a:r>
            <a:r>
              <a:rPr lang="en-US" sz="2200" b="1" dirty="0" smtClean="0">
                <a:latin typeface="Arial Narrow" pitchFamily="34" charset="0"/>
              </a:rPr>
              <a:t>dilate  coronary +skeletal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Non vascular SMC;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	 Lung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bronchiodilatation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  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GIT  motility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Bladder 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detrusor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m.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trigone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Pregnant uterus 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Eye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mydriasis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effect on accommodation or intraocular P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Metabolism  insulin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glucagon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liver</a:t>
            </a:r>
            <a:r>
              <a:rPr lang="en-US" sz="2400" dirty="0" smtClean="0"/>
              <a:t> </a:t>
            </a:r>
            <a:r>
              <a:rPr lang="en-US" sz="2200" b="1" dirty="0" err="1" smtClean="0">
                <a:latin typeface="Arial Narrow" pitchFamily="34" charset="0"/>
              </a:rPr>
              <a:t>glycogenolysis</a:t>
            </a:r>
            <a:r>
              <a:rPr lang="en-US" sz="2200" b="1" dirty="0" smtClean="0">
                <a:latin typeface="Arial Narrow" pitchFamily="34" charset="0"/>
              </a:rPr>
              <a:t> + sk.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m.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 adipose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lipolysis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/b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CNS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130472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87" y="84898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locally;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as haemostatic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epistaxsis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&amp;  as decongestant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400" b="1" dirty="0" smtClean="0">
                <a:latin typeface="Symbol" pitchFamily="18" charset="2"/>
              </a:rPr>
              <a:t>!!!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local anesthetics </a:t>
            </a:r>
            <a:r>
              <a:rPr lang="en-US" sz="2400" b="1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smtClean="0">
                <a:latin typeface="Arial Narrow" pitchFamily="34" charset="0"/>
                <a:sym typeface="Wingdings 3"/>
              </a:rPr>
              <a:t>its </a:t>
            </a:r>
            <a:r>
              <a:rPr lang="en-US" sz="2400" b="1" smtClean="0">
                <a:latin typeface="Arial Narrow" pitchFamily="34" charset="0"/>
                <a:sym typeface="Wingdings 3"/>
              </a:rPr>
              <a:t>absorption </a:t>
            </a:r>
            <a:r>
              <a:rPr lang="en-US" sz="2400" b="1" smtClean="0">
                <a:latin typeface="Arial Narrow" pitchFamily="34" charset="0"/>
                <a:sym typeface="Wingdings 3"/>
              </a:rPr>
              <a:t> toxicity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&amp; prolong action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/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          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bleeding from incision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083253"/>
            <a:ext cx="892971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systemically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for treatment of  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Allergic reactions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drug of choice in anaphylactic shock as it is the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physiological antagonist of histamine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Also 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urticaria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angioneurotic</a:t>
            </a:r>
            <a:r>
              <a:rPr lang="en-US" sz="2400" b="1" dirty="0" smtClean="0">
                <a:latin typeface="Arial Narrow" pitchFamily="34" charset="0"/>
              </a:rPr>
              <a:t> edema &amp; other hypersensitivity reactions due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BP  &amp; cause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vasoconstricton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status asthmatics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</a:rPr>
              <a:t>given parentally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+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mucosal edema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 are better in asthma by inhalation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cardiac arrest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direc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t but now through central line</a:t>
            </a: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1 </a:t>
            </a:r>
            <a:r>
              <a:rPr lang="en-US" sz="2000" b="1" i="1" dirty="0" smtClean="0">
                <a:latin typeface="Arial Narrow" pitchFamily="34" charset="0"/>
              </a:rPr>
              <a:t>are better 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142852"/>
            <a:ext cx="2332279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77861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11" name="Picture 4" descr="C:\Users\user\Pictures\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363" y="4286256"/>
            <a:ext cx="179591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11328</TotalTime>
  <Words>1318</Words>
  <Application>Microsoft Office PowerPoint</Application>
  <PresentationFormat>On-screen Show (4:3)</PresentationFormat>
  <Paragraphs>258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DR.OMNIA</cp:lastModifiedBy>
  <cp:revision>206</cp:revision>
  <dcterms:created xsi:type="dcterms:W3CDTF">2009-01-17T13:48:18Z</dcterms:created>
  <dcterms:modified xsi:type="dcterms:W3CDTF">2013-01-30T05:23:52Z</dcterms:modified>
</cp:coreProperties>
</file>