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85" r:id="rId2"/>
    <p:sldId id="256" r:id="rId3"/>
    <p:sldId id="466" r:id="rId4"/>
    <p:sldId id="492" r:id="rId5"/>
    <p:sldId id="493" r:id="rId6"/>
    <p:sldId id="494" r:id="rId7"/>
    <p:sldId id="495" r:id="rId8"/>
    <p:sldId id="496" r:id="rId9"/>
    <p:sldId id="471" r:id="rId10"/>
    <p:sldId id="481" r:id="rId11"/>
    <p:sldId id="484" r:id="rId12"/>
    <p:sldId id="465" r:id="rId13"/>
    <p:sldId id="459" r:id="rId14"/>
    <p:sldId id="464" r:id="rId15"/>
    <p:sldId id="491" r:id="rId16"/>
    <p:sldId id="461" r:id="rId17"/>
    <p:sldId id="435" r:id="rId18"/>
    <p:sldId id="407" r:id="rId19"/>
    <p:sldId id="462" r:id="rId20"/>
    <p:sldId id="450" r:id="rId21"/>
    <p:sldId id="463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7900"/>
    <a:srgbClr val="0000FF"/>
    <a:srgbClr val="6666FF"/>
    <a:srgbClr val="E5FFFF"/>
    <a:srgbClr val="EEFFDD"/>
    <a:srgbClr val="EBEBFF"/>
    <a:srgbClr val="FFE7FF"/>
    <a:srgbClr val="FFFFE1"/>
    <a:srgbClr val="0000B4"/>
    <a:srgbClr val="00E2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814E563F-1FCE-44BA-A29E-E9DF712384AF}" type="datetimeFigureOut">
              <a:rPr lang="ar-SA"/>
              <a:pPr>
                <a:defRPr/>
              </a:pPr>
              <a:t>07/04/1434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F3CCD852-86EA-490C-ADFA-CB073F44AF2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7B396-8CC0-454F-8FE5-70BDF2F60C17}" type="datetimeFigureOut">
              <a:rPr lang="en-US"/>
              <a:pPr>
                <a:defRPr/>
              </a:pPr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10A58-06E7-4406-963A-16B585DDE52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988B3-5AFB-419D-A1D4-71F9784DAFA1}" type="datetimeFigureOut">
              <a:rPr lang="en-US"/>
              <a:pPr>
                <a:defRPr/>
              </a:pPr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DA26-19BE-40FA-A012-1CEE02E6FE3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BB750-CE3A-41D7-9DC3-79094985CD99}" type="datetimeFigureOut">
              <a:rPr lang="en-US"/>
              <a:pPr>
                <a:defRPr/>
              </a:pPr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319FC-A47D-43DB-A3D8-B4F4CE7F821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ADD50-76EB-4D26-A4B8-90D20BBF7705}" type="datetimeFigureOut">
              <a:rPr lang="en-US"/>
              <a:pPr>
                <a:defRPr/>
              </a:pPr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F140C-17B1-4CC6-A13C-245A5B2CB29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77A0E-93AC-49DE-A508-D057A57A235D}" type="datetimeFigureOut">
              <a:rPr lang="en-US"/>
              <a:pPr>
                <a:defRPr/>
              </a:pPr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9C1DA-138D-4E23-A1E7-8941EA10D38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802BC-9B21-4A49-8ADB-719C734E6AF3}" type="datetimeFigureOut">
              <a:rPr lang="en-US"/>
              <a:pPr>
                <a:defRPr/>
              </a:pPr>
              <a:t>2/17/2013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52C2A-B64E-4247-B301-7AD2EA0F784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632D0-5438-4106-AA0A-547E632DFE21}" type="datetimeFigureOut">
              <a:rPr lang="en-US"/>
              <a:pPr>
                <a:defRPr/>
              </a:pPr>
              <a:t>2/17/2013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EF01D-4DD7-4AA7-AED6-FAD502091F2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BC54A-5BE4-4A56-BDF1-15BC3A4CE5EC}" type="datetimeFigureOut">
              <a:rPr lang="en-US"/>
              <a:pPr>
                <a:defRPr/>
              </a:pPr>
              <a:t>2/17/2013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52F55-E261-4D87-8A5D-A37B222AB47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04E98-8423-43EE-B278-A8174730D35C}" type="datetimeFigureOut">
              <a:rPr lang="en-US"/>
              <a:pPr>
                <a:defRPr/>
              </a:pPr>
              <a:t>2/17/2013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2580B-52D3-4230-9E4D-D7D44BA55BD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A2170-3D95-4994-91FB-D9094B318FA7}" type="datetimeFigureOut">
              <a:rPr lang="en-US"/>
              <a:pPr>
                <a:defRPr/>
              </a:pPr>
              <a:t>2/17/2013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13AAE-A156-4AE4-8B50-D72D13B20C7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64B44-DB7C-4E95-89DC-1FC2D7192B0A}" type="datetimeFigureOut">
              <a:rPr lang="en-US"/>
              <a:pPr>
                <a:defRPr/>
              </a:pPr>
              <a:t>2/17/2013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AFD72-F43B-4D55-877E-36DD57F855A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accent1">
                <a:tint val="66000"/>
                <a:satMod val="160000"/>
              </a:schemeClr>
            </a:gs>
            <a:gs pos="13000">
              <a:schemeClr val="accent6">
                <a:lumMod val="40000"/>
                <a:lumOff val="60000"/>
              </a:schemeClr>
            </a:gs>
            <a:gs pos="11000">
              <a:srgbClr val="FCFCCC"/>
            </a:gs>
            <a:gs pos="72000">
              <a:schemeClr val="bg1"/>
            </a:gs>
            <a:gs pos="100000">
              <a:schemeClr val="accent2">
                <a:lumMod val="40000"/>
                <a:lumOff val="60000"/>
              </a:schemeClr>
            </a:gs>
            <a:gs pos="79000">
              <a:schemeClr val="bg1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BD66ED-1B82-42F6-993C-DC594CD6EC79}" type="datetimeFigureOut">
              <a:rPr lang="en-US"/>
              <a:pPr>
                <a:defRPr/>
              </a:pPr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905C33F-B237-433D-A892-921DAFE003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ightdiagnosis.com/sym/stuffed_nose.htm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://www.rightdiagnosis.com/sym/runny_nose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11" Type="http://schemas.openxmlformats.org/officeDocument/2006/relationships/hyperlink" Target="http://www.rightdiagnosis.com/c/catarrh/intro.htm" TargetMode="External"/><Relationship Id="rId5" Type="http://schemas.openxmlformats.org/officeDocument/2006/relationships/image" Target="../media/image6.jpeg"/><Relationship Id="rId10" Type="http://schemas.openxmlformats.org/officeDocument/2006/relationships/hyperlink" Target="http://www.rightdiagnosis.com/sym/nasal_congestion.htm" TargetMode="External"/><Relationship Id="rId4" Type="http://schemas.openxmlformats.org/officeDocument/2006/relationships/image" Target="../media/image5.gif"/><Relationship Id="rId9" Type="http://schemas.openxmlformats.org/officeDocument/2006/relationships/hyperlink" Target="http://www.rightdiagnosis.com/sym/sneezing.ht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hometreatment.net/wp-content/uploads/2009/09/cough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644316"/>
            <a:ext cx="1905000" cy="1784684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-123861" y="762000"/>
            <a:ext cx="72104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RHINITIS &amp; COUGH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939" y="150459"/>
            <a:ext cx="4886273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TREATMENT </a:t>
            </a:r>
            <a:r>
              <a:rPr lang="en-US" sz="44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OF</a:t>
            </a:r>
            <a:endParaRPr lang="en-US" sz="4400" b="1" spc="50" dirty="0" smtClean="0">
              <a:ln w="12700" cmpd="sng">
                <a:solidFill>
                  <a:srgbClr val="6600FF"/>
                </a:solidFill>
                <a:prstDash val="solid"/>
              </a:ln>
              <a:solidFill>
                <a:srgbClr val="CDCDFF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  <a:cs typeface="+mn-cs"/>
            </a:endParaRPr>
          </a:p>
        </p:txBody>
      </p:sp>
      <p:pic>
        <p:nvPicPr>
          <p:cNvPr id="4" name="Picture 4" descr="D:\internet lect\Rhinitis\allergic-rhinitis-cart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 l="7345" t="9704" r="7617" b="5259"/>
          <a:stretch>
            <a:fillRect/>
          </a:stretch>
        </p:blipFill>
        <p:spPr bwMode="auto">
          <a:xfrm>
            <a:off x="6400800" y="533400"/>
            <a:ext cx="1828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" y="2357735"/>
            <a:ext cx="685800" cy="461665"/>
          </a:xfrm>
          <a:prstGeom prst="rect">
            <a:avLst/>
          </a:prstGeom>
          <a:solidFill>
            <a:srgbClr val="6666FF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ILOs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984480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en-US" sz="2400" b="1" dirty="0" smtClean="0">
                <a:latin typeface="Arial Narrow" pitchFamily="34" charset="0"/>
              </a:rPr>
              <a:t>Classify types &amp; causes of rhinitis</a:t>
            </a:r>
          </a:p>
          <a:p>
            <a:pPr>
              <a:buBlip>
                <a:blip r:embed="rId4"/>
              </a:buBlip>
            </a:pPr>
            <a:r>
              <a:rPr lang="en-US" sz="2400" b="1" dirty="0" smtClean="0">
                <a:latin typeface="Arial Narrow" pitchFamily="34" charset="0"/>
              </a:rPr>
              <a:t>Specify preventive versus </a:t>
            </a:r>
            <a:r>
              <a:rPr lang="en-US" sz="2400" b="1" dirty="0" err="1" smtClean="0">
                <a:latin typeface="Arial Narrow" pitchFamily="34" charset="0"/>
              </a:rPr>
              <a:t>pharmacotherapeutic</a:t>
            </a:r>
            <a:r>
              <a:rPr lang="en-US" sz="2400" b="1" dirty="0" smtClean="0">
                <a:latin typeface="Arial Narrow" pitchFamily="34" charset="0"/>
              </a:rPr>
              <a:t> strategies</a:t>
            </a:r>
          </a:p>
          <a:p>
            <a:pPr>
              <a:buBlip>
                <a:blip r:embed="rId4"/>
              </a:buBlip>
            </a:pPr>
            <a:r>
              <a:rPr lang="en-US" sz="2400" b="1" dirty="0" smtClean="0">
                <a:latin typeface="Arial Narrow" pitchFamily="34" charset="0"/>
              </a:rPr>
              <a:t>Expand on the pharmacology of different drug groups used in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   treatment as antihistamines, anti-</a:t>
            </a:r>
            <a:r>
              <a:rPr lang="en-US" sz="2400" b="1" dirty="0" err="1" smtClean="0">
                <a:latin typeface="Arial Narrow" pitchFamily="34" charset="0"/>
              </a:rPr>
              <a:t>allergics</a:t>
            </a:r>
            <a:r>
              <a:rPr lang="en-US" sz="2400" b="1" dirty="0" smtClean="0">
                <a:latin typeface="Arial Narrow" pitchFamily="34" charset="0"/>
              </a:rPr>
              <a:t>, </a:t>
            </a:r>
            <a:r>
              <a:rPr lang="en-US" sz="2400" b="1" dirty="0" err="1" smtClean="0">
                <a:latin typeface="Arial Narrow" pitchFamily="34" charset="0"/>
              </a:rPr>
              <a:t>corticosteriods</a:t>
            </a:r>
            <a:r>
              <a:rPr lang="en-US" sz="2400" b="1" dirty="0" smtClean="0">
                <a:latin typeface="Arial Narrow" pitchFamily="34" charset="0"/>
              </a:rPr>
              <a:t>,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   decongestants and anti-</a:t>
            </a:r>
            <a:r>
              <a:rPr lang="en-US" sz="2400" b="1" dirty="0" err="1" smtClean="0">
                <a:latin typeface="Arial Narrow" pitchFamily="34" charset="0"/>
              </a:rPr>
              <a:t>cholinergics</a:t>
            </a:r>
            <a:endParaRPr lang="en-US" sz="2400" b="1" dirty="0" smtClean="0">
              <a:latin typeface="Arial Narrow" pitchFamily="34" charset="0"/>
            </a:endParaRPr>
          </a:p>
          <a:p>
            <a:pPr>
              <a:buBlip>
                <a:blip r:embed="rId4"/>
              </a:buBlip>
            </a:pPr>
            <a:r>
              <a:rPr lang="en-US" sz="2400" b="1" dirty="0" smtClean="0">
                <a:latin typeface="Arial Narrow" pitchFamily="34" charset="0"/>
              </a:rPr>
              <a:t>Differentiate between productive versus dry irritant cough</a:t>
            </a:r>
          </a:p>
          <a:p>
            <a:pPr>
              <a:buBlip>
                <a:blip r:embed="rId4"/>
              </a:buBlip>
            </a:pPr>
            <a:r>
              <a:rPr lang="en-US" sz="2400" b="1" dirty="0" smtClean="0">
                <a:latin typeface="Arial Narrow" pitchFamily="34" charset="0"/>
              </a:rPr>
              <a:t>Compare pharmacology of different  expectorants &amp; </a:t>
            </a:r>
            <a:r>
              <a:rPr lang="en-US" sz="2400" b="1" dirty="0" err="1" smtClean="0">
                <a:latin typeface="Arial Narrow" pitchFamily="34" charset="0"/>
              </a:rPr>
              <a:t>mucolytics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   drugs used in treatment of productive cough</a:t>
            </a:r>
          </a:p>
          <a:p>
            <a:pPr>
              <a:buBlip>
                <a:blip r:embed="rId4"/>
              </a:buBlip>
            </a:pPr>
            <a:r>
              <a:rPr lang="en-US" sz="2400" b="1" dirty="0" smtClean="0">
                <a:latin typeface="Arial Narrow" pitchFamily="34" charset="0"/>
              </a:rPr>
              <a:t>Contrast between peripherally and centrally acting </a:t>
            </a:r>
            <a:r>
              <a:rPr lang="en-US" sz="2400" b="1" dirty="0" err="1" smtClean="0">
                <a:latin typeface="Arial Narrow" pitchFamily="34" charset="0"/>
              </a:rPr>
              <a:t>antitussives</a:t>
            </a:r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" y="124407"/>
            <a:ext cx="2309158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4. DECONGESTANTS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6545760" y="1061396"/>
            <a:ext cx="1928826" cy="369332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</a:ln>
          <a:effectLst>
            <a:outerShdw blurRad="50800" dist="50800" dir="3000000" sx="99000" sy="99000" algn="t" rotWithShape="0">
              <a:srgbClr val="CCFF33"/>
            </a:outerShdw>
          </a:effectLst>
        </p:spPr>
        <p:txBody>
          <a:bodyPr wrap="square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IMIDAZOLINE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30984" y="1061396"/>
            <a:ext cx="2857520" cy="369332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</a:ln>
          <a:effectLst>
            <a:outerShdw blurRad="50800" dist="50800" dir="3000000" sx="99000" sy="99000" algn="t" rotWithShape="0">
              <a:srgbClr val="CCFF33"/>
            </a:outerShdw>
          </a:effectLst>
        </p:spPr>
        <p:txBody>
          <a:bodyPr wrap="square">
            <a:spAutoFit/>
          </a:bodyPr>
          <a:lstStyle/>
          <a:p>
            <a:r>
              <a:rPr lang="en-US" b="1" dirty="0" smtClean="0"/>
              <a:t>PHENYLETHYLAMINES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59646" y="1450618"/>
            <a:ext cx="2428892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err="1" smtClean="0">
                <a:latin typeface="Arial Narrow" pitchFamily="34" charset="0"/>
              </a:rPr>
              <a:t>Phenylephrine</a:t>
            </a:r>
            <a:endParaRPr lang="en-US" sz="2200" b="1" dirty="0" smtClean="0">
              <a:latin typeface="Arial Narrow" pitchFamily="34" charset="0"/>
            </a:endParaRPr>
          </a:p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err="1" smtClean="0">
                <a:latin typeface="Arial Narrow" pitchFamily="34" charset="0"/>
              </a:rPr>
              <a:t>Methoxamine</a:t>
            </a: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12" name="Curved Left Arrow 11"/>
          <p:cNvSpPr/>
          <p:nvPr/>
        </p:nvSpPr>
        <p:spPr>
          <a:xfrm>
            <a:off x="5611230" y="932606"/>
            <a:ext cx="500066" cy="714380"/>
          </a:xfrm>
          <a:prstGeom prst="curvedLeftArrow">
            <a:avLst/>
          </a:prstGeom>
          <a:gradFill flip="none" rotWithShape="1">
            <a:gsLst>
              <a:gs pos="16000">
                <a:srgbClr val="00FFFF">
                  <a:tint val="66000"/>
                  <a:satMod val="160000"/>
                </a:srgbClr>
              </a:gs>
              <a:gs pos="54000">
                <a:srgbClr val="0000FF"/>
              </a:gs>
              <a:gs pos="55000">
                <a:srgbClr val="FF0000">
                  <a:alpha val="7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Left Arrow 12"/>
          <p:cNvSpPr/>
          <p:nvPr/>
        </p:nvSpPr>
        <p:spPr>
          <a:xfrm flipH="1">
            <a:off x="6117132" y="918520"/>
            <a:ext cx="500066" cy="714380"/>
          </a:xfrm>
          <a:prstGeom prst="curvedLeftArrow">
            <a:avLst/>
          </a:prstGeom>
          <a:gradFill flip="none" rotWithShape="1">
            <a:gsLst>
              <a:gs pos="16000">
                <a:srgbClr val="00FFFF">
                  <a:tint val="66000"/>
                  <a:satMod val="160000"/>
                </a:srgbClr>
              </a:gs>
              <a:gs pos="54000">
                <a:srgbClr val="0000FF"/>
              </a:gs>
              <a:gs pos="55000">
                <a:srgbClr val="FF0000">
                  <a:alpha val="7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24400" y="2438400"/>
            <a:ext cx="477883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00" b="1" dirty="0" smtClean="0">
              <a:latin typeface="Arial Narrow" pitchFamily="34" charset="0"/>
            </a:endParaRPr>
          </a:p>
          <a:p>
            <a:r>
              <a:rPr lang="en-US" sz="2000" b="1" dirty="0" smtClean="0">
                <a:latin typeface="Arial Narrow" pitchFamily="34" charset="0"/>
              </a:rPr>
              <a:t>But can cause </a:t>
            </a:r>
            <a:r>
              <a:rPr lang="en-US" sz="2000" dirty="0" smtClean="0">
                <a:latin typeface="Bernard MT Condensed" pitchFamily="18" charset="0"/>
              </a:rPr>
              <a:t>Rebound</a:t>
            </a:r>
            <a:r>
              <a:rPr lang="en-US" sz="2000" b="1" dirty="0" smtClean="0">
                <a:latin typeface="Arial Narrow" pitchFamily="34" charset="0"/>
              </a:rPr>
              <a:t> nasal stuffiness (repeated administration (10 days -2 weeks)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400" y="1047901"/>
            <a:ext cx="2428892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u="heavy" dirty="0" smtClean="0">
                <a:uFill>
                  <a:solidFill>
                    <a:srgbClr val="00FF00"/>
                  </a:solidFill>
                </a:uFill>
                <a:latin typeface="Bernard MT Condensed" pitchFamily="18" charset="0"/>
              </a:rPr>
              <a:t>PSEUDOEPHEDRINE</a:t>
            </a:r>
            <a:r>
              <a:rPr lang="en-US" sz="2200" b="1" dirty="0" smtClean="0">
                <a:latin typeface="Bernard MT Condensed" pitchFamily="18" charset="0"/>
              </a:rPr>
              <a:t> 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8724918" y="2586902"/>
            <a:ext cx="304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28600" y="971701"/>
            <a:ext cx="2286016" cy="571504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329362" y="1393317"/>
            <a:ext cx="464343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err="1" smtClean="0">
                <a:latin typeface="Arial Narrow" pitchFamily="34" charset="0"/>
              </a:rPr>
              <a:t>Naphazoline</a:t>
            </a:r>
            <a:endParaRPr lang="en-US" sz="2200" b="1" dirty="0" smtClean="0">
              <a:latin typeface="Arial Narrow" pitchFamily="34" charset="0"/>
            </a:endParaRPr>
          </a:p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Oxymetazoline</a:t>
            </a:r>
            <a:r>
              <a:rPr lang="en-US" sz="2200" b="1" dirty="0" smtClean="0">
                <a:latin typeface="Arial Narrow" pitchFamily="34" charset="0"/>
              </a:rPr>
              <a:t> HCI</a:t>
            </a:r>
          </a:p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Xylometazoline</a:t>
            </a:r>
            <a:r>
              <a:rPr lang="en-US" sz="2200" b="1" dirty="0" smtClean="0">
                <a:latin typeface="Arial Narrow" pitchFamily="34" charset="0"/>
              </a:rPr>
              <a:t> HCI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" y="24384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Arial Narrow" pitchFamily="34" charset="0"/>
              </a:rPr>
              <a:t>Can cause nervousness, insomnia, tremors, palpitations, hypertension.</a:t>
            </a:r>
          </a:p>
          <a:p>
            <a:r>
              <a:rPr lang="en-GB" sz="2000" b="1" dirty="0" smtClean="0">
                <a:latin typeface="Arial Narrow" pitchFamily="34" charset="0"/>
              </a:rPr>
              <a:t>Better avoided in </a:t>
            </a:r>
            <a:r>
              <a:rPr lang="en-US" sz="2000" b="1" dirty="0" smtClean="0">
                <a:latin typeface="Arial Narrow" pitchFamily="34" charset="0"/>
              </a:rPr>
              <a:t>hypertension, heart failure, angina pectoris, hyperthyroidism glaucoma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14600" y="152400"/>
            <a:ext cx="24481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-Adrenergic agonists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762000" y="609600"/>
            <a:ext cx="11192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Bernard MT Condensed" pitchFamily="18" charset="0"/>
              </a:rPr>
              <a:t>SYSTEMIC </a:t>
            </a:r>
            <a:endParaRPr lang="en-US" sz="20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62600" y="590490"/>
            <a:ext cx="9909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Bernard MT Condensed" pitchFamily="18" charset="0"/>
              </a:rPr>
              <a:t>TOPICAL</a:t>
            </a:r>
            <a:endParaRPr lang="en-US" sz="20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2019300" y="1562100"/>
            <a:ext cx="14478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181600" y="152400"/>
            <a:ext cx="36728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 Narrow" pitchFamily="34" charset="0"/>
                <a:sym typeface="Wingdings 3"/>
              </a:rPr>
              <a:t></a:t>
            </a:r>
            <a:r>
              <a:rPr lang="en-US" sz="2000" b="1" dirty="0" smtClean="0">
                <a:latin typeface="Arial Narrow" pitchFamily="34" charset="0"/>
              </a:rPr>
              <a:t>For treatment of nasal stuffiness</a:t>
            </a:r>
          </a:p>
        </p:txBody>
      </p:sp>
      <p:cxnSp>
        <p:nvCxnSpPr>
          <p:cNvPr id="28" name="Straight Connector 27"/>
          <p:cNvCxnSpPr/>
          <p:nvPr/>
        </p:nvCxnSpPr>
        <p:spPr>
          <a:xfrm rot="10800000">
            <a:off x="0" y="39623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52400" y="4221539"/>
            <a:ext cx="2622834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5. ANTICHOLINERGICS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4038600" y="3124200"/>
            <a:ext cx="13716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200" y="4759404"/>
            <a:ext cx="899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Given as nasal drops to control </a:t>
            </a:r>
            <a:r>
              <a:rPr lang="en-US" sz="2200" b="1" dirty="0" err="1" smtClean="0">
                <a:latin typeface="Arial Narrow" pitchFamily="34" charset="0"/>
              </a:rPr>
              <a:t>rhinorrhea</a:t>
            </a:r>
            <a:r>
              <a:rPr lang="en-US" sz="2200" b="1" dirty="0" smtClean="0">
                <a:latin typeface="Arial Narrow" pitchFamily="34" charset="0"/>
              </a:rPr>
              <a:t> (excess nasal secretion &amp; discharge) So very effective in vasomotor rhinitis (watery hyper-secretion).</a:t>
            </a:r>
          </a:p>
          <a:p>
            <a:r>
              <a:rPr lang="en-US" sz="2200" b="1" dirty="0" smtClean="0">
                <a:latin typeface="Arial Narrow" pitchFamily="34" charset="0"/>
              </a:rPr>
              <a:t>Its indication as </a:t>
            </a:r>
            <a:r>
              <a:rPr lang="en-US" sz="2200" b="1" dirty="0" err="1" smtClean="0">
                <a:latin typeface="Arial Narrow" pitchFamily="34" charset="0"/>
              </a:rPr>
              <a:t>bronchiodilator</a:t>
            </a:r>
            <a:r>
              <a:rPr lang="en-US" sz="2200" b="1" dirty="0" smtClean="0">
                <a:latin typeface="Arial Narrow" pitchFamily="34" charset="0"/>
              </a:rPr>
              <a:t> in asthma and ADRs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 see </a:t>
            </a:r>
            <a:r>
              <a:rPr lang="en-US" sz="2200" b="1" dirty="0" smtClean="0">
                <a:latin typeface="Arial Narrow" pitchFamily="34" charset="0"/>
              </a:rPr>
              <a:t>asthma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971800" y="4302204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Ipratropium</a:t>
            </a:r>
            <a:endParaRPr lang="en-US" b="1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9" grpId="0" animBg="1"/>
      <p:bldP spid="3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2000" y="4724400"/>
            <a:ext cx="7543800" cy="533400"/>
          </a:xfrm>
          <a:prstGeom prst="rect">
            <a:avLst/>
          </a:prstGeom>
          <a:solidFill>
            <a:srgbClr val="EEFF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4191000"/>
            <a:ext cx="7543800" cy="533400"/>
          </a:xfrm>
          <a:prstGeom prst="rect">
            <a:avLst/>
          </a:prstGeom>
          <a:solidFill>
            <a:srgbClr val="E5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3657600"/>
            <a:ext cx="7543800" cy="533400"/>
          </a:xfrm>
          <a:prstGeom prst="rect">
            <a:avLst/>
          </a:prstGeom>
          <a:solidFill>
            <a:srgbClr val="EBE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3081528"/>
            <a:ext cx="7543800" cy="533400"/>
          </a:xfrm>
          <a:prstGeom prst="rect">
            <a:avLst/>
          </a:prstGeom>
          <a:solidFill>
            <a:srgbClr val="FFE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2514600"/>
            <a:ext cx="7543800" cy="533400"/>
          </a:xfrm>
          <a:prstGeom prst="rect">
            <a:avLst/>
          </a:prstGeom>
          <a:solidFill>
            <a:srgbClr val="FF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2315" y="838200"/>
            <a:ext cx="8859285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Bernard MT Condensed" pitchFamily="18" charset="0"/>
              </a:rPr>
              <a:t>Effectiveness of different drug groups in controlling symptoms of RHINITIS</a:t>
            </a:r>
            <a:endParaRPr lang="en-US" sz="2400" dirty="0">
              <a:latin typeface="Bernard MT Condensed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4222" y="1600200"/>
          <a:ext cx="7541578" cy="3688080"/>
        </p:xfrm>
        <a:graphic>
          <a:graphicData uri="http://schemas.openxmlformats.org/drawingml/2006/table">
            <a:tbl>
              <a:tblPr/>
              <a:tblGrid>
                <a:gridCol w="3529527"/>
                <a:gridCol w="1233717"/>
                <a:gridCol w="1389167"/>
                <a:gridCol w="1389167"/>
              </a:tblGrid>
              <a:tr h="0">
                <a:tc rowSpan="2"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 smtClean="0">
                          <a:solidFill>
                            <a:srgbClr val="0000B4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Drug Groups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solidFill>
                            <a:srgbClr val="C00000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Main Symptom</a:t>
                      </a:r>
                      <a:endParaRPr lang="en-US" sz="2200" b="0" dirty="0">
                        <a:solidFill>
                          <a:srgbClr val="C00000"/>
                        </a:solidFill>
                        <a:latin typeface="Bernard MT Condensed" pitchFamily="18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Sneezing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Bernard MT Condensed" pitchFamily="18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Blockage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Stuffiness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Bernard MT Condensed" pitchFamily="18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Bernard MT Condensed" pitchFamily="18" charset="0"/>
                          <a:ea typeface="Times New Roman"/>
                          <a:cs typeface="Traditional Arabic"/>
                        </a:rPr>
                        <a:t>Secretions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 smtClean="0">
                          <a:solidFill>
                            <a:srgbClr val="FF0000"/>
                          </a:solidFill>
                          <a:latin typeface="Bernard MT Condensed" pitchFamily="18" charset="0"/>
                        </a:rPr>
                        <a:t>Rhinorrhea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Bernard MT Condensed" pitchFamily="18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Anti-histamines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Anti-</a:t>
                      </a:r>
                      <a:r>
                        <a:rPr lang="en-US" sz="22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allergics</a:t>
                      </a:r>
                      <a:r>
                        <a:rPr lang="en-US" sz="22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  (</a:t>
                      </a:r>
                      <a:r>
                        <a:rPr lang="en-US" sz="2200" b="1" dirty="0" err="1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cromolyns</a:t>
                      </a:r>
                      <a:r>
                        <a:rPr lang="en-US" sz="22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)</a:t>
                      </a:r>
                      <a:endParaRPr lang="en-US" sz="2200" b="1" dirty="0">
                        <a:solidFill>
                          <a:srgbClr val="0000FF"/>
                        </a:solidFill>
                        <a:latin typeface="Arial Narrow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Topical corticosteroids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Decongestant</a:t>
                      </a:r>
                      <a:endParaRPr lang="en-US" sz="2200" b="1" dirty="0">
                        <a:solidFill>
                          <a:srgbClr val="0000FF"/>
                        </a:solidFill>
                        <a:latin typeface="Arial Narrow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solidFill>
                            <a:srgbClr val="0000FF"/>
                          </a:solidFill>
                          <a:latin typeface="Arial Narrow" pitchFamily="34" charset="0"/>
                          <a:ea typeface="Times New Roman"/>
                          <a:cs typeface="Traditional Arabic"/>
                        </a:rPr>
                        <a:t>Anticholinergics</a:t>
                      </a:r>
                      <a:endParaRPr lang="en-US" sz="2200" b="1" dirty="0">
                        <a:solidFill>
                          <a:srgbClr val="0000FF"/>
                        </a:solidFill>
                        <a:latin typeface="Arial Narrow" pitchFamily="34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Narrow" pitchFamily="34" charset="0"/>
                          <a:ea typeface="Times New Roman"/>
                          <a:cs typeface="Traditional Arabic"/>
                        </a:rPr>
                        <a:t>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accent1">
                <a:tint val="66000"/>
                <a:satMod val="160000"/>
              </a:schemeClr>
            </a:gs>
            <a:gs pos="13000">
              <a:schemeClr val="accent6">
                <a:lumMod val="40000"/>
                <a:lumOff val="60000"/>
              </a:schemeClr>
            </a:gs>
            <a:gs pos="11000">
              <a:srgbClr val="FCFCCC"/>
            </a:gs>
            <a:gs pos="72000">
              <a:schemeClr val="bg1"/>
            </a:gs>
            <a:gs pos="100000">
              <a:schemeClr val="accent2">
                <a:lumMod val="40000"/>
                <a:lumOff val="60000"/>
              </a:schemeClr>
            </a:gs>
            <a:gs pos="79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0" y="5181600"/>
            <a:ext cx="9144000" cy="1676400"/>
            <a:chOff x="0" y="5181600"/>
            <a:chExt cx="9432235" cy="1676400"/>
          </a:xfrm>
        </p:grpSpPr>
        <p:pic>
          <p:nvPicPr>
            <p:cNvPr id="14347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5181600"/>
              <a:ext cx="24980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8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2438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9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4724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0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7010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4822825" y="4100513"/>
            <a:ext cx="2720975" cy="1968500"/>
            <a:chOff x="5356412" y="4100338"/>
            <a:chExt cx="2720788" cy="1968230"/>
          </a:xfrm>
        </p:grpSpPr>
        <p:sp>
          <p:nvSpPr>
            <p:cNvPr id="25" name="Oval 24"/>
            <p:cNvSpPr/>
            <p:nvPr/>
          </p:nvSpPr>
          <p:spPr>
            <a:xfrm>
              <a:off x="6629500" y="5638414"/>
              <a:ext cx="457169" cy="3809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543837" y="4571760"/>
              <a:ext cx="304779" cy="2285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027" name="Picture 3" descr="C:\Documents and Settings\DR.OMNIA\My Documents\My Pictures\goblet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938" t="17021" r="17695" b="18676"/>
            <a:stretch>
              <a:fillRect/>
            </a:stretch>
          </p:blipFill>
          <p:spPr bwMode="auto">
            <a:xfrm>
              <a:off x="5356412" y="4100338"/>
              <a:ext cx="2720788" cy="1968230"/>
            </a:xfrm>
            <a:prstGeom prst="roundRect">
              <a:avLst>
                <a:gd name="adj" fmla="val 31370"/>
              </a:avLst>
            </a:prstGeom>
            <a:noFill/>
          </p:spPr>
        </p:pic>
      </p:grpSp>
      <p:pic>
        <p:nvPicPr>
          <p:cNvPr id="14340" name="Picture 2" descr="C:\Documents and Settings\DR.OMNIA\My Documents\My Pictures\air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0288" y="3100388"/>
            <a:ext cx="22717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8" descr="http://thelungnetwork.com/wp-content/uploads/2010/10/Lungs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0000"/>
          <a:stretch>
            <a:fillRect/>
          </a:stretch>
        </p:blipFill>
        <p:spPr bwMode="auto">
          <a:xfrm>
            <a:off x="7772400" y="685800"/>
            <a:ext cx="1371600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304801" y="2706711"/>
            <a:ext cx="6781800" cy="1165086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IN  TREATMENT OF COUGH</a:t>
            </a:r>
          </a:p>
        </p:txBody>
      </p:sp>
      <p:pic>
        <p:nvPicPr>
          <p:cNvPr id="45059" name="Picture 3" descr="http://i2.cdn.turner.com/cnn/2009/HEALTH/conditions/06/19/chronic.cough/art.cough.gi.jpg"/>
          <p:cNvPicPr>
            <a:picLocks noChangeAspect="1" noChangeArrowheads="1"/>
          </p:cNvPicPr>
          <p:nvPr/>
        </p:nvPicPr>
        <p:blipFill>
          <a:blip r:embed="rId7" cstate="print"/>
          <a:srcRect l="8219" r="9589" b="1370"/>
          <a:stretch>
            <a:fillRect/>
          </a:stretch>
        </p:blipFill>
        <p:spPr bwMode="auto">
          <a:xfrm>
            <a:off x="914400" y="762000"/>
            <a:ext cx="2540000" cy="2286000"/>
          </a:xfrm>
          <a:prstGeom prst="ellipse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304800" y="358914"/>
            <a:ext cx="3767377" cy="1927086"/>
          </a:xfrm>
          <a:prstGeom prst="rect">
            <a:avLst/>
          </a:prstGeom>
          <a:noFill/>
        </p:spPr>
        <p:txBody>
          <a:bodyPr wrap="none">
            <a:prstTxWarp prst="textArchUpPour">
              <a:avLst/>
            </a:prstTxWarp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DRUGS USED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http://www.sciencephoto.com/images/download_wm_image.html/P570002-Illustration_of_the_exhalation_phase_of_coughing-SPL.jpg?id=805700002"/>
          <p:cNvPicPr>
            <a:picLocks noChangeAspect="1" noChangeArrowheads="1"/>
          </p:cNvPicPr>
          <p:nvPr/>
        </p:nvPicPr>
        <p:blipFill>
          <a:blip r:embed="rId2" cstate="print"/>
          <a:srcRect l="18232" r="11050" b="3396"/>
          <a:stretch>
            <a:fillRect/>
          </a:stretch>
        </p:blipFill>
        <p:spPr bwMode="auto">
          <a:xfrm>
            <a:off x="7772400" y="1828800"/>
            <a:ext cx="1447800" cy="2895600"/>
          </a:xfrm>
          <a:prstGeom prst="roundRect">
            <a:avLst/>
          </a:prstGeom>
          <a:noFill/>
          <a:effectLst>
            <a:softEdge rad="63500"/>
          </a:effectLst>
        </p:spPr>
      </p:pic>
      <p:grpSp>
        <p:nvGrpSpPr>
          <p:cNvPr id="5" name="Group 4"/>
          <p:cNvGrpSpPr/>
          <p:nvPr/>
        </p:nvGrpSpPr>
        <p:grpSpPr>
          <a:xfrm>
            <a:off x="152400" y="152400"/>
            <a:ext cx="8610600" cy="473470"/>
            <a:chOff x="457200" y="381000"/>
            <a:chExt cx="8292921" cy="473470"/>
          </a:xfrm>
        </p:grpSpPr>
        <p:sp>
          <p:nvSpPr>
            <p:cNvPr id="2" name="Rectangle 1"/>
            <p:cNvSpPr/>
            <p:nvPr/>
          </p:nvSpPr>
          <p:spPr>
            <a:xfrm>
              <a:off x="457200" y="392805"/>
              <a:ext cx="35221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C00000"/>
                  </a:solidFill>
                  <a:latin typeface="Cooper Black" pitchFamily="18" charset="0"/>
                  <a:ea typeface="Batang" pitchFamily="18" charset="-127"/>
                </a:rPr>
                <a:t>The respiratory tract</a:t>
              </a:r>
              <a:endParaRPr lang="en-US" sz="24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20521" y="381000"/>
              <a:ext cx="822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Arial Narrow" pitchFamily="34" charset="0"/>
                  <a:sym typeface="Wingdings 3"/>
                </a:rPr>
                <a:t>			         is protected mainly by</a:t>
              </a:r>
              <a:endParaRPr lang="en-US" sz="2400" b="1" dirty="0">
                <a:latin typeface="Arial Narrow" pitchFamily="34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77084" y="584945"/>
            <a:ext cx="8839200" cy="1772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b="1" dirty="0" smtClean="0">
                <a:solidFill>
                  <a:srgbClr val="FF0000"/>
                </a:solidFill>
                <a:latin typeface="Arial Narrow" pitchFamily="34" charset="0"/>
                <a:sym typeface="Wingdings 3"/>
              </a:rPr>
              <a:t>1. </a:t>
            </a:r>
            <a:r>
              <a:rPr lang="en-US" sz="2000" u="heavy" spc="-40" dirty="0" smtClean="0">
                <a:uFill>
                  <a:solidFill>
                    <a:srgbClr val="C00000"/>
                  </a:solidFill>
                </a:uFill>
                <a:latin typeface="Bernard MT Condensed" pitchFamily="18" charset="0"/>
                <a:sym typeface="Wingdings 3"/>
              </a:rPr>
              <a:t>MUCOCILIARY CLEARANCE 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spc="-40" dirty="0" smtClean="0">
                <a:latin typeface="Arial Narrow" pitchFamily="34" charset="0"/>
              </a:rPr>
              <a:t>Competent mechanisms ensuring optimum  </a:t>
            </a:r>
            <a:r>
              <a:rPr lang="en-US" sz="2200" b="1" spc="-40" dirty="0" err="1" smtClean="0">
                <a:latin typeface="Arial Narrow" pitchFamily="34" charset="0"/>
              </a:rPr>
              <a:t>tracheobronchial</a:t>
            </a:r>
            <a:r>
              <a:rPr lang="en-US" sz="2200" b="1" spc="-40" dirty="0" smtClean="0">
                <a:latin typeface="Arial Narrow" pitchFamily="34" charset="0"/>
              </a:rPr>
              <a:t> clearance 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by forming sputum (in optimum quantity &amp; viscosity ) that is exhaled out by the movement of  the ciliated epithelium. </a:t>
            </a:r>
            <a:endParaRPr lang="en-US" sz="2200" b="1" spc="-40" dirty="0" smtClean="0">
              <a:latin typeface="Arial Narrow" pitchFamily="34" charset="0"/>
            </a:endParaRPr>
          </a:p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en-US" sz="2200" b="1" spc="-40" dirty="0" smtClean="0">
                <a:solidFill>
                  <a:srgbClr val="FF0000"/>
                </a:solidFill>
                <a:latin typeface="Arial Narrow" pitchFamily="34" charset="0"/>
              </a:rPr>
              <a:t>2. </a:t>
            </a:r>
            <a:r>
              <a:rPr lang="en-US" sz="2000" u="heavy" spc="-40" dirty="0" smtClean="0">
                <a:uFill>
                  <a:solidFill>
                    <a:srgbClr val="C00000"/>
                  </a:solidFill>
                </a:uFill>
                <a:latin typeface="Bernard MT Condensed" pitchFamily="18" charset="0"/>
              </a:rPr>
              <a:t>COUGH REFLEX 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 that is meant to </a:t>
            </a:r>
            <a:r>
              <a:rPr lang="en-US" sz="2200" b="1" spc="-40" dirty="0" smtClean="0">
                <a:latin typeface="Arial Narrow" pitchFamily="34" charset="0"/>
              </a:rPr>
              <a:t>exhale sputum out, if not optimally removed by the </a:t>
            </a:r>
            <a:r>
              <a:rPr lang="en-US" sz="2200" b="1" spc="-40" dirty="0" err="1" smtClean="0">
                <a:latin typeface="Arial Narrow" pitchFamily="34" charset="0"/>
              </a:rPr>
              <a:t>mucociliary</a:t>
            </a:r>
            <a:r>
              <a:rPr lang="en-US" sz="2200" b="1" spc="-40" dirty="0" smtClean="0">
                <a:latin typeface="Arial Narrow" pitchFamily="34" charset="0"/>
              </a:rPr>
              <a:t> clearance mechanisms</a:t>
            </a:r>
            <a:endParaRPr lang="en-US" sz="2200" b="1" spc="-40" dirty="0">
              <a:latin typeface="Arial Narrow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52400" y="2274331"/>
            <a:ext cx="7924800" cy="1883406"/>
            <a:chOff x="152400" y="2274331"/>
            <a:chExt cx="7924800" cy="1883406"/>
          </a:xfrm>
        </p:grpSpPr>
        <p:sp>
          <p:nvSpPr>
            <p:cNvPr id="19" name="TextBox 18"/>
            <p:cNvSpPr txBox="1"/>
            <p:nvPr/>
          </p:nvSpPr>
          <p:spPr>
            <a:xfrm>
              <a:off x="152400" y="2526521"/>
              <a:ext cx="79248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400"/>
                </a:lnSpc>
                <a:spcBef>
                  <a:spcPts val="0"/>
                </a:spcBef>
              </a:pPr>
              <a:r>
                <a:rPr lang="en-US" sz="2200" b="1" dirty="0" smtClean="0">
                  <a:latin typeface="Arial Narrow" pitchFamily="34" charset="0"/>
                </a:rPr>
                <a:t>Coughing is a sudden expulsion of air from the lungs through the epiglottis at an amazingly fast speed (~100 miles/ hr) to rid breathing passageways of unwanted irritants. So abdominal &amp; muscles contract, against the closed epiglottis </a:t>
              </a:r>
              <a:r>
                <a:rPr lang="en-US" sz="2200" b="1" dirty="0" smtClean="0">
                  <a:latin typeface="Arial Narrow" pitchFamily="34" charset="0"/>
                  <a:sym typeface="Wingdings 3"/>
                </a:rPr>
                <a:t> </a:t>
              </a:r>
              <a:r>
                <a:rPr lang="en-US" sz="2200" b="1" dirty="0" smtClean="0">
                  <a:latin typeface="Arial Narrow" pitchFamily="34" charset="0"/>
                </a:rPr>
                <a:t>pressure </a:t>
              </a:r>
              <a:r>
                <a:rPr lang="en-US" sz="2200" b="1" dirty="0" smtClean="0">
                  <a:latin typeface="Arial Narrow" pitchFamily="34" charset="0"/>
                  <a:sym typeface="Wingdings 3"/>
                </a:rPr>
                <a:t></a:t>
              </a:r>
              <a:r>
                <a:rPr lang="en-US" sz="2200" b="1" dirty="0" smtClean="0">
                  <a:latin typeface="Arial Narrow" pitchFamily="34" charset="0"/>
                </a:rPr>
                <a:t> </a:t>
              </a:r>
              <a:r>
                <a:rPr lang="en-US" sz="2200" b="1" dirty="0" smtClean="0">
                  <a:latin typeface="Arial Narrow" pitchFamily="34" charset="0"/>
                  <a:sym typeface="Wingdings 3"/>
                </a:rPr>
                <a:t> </a:t>
              </a:r>
              <a:r>
                <a:rPr lang="en-US" sz="2200" b="1" dirty="0" smtClean="0">
                  <a:latin typeface="Arial Narrow" pitchFamily="34" charset="0"/>
                </a:rPr>
                <a:t>air is forcefully expelled  to dislodge the triggering irritant.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5400000">
              <a:off x="265970" y="2425937"/>
              <a:ext cx="304006" cy="79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143256" y="4114800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sz="2200" b="1" dirty="0" smtClean="0">
                <a:latin typeface="Arial Narrow" pitchFamily="34" charset="0"/>
              </a:rPr>
              <a:t>Cough is meant to be useful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200" b="1" i="1" dirty="0" smtClean="0">
                <a:solidFill>
                  <a:srgbClr val="7030A0"/>
                </a:solidFill>
              </a:rPr>
              <a:t>“wet or productive”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US" sz="2200" b="1" dirty="0" smtClean="0">
                <a:latin typeface="Arial Narrow" pitchFamily="34" charset="0"/>
              </a:rPr>
              <a:t>May not be useful &amp; annoying 2ndry to irritant vapors, gases, infections, cancer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i="1" dirty="0" smtClean="0">
                <a:solidFill>
                  <a:srgbClr val="7030A0"/>
                </a:solidFill>
              </a:rPr>
              <a:t>“dry or irritant” </a:t>
            </a:r>
            <a:endParaRPr lang="en-US" sz="2200" b="1" dirty="0" smtClean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4800" y="5334000"/>
            <a:ext cx="1487267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TREATMENT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133382" y="5980906"/>
            <a:ext cx="381000" cy="1588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H="1">
            <a:off x="1828800" y="5353748"/>
            <a:ext cx="381000" cy="1588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228600" y="6096000"/>
            <a:ext cx="5727456" cy="533400"/>
            <a:chOff x="457200" y="2590800"/>
            <a:chExt cx="5727456" cy="533400"/>
          </a:xfrm>
        </p:grpSpPr>
        <p:sp>
          <p:nvSpPr>
            <p:cNvPr id="29" name="Rectangle 28"/>
            <p:cNvSpPr/>
            <p:nvPr/>
          </p:nvSpPr>
          <p:spPr>
            <a:xfrm>
              <a:off x="457200" y="2662535"/>
              <a:ext cx="2506199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txBody>
            <a:bodyPr wrap="none">
              <a:spAutoFit/>
            </a:bodyPr>
            <a:lstStyle/>
            <a:p>
              <a:pPr marL="342900" lvl="1" indent="-342900" eaLnBrk="0" hangingPunct="0">
                <a:defRPr/>
              </a:pPr>
              <a:r>
                <a:rPr lang="en-US" sz="2000" b="1" dirty="0" smtClean="0">
                  <a:solidFill>
                    <a:srgbClr val="C00000"/>
                  </a:solidFill>
                  <a:latin typeface="Arial Narrow" pitchFamily="34" charset="0"/>
                </a:rPr>
                <a:t>ANTITUSSIVE AGENTS</a:t>
              </a:r>
            </a:p>
          </p:txBody>
        </p:sp>
        <p:sp>
          <p:nvSpPr>
            <p:cNvPr id="30" name="Chevron 29"/>
            <p:cNvSpPr/>
            <p:nvPr/>
          </p:nvSpPr>
          <p:spPr>
            <a:xfrm>
              <a:off x="3048000" y="2590800"/>
              <a:ext cx="533400" cy="533400"/>
            </a:xfrm>
            <a:prstGeom prst="chevron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rgbClr val="C00000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602218" y="2636520"/>
              <a:ext cx="2582438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txBody>
            <a:bodyPr wrap="none">
              <a:spAutoFit/>
            </a:bodyPr>
            <a:lstStyle/>
            <a:p>
              <a:pPr marL="342900" lvl="1" indent="-342900" eaLnBrk="0" hangingPunct="0">
                <a:defRPr/>
              </a:pPr>
              <a:r>
                <a:rPr lang="en-US" sz="2000" dirty="0" smtClean="0">
                  <a:solidFill>
                    <a:srgbClr val="7030A0"/>
                  </a:solidFill>
                  <a:latin typeface="Bernard MT Condensed" pitchFamily="18" charset="0"/>
                </a:rPr>
                <a:t>For Non-productive (dry)</a:t>
              </a:r>
            </a:p>
          </p:txBody>
        </p:sp>
      </p:grpSp>
      <p:sp>
        <p:nvSpPr>
          <p:cNvPr id="17" name="Chevron 16"/>
          <p:cNvSpPr/>
          <p:nvPr/>
        </p:nvSpPr>
        <p:spPr>
          <a:xfrm>
            <a:off x="5791200" y="5145238"/>
            <a:ext cx="533400" cy="533400"/>
          </a:xfrm>
          <a:prstGeom prst="chevron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97649" y="5190958"/>
            <a:ext cx="1623842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000" dirty="0" smtClean="0">
                <a:solidFill>
                  <a:srgbClr val="7030A0"/>
                </a:solidFill>
                <a:latin typeface="Bernard MT Condensed" pitchFamily="18" charset="0"/>
              </a:rPr>
              <a:t>For Productive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09800" y="5190958"/>
            <a:ext cx="1915461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Arial Narrow" pitchFamily="34" charset="0"/>
              </a:rPr>
              <a:t>EXPECTORANTS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191000" y="5190744"/>
            <a:ext cx="1556773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Arial Narrow" pitchFamily="34" charset="0"/>
              </a:rPr>
              <a:t>MUCOLYTICS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5" grpId="0" animBg="1"/>
      <p:bldP spid="17" grpId="0" animBg="1"/>
      <p:bldP spid="20" grpId="0" animBg="1"/>
      <p:bldP spid="22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04800" y="381000"/>
            <a:ext cx="4114800" cy="6096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66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EXPECTORANTS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4495800" y="457200"/>
            <a:ext cx="386516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Act by removal of mucus through</a:t>
            </a:r>
            <a:endParaRPr lang="en-US" sz="2200" dirty="0"/>
          </a:p>
        </p:txBody>
      </p:sp>
      <p:sp>
        <p:nvSpPr>
          <p:cNvPr id="13" name="Rectangle 12"/>
          <p:cNvSpPr/>
          <p:nvPr/>
        </p:nvSpPr>
        <p:spPr>
          <a:xfrm>
            <a:off x="542585" y="1066800"/>
            <a:ext cx="19720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eaLnBrk="0" hangingPunct="0">
              <a:spcBef>
                <a:spcPts val="0"/>
              </a:spcBef>
              <a:defRPr/>
            </a:pPr>
            <a:r>
              <a:rPr lang="en-US" sz="2000" dirty="0" smtClean="0">
                <a:solidFill>
                  <a:srgbClr val="0000FF"/>
                </a:solidFill>
                <a:latin typeface="Bernard MT Condensed" pitchFamily="18" charset="0"/>
              </a:rPr>
              <a:t>Reflex stimulation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1000" y="2209800"/>
            <a:ext cx="1981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ts val="0"/>
              </a:spcBef>
              <a:defRPr/>
            </a:pPr>
            <a:r>
              <a:rPr lang="en-US" sz="2000" dirty="0" smtClean="0">
                <a:solidFill>
                  <a:srgbClr val="0000FF"/>
                </a:solidFill>
                <a:latin typeface="Bernard MT Condensed" pitchFamily="18" charset="0"/>
              </a:rPr>
              <a:t>Direct stimulation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14600" y="1057656"/>
            <a:ext cx="6324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ts val="0"/>
              </a:spcBef>
            </a:pPr>
            <a:r>
              <a:rPr lang="en-US" sz="2000" b="1" dirty="0" smtClean="0">
                <a:latin typeface="Arial Narrow" pitchFamily="34" charset="0"/>
              </a:rPr>
              <a:t>Irritate GIT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000" b="1" dirty="0" smtClean="0">
                <a:latin typeface="Arial Narrow" pitchFamily="34" charset="0"/>
              </a:rPr>
              <a:t>stimulate </a:t>
            </a:r>
            <a:r>
              <a:rPr lang="en-US" sz="2000" b="1" dirty="0" err="1" smtClean="0">
                <a:latin typeface="Arial Narrow" pitchFamily="34" charset="0"/>
              </a:rPr>
              <a:t>gastropulmonary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vagal</a:t>
            </a:r>
            <a:r>
              <a:rPr lang="en-US" sz="2000" b="1" dirty="0" smtClean="0">
                <a:latin typeface="Arial Narrow" pitchFamily="34" charset="0"/>
              </a:rPr>
              <a:t> reflex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 l</a:t>
            </a:r>
            <a:r>
              <a:rPr lang="en-US" sz="2000" b="1" dirty="0" smtClean="0">
                <a:latin typeface="Arial Narrow" pitchFamily="34" charset="0"/>
              </a:rPr>
              <a:t>oosening &amp; thinning of secretions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000" dirty="0" err="1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Guaifenesin</a:t>
            </a:r>
            <a:endParaRPr lang="en-US" sz="2000" dirty="0" smtClean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" y="2209800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0"/>
              </a:spcBef>
            </a:pPr>
            <a:r>
              <a:rPr lang="en-US" sz="2000" b="1" dirty="0" smtClean="0">
                <a:latin typeface="Arial Narrow" pitchFamily="34" charset="0"/>
              </a:rPr>
              <a:t>			Stimulate </a:t>
            </a:r>
            <a:r>
              <a:rPr lang="en-US" sz="2000" b="1" dirty="0" err="1" smtClean="0">
                <a:latin typeface="Arial Narrow" pitchFamily="34" charset="0"/>
              </a:rPr>
              <a:t>secretory</a:t>
            </a:r>
            <a:r>
              <a:rPr lang="en-US" sz="2000" b="1" dirty="0" smtClean="0">
                <a:latin typeface="Arial Narrow" pitchFamily="34" charset="0"/>
              </a:rPr>
              <a:t> glands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 </a:t>
            </a:r>
            <a:r>
              <a:rPr lang="en-US" sz="2000" b="1" dirty="0" smtClean="0">
                <a:latin typeface="Arial Narrow" pitchFamily="34" charset="0"/>
              </a:rPr>
              <a:t> respiratory fluids production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000" dirty="0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Iodinated glycerol, Na or K iodide / acetate , Ammonium chloride, </a:t>
            </a:r>
            <a:r>
              <a:rPr lang="en-US" sz="2000" dirty="0" err="1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Ipecacuahna</a:t>
            </a:r>
            <a:r>
              <a:rPr lang="en-US" sz="2000" dirty="0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342900" y="1181100"/>
            <a:ext cx="381000" cy="1588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-483646" y="1758760"/>
            <a:ext cx="1664080" cy="1588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667000" y="3733800"/>
            <a:ext cx="6553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Final outcome is that cough is indirectly diminished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381000" y="4122313"/>
            <a:ext cx="3886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2300"/>
              </a:lnSpc>
              <a:buBlip>
                <a:blip r:embed="rId2"/>
              </a:buBlip>
              <a:tabLst>
                <a:tab pos="3940175" algn="l"/>
              </a:tabLst>
            </a:pPr>
            <a:r>
              <a:rPr lang="en-US" sz="2200" b="1" dirty="0" smtClean="0">
                <a:latin typeface="Arial Narrow" pitchFamily="34" charset="0"/>
              </a:rPr>
              <a:t> Common </a:t>
            </a:r>
            <a:r>
              <a:rPr lang="en-US" sz="2200" b="1" dirty="0">
                <a:latin typeface="Arial Narrow" pitchFamily="34" charset="0"/>
              </a:rPr>
              <a:t>cold</a:t>
            </a:r>
          </a:p>
          <a:p>
            <a:pPr>
              <a:lnSpc>
                <a:spcPts val="2300"/>
              </a:lnSpc>
              <a:buBlip>
                <a:blip r:embed="rId2"/>
              </a:buBlip>
              <a:tabLst>
                <a:tab pos="3940175" algn="l"/>
              </a:tabLst>
            </a:pPr>
            <a:r>
              <a:rPr lang="en-US" sz="2200" b="1" dirty="0" smtClean="0">
                <a:latin typeface="Arial Narrow" pitchFamily="34" charset="0"/>
              </a:rPr>
              <a:t> Bronchitis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300"/>
              </a:lnSpc>
              <a:buBlip>
                <a:blip r:embed="rId2"/>
              </a:buBlip>
              <a:tabLst>
                <a:tab pos="3940175" algn="l"/>
              </a:tabLst>
            </a:pPr>
            <a:r>
              <a:rPr lang="en-US" sz="2200" b="1" dirty="0" smtClean="0">
                <a:latin typeface="Arial Narrow" pitchFamily="34" charset="0"/>
              </a:rPr>
              <a:t> Laryngitis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300"/>
              </a:lnSpc>
              <a:buBlip>
                <a:blip r:embed="rId2"/>
              </a:buBlip>
              <a:tabLst>
                <a:tab pos="3940175" algn="l"/>
              </a:tabLst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Pharyngitis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Influenza</a:t>
            </a: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Measles</a:t>
            </a: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Chronic </a:t>
            </a:r>
            <a:r>
              <a:rPr lang="en-US" sz="2200" b="1" dirty="0" err="1" smtClean="0">
                <a:latin typeface="Arial Narrow" pitchFamily="34" charset="0"/>
              </a:rPr>
              <a:t>paranasal</a:t>
            </a:r>
            <a:r>
              <a:rPr lang="en-US" sz="2200" b="1" dirty="0" smtClean="0">
                <a:latin typeface="Arial Narrow" pitchFamily="34" charset="0"/>
              </a:rPr>
              <a:t> sinusitis</a:t>
            </a: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Pertussis</a:t>
            </a:r>
            <a:endParaRPr lang="en-US" sz="2200" b="1" dirty="0" smtClean="0">
              <a:latin typeface="Arial Narrow" pitchFamily="34" charset="0"/>
            </a:endParaRPr>
          </a:p>
          <a:p>
            <a:pPr>
              <a:lnSpc>
                <a:spcPts val="2300"/>
              </a:lnSpc>
              <a:buBlip>
                <a:blip r:embed="rId2"/>
              </a:buBlip>
            </a:pPr>
            <a:endParaRPr lang="en-US" sz="2200" b="1" dirty="0" smtClean="0">
              <a:latin typeface="Arial Narrow" pitchFamily="34" charset="0"/>
            </a:endParaRPr>
          </a:p>
          <a:p>
            <a:pPr>
              <a:lnSpc>
                <a:spcPts val="2300"/>
              </a:lnSpc>
              <a:buBlip>
                <a:blip r:embed="rId2"/>
              </a:buBlip>
            </a:pP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30239" y="3754314"/>
            <a:ext cx="13497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Bernard MT Condensed" pitchFamily="18" charset="0"/>
              </a:rPr>
              <a:t>INDICATIONS</a:t>
            </a:r>
            <a:endParaRPr lang="en-US" sz="2000" dirty="0">
              <a:solidFill>
                <a:srgbClr val="0000FF"/>
              </a:solidFill>
              <a:latin typeface="Bernard MT Condensed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5400000">
            <a:off x="7696995" y="2895600"/>
            <a:ext cx="2437607" cy="796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8078465" y="3503290"/>
            <a:ext cx="1219848" cy="3177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533400" y="1752600"/>
            <a:ext cx="7696200" cy="425758"/>
            <a:chOff x="533400" y="1752600"/>
            <a:chExt cx="7696200" cy="425758"/>
          </a:xfrm>
        </p:grpSpPr>
        <p:sp>
          <p:nvSpPr>
            <p:cNvPr id="38" name="Rectangle 37"/>
            <p:cNvSpPr/>
            <p:nvPr/>
          </p:nvSpPr>
          <p:spPr>
            <a:xfrm>
              <a:off x="533400" y="1752600"/>
              <a:ext cx="7696200" cy="4257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indent="-342900" eaLnBrk="0" hangingPunct="0">
                <a:lnSpc>
                  <a:spcPts val="2600"/>
                </a:lnSpc>
                <a:spcBef>
                  <a:spcPts val="0"/>
                </a:spcBef>
                <a:defRPr/>
              </a:pPr>
              <a:r>
                <a:rPr lang="en-US" sz="2000" b="1" u="sng" dirty="0" smtClean="0">
                  <a:latin typeface="Arial Narrow" pitchFamily="34" charset="0"/>
                </a:rPr>
                <a:t>ADRs ;</a:t>
              </a:r>
              <a:r>
                <a:rPr lang="en-US" sz="2000" b="1" dirty="0" smtClean="0">
                  <a:latin typeface="Arial Narrow" pitchFamily="34" charset="0"/>
                </a:rPr>
                <a:t> Dry mouth, chapped lips, risk of kidney stones(</a:t>
              </a:r>
              <a:r>
                <a:rPr lang="en-US" sz="2000" b="1" dirty="0" smtClean="0">
                  <a:latin typeface="Arial Narrow" pitchFamily="34" charset="0"/>
                  <a:sym typeface="Wingdings 3"/>
                </a:rPr>
                <a:t></a:t>
              </a:r>
              <a:r>
                <a:rPr lang="en-US" sz="2000" b="1" dirty="0" smtClean="0">
                  <a:latin typeface="Arial Narrow" pitchFamily="34" charset="0"/>
                </a:rPr>
                <a:t>uric a. excretion) 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rot="5400000">
              <a:off x="7735094" y="1866106"/>
              <a:ext cx="762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762000" y="2971800"/>
            <a:ext cx="7848600" cy="656590"/>
            <a:chOff x="762000" y="2971800"/>
            <a:chExt cx="7848600" cy="656590"/>
          </a:xfrm>
        </p:grpSpPr>
        <p:cxnSp>
          <p:nvCxnSpPr>
            <p:cNvPr id="41" name="Straight Arrow Connector 40"/>
            <p:cNvCxnSpPr/>
            <p:nvPr/>
          </p:nvCxnSpPr>
          <p:spPr>
            <a:xfrm rot="5400000">
              <a:off x="877094" y="3009106"/>
              <a:ext cx="762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762000" y="2971800"/>
              <a:ext cx="7848600" cy="6565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indent="-342900" eaLnBrk="0" hangingPunct="0">
                <a:lnSpc>
                  <a:spcPts val="2200"/>
                </a:lnSpc>
                <a:spcBef>
                  <a:spcPts val="0"/>
                </a:spcBef>
                <a:defRPr/>
              </a:pPr>
              <a:r>
                <a:rPr lang="en-US" sz="2000" b="1" u="sng" dirty="0" smtClean="0">
                  <a:latin typeface="Arial Narrow" pitchFamily="34" charset="0"/>
                </a:rPr>
                <a:t>ADRs;</a:t>
              </a:r>
              <a:r>
                <a:rPr lang="en-US" sz="2000" b="1" dirty="0" smtClean="0">
                  <a:latin typeface="Arial Narrow" pitchFamily="34" charset="0"/>
                </a:rPr>
                <a:t> Unpleasant metallic taste, hypersensitivity, hypothyroidism, swollen of salivary glands( overstimulation of salivary secretion), &amp; flare of old TB.  </a:t>
              </a:r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 rot="10800000">
            <a:off x="1847088" y="3962400"/>
            <a:ext cx="685800" cy="1588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26" grpId="0"/>
      <p:bldP spid="27" grpId="0" build="p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304800"/>
            <a:ext cx="3505200" cy="6096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66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MUCOLYTICS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10000" y="304800"/>
            <a:ext cx="5486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Act by altering biophysical quality of sputum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</a:t>
            </a:r>
            <a:r>
              <a:rPr lang="en-US" sz="2200" b="1" dirty="0" smtClean="0">
                <a:latin typeface="Arial Narrow" pitchFamily="34" charset="0"/>
              </a:rPr>
              <a:t> becomes easily exhaled by </a:t>
            </a:r>
            <a:r>
              <a:rPr lang="en-US" sz="2200" b="1" dirty="0" err="1" smtClean="0">
                <a:latin typeface="Arial Narrow" pitchFamily="34" charset="0"/>
              </a:rPr>
              <a:t>mucociliary</a:t>
            </a:r>
            <a:r>
              <a:rPr lang="en-US" sz="2200" b="1" dirty="0" smtClean="0">
                <a:latin typeface="Arial Narrow" pitchFamily="34" charset="0"/>
              </a:rPr>
              <a:t> clearance  or by less intense coughing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7018" y="1143000"/>
            <a:ext cx="261321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Bernard MT Condensed" pitchFamily="18" charset="0"/>
              </a:rPr>
              <a:t>MECHANISM OF ACTIONS</a:t>
            </a:r>
            <a:endParaRPr lang="en-US" sz="2200" dirty="0">
              <a:solidFill>
                <a:srgbClr val="0000FF"/>
              </a:solidFill>
              <a:latin typeface="Bernard MT Condensed" pitchFamily="18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76200" y="1524000"/>
            <a:ext cx="8966916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Mucolysis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occurs by one or more of the following; </a:t>
            </a:r>
          </a:p>
          <a:p>
            <a:pPr lvl="0" indent="-342900" eaLnBrk="0" hangingPunct="0">
              <a:lnSpc>
                <a:spcPts val="2300"/>
              </a:lnSpc>
              <a:spcBef>
                <a:spcPts val="300"/>
              </a:spcBef>
              <a:buBlip>
                <a:blip r:embed="rId2"/>
              </a:buBlip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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V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iscoelasticity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by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water content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; </a:t>
            </a: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itchFamily="18" charset="0"/>
                <a:cs typeface="+mn-cs"/>
              </a:rPr>
              <a:t>H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</a:rPr>
              <a:t>ypertonic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</a:rPr>
              <a:t> </a:t>
            </a: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itchFamily="18" charset="0"/>
                <a:cs typeface="+mn-cs"/>
              </a:rPr>
              <a:t>Saline &amp; NaHCO</a:t>
            </a:r>
            <a:r>
              <a:rPr kumimoji="0" lang="en-US" sz="220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itchFamily="18" charset="0"/>
                <a:cs typeface="+mn-cs"/>
              </a:rPr>
              <a:t>3</a:t>
            </a:r>
            <a:endParaRPr kumimoji="0" lang="en-US" sz="220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ernard MT Condensed" pitchFamily="18" charset="0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2"/>
              </a:buBlip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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Adhesivness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; 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Steam inhalation</a:t>
            </a:r>
            <a:endParaRPr kumimoji="0" lang="en-US" sz="2200" b="0" i="0" u="none" strike="noStrike" kern="1200" cap="none" spc="0" normalizeH="0" baseline="-2500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2"/>
              </a:buBlip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Breakdown S-S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bonds in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glycoproteins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by its reducing SH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Gp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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less </a:t>
            </a:r>
            <a:b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</a:b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   viscid mucous; 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N-Acetyl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Cysteine</a:t>
            </a:r>
            <a:endParaRPr lang="en-US" sz="2200" dirty="0" smtClean="0">
              <a:solidFill>
                <a:srgbClr val="C00000"/>
              </a:solidFill>
              <a:latin typeface="Bernard MT Condensed" pitchFamily="18" charset="0"/>
              <a:cs typeface="+mn-cs"/>
              <a:sym typeface="Wingdings 3"/>
            </a:endParaRPr>
          </a:p>
          <a:p>
            <a:pPr lvl="0" indent="-342900" eaLnBrk="0" hangingPunct="0">
              <a:lnSpc>
                <a:spcPts val="2300"/>
              </a:lnSpc>
              <a:spcBef>
                <a:spcPts val="300"/>
              </a:spcBef>
              <a:buBlip>
                <a:blip r:embed="rId2"/>
              </a:buBlip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Synthesize </a:t>
            </a:r>
            <a:r>
              <a:rPr lang="en-US" sz="2200" b="1" dirty="0" smtClean="0">
                <a:latin typeface="Arial Narrow" pitchFamily="34" charset="0"/>
                <a:cs typeface="+mn-cs"/>
              </a:rPr>
              <a:t>serous mucus (</a:t>
            </a:r>
            <a:r>
              <a:rPr lang="en-US" sz="2200" b="1" dirty="0" err="1" smtClean="0">
                <a:latin typeface="Arial Narrow" pitchFamily="34" charset="0"/>
                <a:cs typeface="+mn-cs"/>
              </a:rPr>
              <a:t>sialomucins</a:t>
            </a:r>
            <a:r>
              <a:rPr lang="en-US" sz="2200" b="1" dirty="0" smtClean="0">
                <a:latin typeface="Arial Narrow" pitchFamily="34" charset="0"/>
                <a:cs typeface="+mn-cs"/>
              </a:rPr>
              <a:t> of smaller-size) so it is  </a:t>
            </a:r>
            <a:br>
              <a:rPr lang="en-US" sz="2200" b="1" dirty="0" smtClean="0">
                <a:latin typeface="Arial Narrow" pitchFamily="34" charset="0"/>
                <a:cs typeface="+mn-cs"/>
              </a:rPr>
            </a:br>
            <a:r>
              <a:rPr lang="en-US" sz="2200" b="1" dirty="0" smtClean="0">
                <a:latin typeface="Arial Narrow" pitchFamily="34" charset="0"/>
                <a:cs typeface="+mn-cs"/>
              </a:rPr>
              <a:t>     </a:t>
            </a:r>
            <a:r>
              <a:rPr lang="en-US" sz="2200" b="1" dirty="0" err="1" smtClean="0">
                <a:latin typeface="Arial Narrow" pitchFamily="34" charset="0"/>
                <a:cs typeface="+mn-cs"/>
              </a:rPr>
              <a:t>secretolytic</a:t>
            </a:r>
            <a:r>
              <a:rPr lang="en-US" sz="2200" b="1" dirty="0" smtClean="0">
                <a:latin typeface="Arial Narrow" pitchFamily="34" charset="0"/>
                <a:cs typeface="+mn-cs"/>
              </a:rPr>
              <a:t> + activate </a:t>
            </a:r>
            <a:r>
              <a:rPr lang="en-US" sz="2200" b="1" dirty="0" err="1" smtClean="0">
                <a:latin typeface="Arial Narrow" pitchFamily="34" charset="0"/>
                <a:cs typeface="+mn-cs"/>
              </a:rPr>
              <a:t>ciliary</a:t>
            </a:r>
            <a:r>
              <a:rPr lang="en-US" sz="2200" b="1" dirty="0" smtClean="0">
                <a:latin typeface="Arial Narrow" pitchFamily="34" charset="0"/>
                <a:cs typeface="+mn-cs"/>
              </a:rPr>
              <a:t> clearance &amp; transport;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Bromohexine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&amp; </a:t>
            </a:r>
            <a:b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</a:b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  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Ambroxol</a:t>
            </a:r>
            <a:endParaRPr lang="en-US" sz="2200" dirty="0" smtClean="0">
              <a:solidFill>
                <a:srgbClr val="C00000"/>
              </a:solidFill>
              <a:latin typeface="Bernard MT Condensed" pitchFamily="18" charset="0"/>
              <a:cs typeface="+mn-cs"/>
              <a:sym typeface="Wingdings 3"/>
            </a:endParaRPr>
          </a:p>
          <a:p>
            <a:pPr lvl="0" indent="-342900" eaLnBrk="0" hangingPunct="0">
              <a:lnSpc>
                <a:spcPts val="2300"/>
              </a:lnSpc>
              <a:spcBef>
                <a:spcPts val="300"/>
              </a:spcBef>
              <a:buBlip>
                <a:blip r:embed="rId2"/>
              </a:buBlip>
              <a:defRPr/>
            </a:pP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</a:t>
            </a:r>
            <a:r>
              <a:rPr lang="en-US" sz="2200" b="1" dirty="0" smtClean="0">
                <a:latin typeface="Arial Narrow" pitchFamily="34" charset="0"/>
                <a:cs typeface="+mn-cs"/>
                <a:sym typeface="Wingdings 3"/>
              </a:rPr>
              <a:t>C</a:t>
            </a:r>
            <a:r>
              <a:rPr lang="en-US" sz="2200" b="1" dirty="0" smtClean="0">
                <a:latin typeface="Arial Narrow" pitchFamily="34" charset="0"/>
                <a:cs typeface="+mn-cs"/>
              </a:rPr>
              <a:t>leavage of extracellular bacterial DNA, that contributes to viscosity  </a:t>
            </a:r>
            <a:br>
              <a:rPr lang="en-US" sz="2200" b="1" dirty="0" smtClean="0">
                <a:latin typeface="Arial Narrow" pitchFamily="34" charset="0"/>
                <a:cs typeface="+mn-cs"/>
              </a:rPr>
            </a:br>
            <a:r>
              <a:rPr lang="en-US" sz="2200" b="1" dirty="0" smtClean="0">
                <a:latin typeface="Arial Narrow" pitchFamily="34" charset="0"/>
                <a:cs typeface="+mn-cs"/>
              </a:rPr>
              <a:t>     of sputum in case of infection;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rhDNAase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(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Pulmozyme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)</a:t>
            </a:r>
            <a:endParaRPr lang="en-US" sz="2200" b="1" dirty="0" smtClean="0">
              <a:latin typeface="Arial Narrow" pitchFamily="34" charset="0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52400" y="4800600"/>
            <a:ext cx="146341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Bernard MT Condensed" pitchFamily="18" charset="0"/>
              </a:rPr>
              <a:t>INDICATIONS</a:t>
            </a:r>
            <a:endParaRPr lang="en-US" sz="2200" dirty="0">
              <a:solidFill>
                <a:srgbClr val="0000FF"/>
              </a:solidFill>
              <a:latin typeface="Bernard MT Condensed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600200" y="4787721"/>
            <a:ext cx="7543800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900" eaLnBrk="0" hangingPunct="0">
              <a:lnSpc>
                <a:spcPts val="2300"/>
              </a:lnSpc>
              <a:spcBef>
                <a:spcPts val="0"/>
              </a:spcBef>
              <a:defRPr/>
            </a:pPr>
            <a:r>
              <a:rPr lang="en-IN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Most </a:t>
            </a:r>
            <a:r>
              <a:rPr lang="en-IN" sz="2200" b="1" u="heavy" dirty="0" err="1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mucolytics</a:t>
            </a:r>
            <a:r>
              <a:rPr lang="en-IN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</a:t>
            </a:r>
            <a:r>
              <a:rPr lang="en-IN" sz="2200" b="1" dirty="0" smtClean="0">
                <a:latin typeface="Arial Narrow" pitchFamily="34" charset="0"/>
              </a:rPr>
              <a:t>are used as adjuvant therapy  in COPD, asthma, bronchitis, …etc. (in excessive &amp;/or thick mucus production)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52400" y="5410200"/>
            <a:ext cx="8991600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900" eaLnBrk="0" hangingPunct="0">
              <a:lnSpc>
                <a:spcPts val="2300"/>
              </a:lnSpc>
              <a:spcBef>
                <a:spcPts val="0"/>
              </a:spcBef>
              <a:buBlip>
                <a:blip r:embed="rId2"/>
              </a:buBlip>
              <a:defRPr/>
            </a:pPr>
            <a:r>
              <a:rPr lang="en-IN" sz="2200" b="1" dirty="0" smtClean="0">
                <a:latin typeface="Arial Narrow" pitchFamily="34" charset="0"/>
              </a:rPr>
              <a:t>In COPD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exacerbations, rate of hospitalization, cough severity &amp; chest </a:t>
            </a:r>
            <a:br>
              <a:rPr lang="en-US" sz="2200" b="1" dirty="0" smtClean="0">
                <a:latin typeface="Arial Narrow" pitchFamily="34" charset="0"/>
                <a:sym typeface="Wingdings 3"/>
              </a:rPr>
            </a:br>
            <a:r>
              <a:rPr lang="en-US" sz="2200" b="1" dirty="0" smtClean="0">
                <a:latin typeface="Arial Narrow" pitchFamily="34" charset="0"/>
                <a:sym typeface="Wingdings 3"/>
              </a:rPr>
              <a:t>      discomfort but do not show improvement in lung functions</a:t>
            </a:r>
          </a:p>
          <a:p>
            <a:pPr lvl="0" indent="-342900" eaLnBrk="0" hangingPunct="0">
              <a:lnSpc>
                <a:spcPts val="2300"/>
              </a:lnSpc>
              <a:spcBef>
                <a:spcPts val="0"/>
              </a:spcBef>
              <a:buBlip>
                <a:blip r:embed="rId2"/>
              </a:buBlip>
              <a:defRPr/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In </a:t>
            </a:r>
            <a:r>
              <a:rPr lang="en-US" sz="2200" b="1" dirty="0" err="1" smtClean="0">
                <a:latin typeface="Arial Narrow" pitchFamily="34" charset="0"/>
                <a:sym typeface="Wingdings 3"/>
              </a:rPr>
              <a:t>bronchiectasis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, pneumonia &amp; TB  are of partial benefit</a:t>
            </a:r>
          </a:p>
          <a:p>
            <a:pPr lvl="0" indent="-342900" eaLnBrk="0" hangingPunct="0">
              <a:lnSpc>
                <a:spcPts val="2300"/>
              </a:lnSpc>
              <a:spcBef>
                <a:spcPts val="0"/>
              </a:spcBef>
              <a:defRPr/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		</a:t>
            </a:r>
            <a:endParaRPr lang="en-IN" sz="2200" b="1" i="1" dirty="0" smtClean="0">
              <a:solidFill>
                <a:srgbClr val="0000FF"/>
              </a:solidFill>
              <a:latin typeface="Arial Narrow" pitchFamily="34" charset="0"/>
              <a:sym typeface="Wingdings 3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8600" y="6324599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solidFill>
                  <a:srgbClr val="0000FF"/>
                </a:solidFill>
                <a:latin typeface="Arial Narrow" pitchFamily="34" charset="0"/>
                <a:sym typeface="Wingdings 3"/>
              </a:rPr>
              <a:t>N.B little benefit in cystic fibrosis &amp; severe infections  </a:t>
            </a:r>
            <a:r>
              <a:rPr lang="en-US" sz="2200" b="1" dirty="0" smtClean="0">
                <a:solidFill>
                  <a:srgbClr val="C00000"/>
                </a:solidFill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Give </a:t>
            </a:r>
            <a:r>
              <a:rPr lang="en-US" sz="2200" b="1" u="heavy" dirty="0" err="1" smtClean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rhDNAase</a:t>
            </a:r>
            <a:endParaRPr lang="en-US" sz="2200" dirty="0" smtClean="0">
              <a:solidFill>
                <a:srgbClr val="C00000"/>
              </a:solidFill>
            </a:endParaRPr>
          </a:p>
          <a:p>
            <a:endParaRPr lang="en-US" sz="22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 build="p"/>
      <p:bldP spid="24" grpId="0"/>
      <p:bldP spid="28" grpId="0"/>
      <p:bldP spid="29" grpId="0" build="p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304800"/>
            <a:ext cx="27045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1. N-</a:t>
            </a:r>
            <a:r>
              <a:rPr lang="en-US" sz="2400" dirty="0" err="1" smtClean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Acetylcysteine</a:t>
            </a:r>
            <a:endParaRPr lang="en-US" sz="2400" dirty="0" smtClean="0">
              <a:solidFill>
                <a:srgbClr val="C00000"/>
              </a:solidFill>
              <a:latin typeface="Bernard MT Condensed" pitchFamily="18" charset="0"/>
              <a:ea typeface="+mj-ea"/>
              <a:cs typeface="+mj-cs"/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304800" y="1202996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lnSpc>
                <a:spcPts val="2400"/>
              </a:lnSpc>
              <a:spcBef>
                <a:spcPts val="0"/>
              </a:spcBef>
              <a:defRPr/>
            </a:pPr>
            <a:r>
              <a:rPr kumimoji="0" lang="en-US" sz="2400" b="1" i="0" u="none" strike="noStrike" kern="1200" cap="none" spc="-5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cs typeface="Times New Roman" pitchFamily="18" charset="0"/>
              </a:rPr>
              <a:t>A </a:t>
            </a:r>
            <a:r>
              <a:rPr kumimoji="0" lang="en-US" sz="2400" b="1" i="0" u="none" strike="noStrike" kern="1200" cap="none" spc="-5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cs typeface="Times New Roman" pitchFamily="18" charset="0"/>
              </a:rPr>
              <a:t>mucolytic</a:t>
            </a:r>
            <a:r>
              <a:rPr kumimoji="0" lang="en-US" sz="2400" b="1" i="0" u="none" strike="noStrike" kern="1200" cap="none" spc="-5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cs typeface="Times New Roman" pitchFamily="18" charset="0"/>
              </a:rPr>
              <a:t> &amp;</a:t>
            </a:r>
            <a:r>
              <a:rPr lang="en-US" sz="2400" b="1" spc="-50" dirty="0" smtClean="0">
                <a:latin typeface="Arial Narrow" pitchFamily="34" charset="0"/>
                <a:cs typeface="Times New Roman" pitchFamily="18" charset="0"/>
              </a:rPr>
              <a:t> a free radical scavenger </a:t>
            </a:r>
            <a:r>
              <a:rPr lang="en-US" sz="2400" b="1" spc="-50" dirty="0" smtClean="0">
                <a:latin typeface="Arial Narrow" pitchFamily="34" charset="0"/>
                <a:cs typeface="Times New Roman" pitchFamily="18" charset="0"/>
                <a:sym typeface="Wingdings 3"/>
              </a:rPr>
              <a:t> used i</a:t>
            </a:r>
            <a:r>
              <a:rPr lang="en-US" sz="2400" b="1" spc="-50" dirty="0" smtClean="0">
                <a:latin typeface="Arial Narrow" pitchFamily="34" charset="0"/>
                <a:cs typeface="Times New Roman" pitchFamily="18" charset="0"/>
              </a:rPr>
              <a:t>n </a:t>
            </a:r>
            <a:r>
              <a:rPr lang="en-US" sz="2400" b="1" spc="-50" dirty="0" err="1" smtClean="0">
                <a:latin typeface="Arial Narrow" pitchFamily="34" charset="0"/>
                <a:cs typeface="Times New Roman" pitchFamily="18" charset="0"/>
              </a:rPr>
              <a:t>acetominophin</a:t>
            </a:r>
            <a:r>
              <a:rPr lang="en-US" sz="2400" b="1" spc="-50" dirty="0" smtClean="0">
                <a:latin typeface="Arial Narrow" pitchFamily="34" charset="0"/>
                <a:cs typeface="Times New Roman" pitchFamily="18" charset="0"/>
              </a:rPr>
              <a:t> overdose </a:t>
            </a:r>
            <a:r>
              <a:rPr kumimoji="0" lang="en-US" sz="2400" b="1" i="0" u="none" strike="noStrike" kern="1200" cap="none" spc="-5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292411" y="1579531"/>
            <a:ext cx="84705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3"/>
            <a:r>
              <a:rPr lang="en-US" sz="2200" dirty="0" smtClean="0">
                <a:solidFill>
                  <a:srgbClr val="0070C0"/>
                </a:solidFill>
                <a:latin typeface="Bernard MT Condensed" pitchFamily="18" charset="0"/>
              </a:rPr>
              <a:t>ADRs; </a:t>
            </a:r>
            <a:r>
              <a:rPr lang="en-US" sz="2400" b="1" dirty="0" err="1" smtClean="0">
                <a:latin typeface="Arial Narrow" pitchFamily="34" charset="0"/>
              </a:rPr>
              <a:t>Bronchospasm</a:t>
            </a:r>
            <a:r>
              <a:rPr lang="en-US" sz="2400" b="1" dirty="0" smtClean="0">
                <a:latin typeface="Arial Narrow" pitchFamily="34" charset="0"/>
              </a:rPr>
              <a:t>, </a:t>
            </a:r>
            <a:r>
              <a:rPr lang="en-US" sz="2400" b="1" dirty="0" err="1" smtClean="0">
                <a:latin typeface="Arial Narrow" pitchFamily="34" charset="0"/>
              </a:rPr>
              <a:t>stomatitis</a:t>
            </a:r>
            <a:r>
              <a:rPr lang="en-US" sz="2400" b="1" dirty="0" smtClean="0">
                <a:latin typeface="Arial Narrow" pitchFamily="34" charset="0"/>
              </a:rPr>
              <a:t>, </a:t>
            </a:r>
            <a:r>
              <a:rPr lang="en-US" sz="2400" b="1" dirty="0" err="1" smtClean="0">
                <a:latin typeface="Arial Narrow" pitchFamily="34" charset="0"/>
              </a:rPr>
              <a:t>rhinorrhea</a:t>
            </a:r>
            <a:r>
              <a:rPr lang="en-US" sz="2400" b="1" dirty="0" smtClean="0">
                <a:latin typeface="Arial Narrow" pitchFamily="34" charset="0"/>
              </a:rPr>
              <a:t>, rash, nausea &amp; vomiting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-228600" y="2286000"/>
            <a:ext cx="5627374" cy="3877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2. </a:t>
            </a:r>
            <a:r>
              <a:rPr lang="en-US" sz="2400" dirty="0" err="1" smtClean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Bromhexine</a:t>
            </a:r>
            <a:r>
              <a:rPr lang="en-US" sz="2400" b="1" dirty="0" smtClean="0"/>
              <a:t> </a:t>
            </a:r>
            <a:r>
              <a:rPr lang="en-US" sz="2400" b="1" dirty="0" smtClean="0">
                <a:latin typeface="Arial Narrow" pitchFamily="34" charset="0"/>
              </a:rPr>
              <a:t>&amp; its metabolite </a:t>
            </a:r>
            <a:r>
              <a:rPr lang="en-US" sz="2400" dirty="0" err="1" smtClean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Ambroxol</a:t>
            </a: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201149" y="2661993"/>
            <a:ext cx="4447051" cy="3872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i="1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400" b="1" dirty="0" smtClean="0">
                <a:latin typeface="Arial Narrow" pitchFamily="34" charset="0"/>
              </a:rPr>
              <a:t> as tablets or </a:t>
            </a:r>
            <a:r>
              <a:rPr lang="en-US" sz="2400" b="1" dirty="0" err="1" smtClean="0">
                <a:latin typeface="Arial Narrow" pitchFamily="34" charset="0"/>
              </a:rPr>
              <a:t>nebulized</a:t>
            </a:r>
            <a:r>
              <a:rPr lang="en-US" sz="2400" b="1" dirty="0" smtClean="0">
                <a:latin typeface="Arial Narrow" pitchFamily="34" charset="0"/>
              </a:rPr>
              <a:t> solution. </a:t>
            </a:r>
          </a:p>
        </p:txBody>
      </p:sp>
      <p:sp>
        <p:nvSpPr>
          <p:cNvPr id="9" name="Rectangle 8"/>
          <p:cNvSpPr/>
          <p:nvPr/>
        </p:nvSpPr>
        <p:spPr>
          <a:xfrm>
            <a:off x="267655" y="831914"/>
            <a:ext cx="4616135" cy="3872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i="1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400" b="1" dirty="0" smtClean="0">
                <a:latin typeface="Arial Narrow" pitchFamily="34" charset="0"/>
              </a:rPr>
              <a:t> as dissolved powder taken orally.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3077298"/>
            <a:ext cx="853440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500"/>
              </a:lnSpc>
            </a:pPr>
            <a:r>
              <a:rPr lang="en-US" sz="2400" b="1" spc="-50" dirty="0" smtClean="0">
                <a:latin typeface="Arial Narrow" pitchFamily="34" charset="0"/>
                <a:cs typeface="Times New Roman" pitchFamily="18" charset="0"/>
              </a:rPr>
              <a:t>As </a:t>
            </a:r>
            <a:r>
              <a:rPr lang="en-US" sz="2400" b="1" spc="-50" dirty="0" err="1" smtClean="0">
                <a:latin typeface="Arial Narrow" pitchFamily="34" charset="0"/>
                <a:cs typeface="Times New Roman" pitchFamily="18" charset="0"/>
              </a:rPr>
              <a:t>mucolytic</a:t>
            </a:r>
            <a:r>
              <a:rPr lang="en-US" sz="2400" b="1" spc="-5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 </a:t>
            </a:r>
            <a:r>
              <a:rPr lang="en-US" sz="2400" b="1" dirty="0" err="1" smtClean="0">
                <a:latin typeface="Arial Narrow" pitchFamily="34" charset="0"/>
              </a:rPr>
              <a:t>immuno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defence</a:t>
            </a:r>
            <a:r>
              <a:rPr lang="en-US" sz="2400" b="1" dirty="0" smtClean="0">
                <a:latin typeface="Arial Narrow" pitchFamily="34" charset="0"/>
              </a:rPr>
              <a:t> mechanism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 </a:t>
            </a:r>
            <a:r>
              <a:rPr lang="en-US" sz="2400" b="1" dirty="0" smtClean="0">
                <a:latin typeface="Arial Narrow" pitchFamily="34" charset="0"/>
              </a:rPr>
              <a:t> dis. duration</a:t>
            </a:r>
          </a:p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 Long-term use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  </a:t>
            </a:r>
            <a:r>
              <a:rPr lang="en-US" sz="2400" b="1" dirty="0" smtClean="0">
                <a:latin typeface="Arial Narrow" pitchFamily="34" charset="0"/>
              </a:rPr>
              <a:t>antibiotics used for treatment of exacerbation.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3840799"/>
            <a:ext cx="853440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  <a:sym typeface="Wingdings 3"/>
              </a:rPr>
              <a:t>Ambroxsol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 is also  very potent inhibitor of neuronal Na channels  </a:t>
            </a:r>
            <a:r>
              <a:rPr lang="en-US" sz="2400" b="1" dirty="0" smtClean="0">
                <a:latin typeface="Arial Narrow" pitchFamily="34" charset="0"/>
              </a:rPr>
              <a:t> pain in acute sore throat (fast onset &amp; long duration)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7237" y="4574333"/>
            <a:ext cx="868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400" dirty="0" smtClean="0">
                <a:solidFill>
                  <a:srgbClr val="0070C0"/>
                </a:solidFill>
                <a:latin typeface="Bernard MT Condensed" pitchFamily="18" charset="0"/>
              </a:rPr>
              <a:t>ADRs; </a:t>
            </a:r>
            <a:r>
              <a:rPr lang="en-US" sz="2400" b="1" dirty="0" err="1" smtClean="0">
                <a:latin typeface="Arial Narrow" pitchFamily="34" charset="0"/>
              </a:rPr>
              <a:t>Rhinorrhea</a:t>
            </a:r>
            <a:r>
              <a:rPr lang="en-US" sz="2400" b="1" dirty="0" smtClean="0">
                <a:latin typeface="Arial Narrow" pitchFamily="34" charset="0"/>
              </a:rPr>
              <a:t>, </a:t>
            </a:r>
            <a:r>
              <a:rPr lang="en-US" sz="2400" b="1" dirty="0" err="1" smtClean="0">
                <a:latin typeface="Arial Narrow" pitchFamily="34" charset="0"/>
              </a:rPr>
              <a:t>lacrymation</a:t>
            </a:r>
            <a:r>
              <a:rPr lang="en-US" sz="2400" b="1" dirty="0" smtClean="0">
                <a:latin typeface="Arial Narrow" pitchFamily="34" charset="0"/>
              </a:rPr>
              <a:t>, gastric irritation, hypersensitivity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10800000">
            <a:off x="0" y="2133600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0" y="53339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7448" y="304800"/>
            <a:ext cx="4927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</a:rPr>
              <a:t>3. </a:t>
            </a:r>
            <a:r>
              <a:rPr lang="en-US" sz="2400" dirty="0" err="1" smtClean="0">
                <a:solidFill>
                  <a:srgbClr val="C00000"/>
                </a:solidFill>
                <a:latin typeface="Bernard MT Condensed" pitchFamily="18" charset="0"/>
              </a:rPr>
              <a:t>Pulmozyme</a:t>
            </a: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</a:rPr>
              <a:t> (</a:t>
            </a:r>
            <a:r>
              <a:rPr lang="en-US" sz="2400" dirty="0" err="1" smtClean="0">
                <a:solidFill>
                  <a:srgbClr val="C00000"/>
                </a:solidFill>
                <a:latin typeface="Bernard MT Condensed" pitchFamily="18" charset="0"/>
              </a:rPr>
              <a:t>Dornase</a:t>
            </a: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</a:rPr>
              <a:t> Alpha or </a:t>
            </a:r>
            <a:r>
              <a:rPr lang="en-US" sz="2400" dirty="0" err="1" smtClean="0">
                <a:solidFill>
                  <a:srgbClr val="C00000"/>
                </a:solidFill>
                <a:latin typeface="Bernard MT Condensed" pitchFamily="18" charset="0"/>
              </a:rPr>
              <a:t>DNAse</a:t>
            </a: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</a:rPr>
              <a:t>)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28600" y="773805"/>
            <a:ext cx="8458200" cy="412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  <a:sym typeface="Wingdings 3"/>
              </a:rPr>
              <a:t> I</a:t>
            </a:r>
            <a:r>
              <a:rPr lang="en-US" sz="2400" b="1" dirty="0" smtClean="0">
                <a:latin typeface="Arial Narrow" pitchFamily="34" charset="0"/>
              </a:rPr>
              <a:t>s a recombinant human deoxyribo-nuclease-1 enzyme.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28600" y="1143000"/>
            <a:ext cx="8001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 3"/>
              <a:buChar char=""/>
            </a:pPr>
            <a:r>
              <a:rPr lang="en-IN" sz="2400" b="1" dirty="0" smtClean="0">
                <a:latin typeface="Arial Narrow" pitchFamily="34" charset="0"/>
              </a:rPr>
              <a:t>inhalation via  </a:t>
            </a:r>
            <a:r>
              <a:rPr lang="en-IN" sz="2400" b="1" dirty="0" err="1" smtClean="0">
                <a:latin typeface="Arial Narrow" pitchFamily="34" charset="0"/>
              </a:rPr>
              <a:t>neubilizers</a:t>
            </a:r>
            <a:r>
              <a:rPr lang="en-IN" sz="2400" b="1" dirty="0" smtClean="0">
                <a:latin typeface="Arial Narrow" pitchFamily="34" charset="0"/>
              </a:rPr>
              <a:t>, </a:t>
            </a:r>
          </a:p>
          <a:p>
            <a:pPr>
              <a:lnSpc>
                <a:spcPct val="90000"/>
              </a:lnSpc>
              <a:buFont typeface="Wingdings 3"/>
              <a:buChar char=""/>
            </a:pPr>
            <a:r>
              <a:rPr lang="en-IN" sz="2400" b="1" dirty="0" smtClean="0">
                <a:latin typeface="Arial Narrow" pitchFamily="34" charset="0"/>
              </a:rPr>
              <a:t>Full benefit appears within 3-7 days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800" y="3946368"/>
            <a:ext cx="91440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90000"/>
              </a:lnSpc>
              <a:defRPr/>
            </a:pPr>
            <a:r>
              <a:rPr lang="en-US" sz="2200" dirty="0" smtClean="0">
                <a:solidFill>
                  <a:srgbClr val="0070C0"/>
                </a:solidFill>
                <a:latin typeface="Bernard MT Condensed" pitchFamily="18" charset="0"/>
              </a:rPr>
              <a:t>ADRs; </a:t>
            </a:r>
          </a:p>
          <a:p>
            <a:pPr marL="342900" indent="-342900" eaLnBrk="0" hangingPunct="0">
              <a:lnSpc>
                <a:spcPct val="90000"/>
              </a:lnSpc>
              <a:defRPr/>
            </a:pPr>
            <a:r>
              <a:rPr lang="en-US" sz="2200" b="1" dirty="0" smtClean="0">
                <a:latin typeface="Arial Narrow" pitchFamily="34" charset="0"/>
              </a:rPr>
              <a:t>Voice changes, </a:t>
            </a:r>
            <a:r>
              <a:rPr lang="en-US" sz="2200" b="1" dirty="0" err="1" smtClean="0">
                <a:latin typeface="Arial Narrow" pitchFamily="34" charset="0"/>
              </a:rPr>
              <a:t>pharyngitis</a:t>
            </a:r>
            <a:r>
              <a:rPr lang="en-US" sz="2200" b="1" dirty="0" smtClean="0">
                <a:latin typeface="Arial Narrow" pitchFamily="34" charset="0"/>
              </a:rPr>
              <a:t>, laryngitis, rhinitis, chest pain, fever, rash</a:t>
            </a:r>
            <a:endParaRPr lang="en-IN" sz="2200" b="1" dirty="0" smtClean="0">
              <a:latin typeface="Arial Narrow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04800" y="1905000"/>
            <a:ext cx="8839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 smtClean="0">
                <a:latin typeface="Arial Narrow" pitchFamily="34" charset="0"/>
                <a:sym typeface="Wingdings 3"/>
              </a:rPr>
              <a:t>Particularly used in cystic fibrosis (CF) &amp; is sever respiratory infections. </a:t>
            </a:r>
          </a:p>
          <a:p>
            <a:r>
              <a:rPr lang="en-US" sz="2400" b="1" dirty="0" smtClean="0">
                <a:latin typeface="Arial Narrow" pitchFamily="34" charset="0"/>
                <a:sym typeface="Wingdings 3"/>
              </a:rPr>
              <a:t>This is because the viscosity of infected sputum then, is more due to nucleic acids of bacterial infection rather than </a:t>
            </a:r>
            <a:r>
              <a:rPr lang="en-US" sz="2400" b="1" dirty="0" err="1" smtClean="0">
                <a:latin typeface="Arial Narrow" pitchFamily="34" charset="0"/>
                <a:sym typeface="Wingdings 3"/>
              </a:rPr>
              <a:t>mucopolysaccharides</a:t>
            </a:r>
            <a:endParaRPr lang="en-US" sz="2400" b="1" dirty="0" smtClean="0">
              <a:latin typeface="Arial Narrow" pitchFamily="34" charset="0"/>
              <a:sym typeface="Wingdings 3"/>
            </a:endParaRPr>
          </a:p>
          <a:p>
            <a:r>
              <a:rPr lang="en-IN" sz="2400" b="1" dirty="0" smtClean="0">
                <a:latin typeface="Arial Narrow" pitchFamily="34" charset="0"/>
                <a:sym typeface="Wingdings 3"/>
              </a:rPr>
              <a:t>In CF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</a:t>
            </a:r>
            <a:r>
              <a:rPr lang="en-IN" sz="2400" b="1" dirty="0" smtClean="0">
                <a:latin typeface="Arial Narrow" pitchFamily="34" charset="0"/>
                <a:sym typeface="Wingdings 3"/>
              </a:rPr>
              <a:t> it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 </a:t>
            </a:r>
            <a:r>
              <a:rPr lang="en-IN" sz="2400" b="1" dirty="0" smtClean="0">
                <a:latin typeface="Arial Narrow" pitchFamily="34" charset="0"/>
                <a:sym typeface="Wingdings 3"/>
              </a:rPr>
              <a:t>pulmonary exacerbations &amp;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rate of deterioration of lung function </a:t>
            </a:r>
            <a:r>
              <a:rPr lang="en-IN" sz="2400" b="1" dirty="0" smtClean="0">
                <a:latin typeface="Arial Narrow" pitchFamily="34" charset="0"/>
                <a:sym typeface="Wingdings 3"/>
              </a:rPr>
              <a:t> is currently the only </a:t>
            </a:r>
            <a:r>
              <a:rPr lang="en-IN" sz="2400" b="1" dirty="0" err="1" smtClean="0">
                <a:latin typeface="Arial Narrow" pitchFamily="34" charset="0"/>
                <a:sym typeface="Wingdings 3"/>
              </a:rPr>
              <a:t>mucolytic</a:t>
            </a:r>
            <a:r>
              <a:rPr lang="en-IN" sz="2400" b="1" dirty="0" smtClean="0">
                <a:latin typeface="Arial Narrow" pitchFamily="34" charset="0"/>
                <a:sym typeface="Wingdings 3"/>
              </a:rPr>
              <a:t> with proven efficacy in CF</a:t>
            </a:r>
          </a:p>
          <a:p>
            <a:pPr lvl="0" indent="-342900" eaLnBrk="0" hangingPunct="0">
              <a:lnSpc>
                <a:spcPts val="2700"/>
              </a:lnSpc>
              <a:spcBef>
                <a:spcPts val="0"/>
              </a:spcBef>
              <a:defRPr/>
            </a:pPr>
            <a:endParaRPr lang="en-IN" sz="2400" b="1" dirty="0" smtClean="0">
              <a:latin typeface="Arial Narrow" pitchFamily="34" charset="0"/>
              <a:cs typeface="+mn-cs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28600" y="228600"/>
            <a:ext cx="5486400" cy="7620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ANTITUSSIVE AGENTS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438400" y="888642"/>
            <a:ext cx="6324600" cy="810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lnSpc>
                <a:spcPts val="2800"/>
              </a:lnSpc>
            </a:pPr>
            <a:r>
              <a:rPr lang="en-US" sz="2200" b="1" dirty="0" smtClean="0">
                <a:latin typeface="Arial Narrow" pitchFamily="34" charset="0"/>
              </a:rPr>
              <a:t>Stop or reduce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cough by acting either primarily on the peripheral or CNS components of cough reflex.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1722328"/>
            <a:ext cx="876300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  <a:spcBef>
                <a:spcPts val="600"/>
              </a:spcBef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dirty="0" smtClean="0">
                <a:solidFill>
                  <a:srgbClr val="6666FF"/>
                </a:solidFill>
                <a:latin typeface="Bernard MT Condensed" pitchFamily="18" charset="0"/>
              </a:rPr>
              <a:t>Peripherally acting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suppress different stretch receptors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2209800"/>
            <a:ext cx="8763000" cy="415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  <a:spcBef>
                <a:spcPts val="600"/>
              </a:spcBef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dirty="0" smtClean="0">
                <a:solidFill>
                  <a:srgbClr val="6666FF"/>
                </a:solidFill>
                <a:latin typeface="Bernard MT Condensed" pitchFamily="18" charset="0"/>
              </a:rPr>
              <a:t>Central {</a:t>
            </a:r>
            <a:r>
              <a:rPr lang="en-US" sz="2200" dirty="0" err="1" smtClean="0">
                <a:solidFill>
                  <a:srgbClr val="6666FF"/>
                </a:solidFill>
                <a:latin typeface="Bernard MT Condensed" pitchFamily="18" charset="0"/>
              </a:rPr>
              <a:t>opioid</a:t>
            </a:r>
            <a:r>
              <a:rPr lang="en-US" sz="2200" dirty="0" smtClean="0">
                <a:solidFill>
                  <a:srgbClr val="6666FF"/>
                </a:solidFill>
                <a:latin typeface="Bernard MT Condensed" pitchFamily="18" charset="0"/>
              </a:rPr>
              <a:t> &amp; </a:t>
            </a:r>
            <a:r>
              <a:rPr lang="en-US" sz="2200" dirty="0" err="1" smtClean="0">
                <a:solidFill>
                  <a:srgbClr val="6666FF"/>
                </a:solidFill>
                <a:latin typeface="Bernard MT Condensed" pitchFamily="18" charset="0"/>
              </a:rPr>
              <a:t>nonopioid</a:t>
            </a:r>
            <a:r>
              <a:rPr lang="en-US" sz="2200" dirty="0" smtClean="0">
                <a:solidFill>
                  <a:srgbClr val="6666FF"/>
                </a:solidFill>
                <a:latin typeface="Bernard MT Condensed" pitchFamily="18" charset="0"/>
              </a:rPr>
              <a:t>}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suppress cough centers</a:t>
            </a:r>
            <a:endParaRPr lang="en-US" sz="2200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303611" y="1370411"/>
            <a:ext cx="761206" cy="3173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-488883" y="1593246"/>
            <a:ext cx="1664080" cy="1588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04800" y="3573229"/>
            <a:ext cx="8305800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ts val="2400"/>
              </a:lnSpc>
            </a:pP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Pharynx</a:t>
            </a: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Use Demulcents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form a protective coating </a:t>
            </a:r>
          </a:p>
          <a:p>
            <a:pPr marL="0" lvl="1">
              <a:lnSpc>
                <a:spcPts val="2400"/>
              </a:lnSpc>
            </a:pPr>
            <a:r>
              <a:rPr lang="en-US" sz="2200" b="1" dirty="0" smtClean="0">
                <a:latin typeface="Arial Narrow" pitchFamily="34" charset="0"/>
              </a:rPr>
              <a:t>Given as soothing pastilles, lozenges,  gargles &amp;  syrups of  acacia, licorice, glycerin, honey, and wild cherry syrups</a:t>
            </a:r>
          </a:p>
          <a:p>
            <a:pPr marL="0" lvl="1">
              <a:lnSpc>
                <a:spcPts val="2400"/>
              </a:lnSpc>
              <a:spcBef>
                <a:spcPts val="900"/>
              </a:spcBef>
            </a:pP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Larynx</a:t>
            </a: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200" b="1" dirty="0" smtClean="0">
                <a:latin typeface="Arial Narrow" pitchFamily="34" charset="0"/>
              </a:rPr>
              <a:t> Use Emollients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form a protective coating </a:t>
            </a:r>
          </a:p>
          <a:p>
            <a:pPr marL="0" lvl="1">
              <a:lnSpc>
                <a:spcPts val="2400"/>
              </a:lnSpc>
            </a:pPr>
            <a:r>
              <a:rPr lang="en-US" sz="2200" b="1" dirty="0" smtClean="0">
                <a:latin typeface="Arial Narrow" pitchFamily="34" charset="0"/>
              </a:rPr>
              <a:t>Given as syrup or as soothing spray of 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menthol &amp; eucalyptus</a:t>
            </a:r>
            <a:r>
              <a:rPr lang="en-US" sz="2200" b="1" dirty="0" smtClean="0">
                <a:latin typeface="Arial Narrow" pitchFamily="34" charset="0"/>
              </a:rPr>
              <a:t>.</a:t>
            </a:r>
          </a:p>
          <a:p>
            <a:pPr marL="0" lvl="1">
              <a:lnSpc>
                <a:spcPts val="2400"/>
              </a:lnSpc>
              <a:spcBef>
                <a:spcPts val="900"/>
              </a:spcBef>
            </a:pP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</a:t>
            </a:r>
            <a:r>
              <a:rPr lang="en-US" sz="2200" b="1" u="heavy" dirty="0" err="1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Tracheobronchial</a:t>
            </a: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Airway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Use aerosols or inhalational hot steam alone or medicated  with 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tincture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benzoin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compound &amp; eucalyptol</a:t>
            </a:r>
          </a:p>
          <a:p>
            <a:pPr marL="0" lvl="1">
              <a:lnSpc>
                <a:spcPts val="2400"/>
              </a:lnSpc>
              <a:spcBef>
                <a:spcPts val="900"/>
              </a:spcBef>
            </a:pP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During </a:t>
            </a:r>
            <a:r>
              <a:rPr lang="en-US" sz="2200" b="1" u="heavy" dirty="0" err="1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bronchoscopy</a:t>
            </a: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or </a:t>
            </a:r>
            <a:r>
              <a:rPr lang="en-US" sz="2200" b="1" u="heavy" dirty="0" err="1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bronchography</a:t>
            </a: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Use local </a:t>
            </a:r>
            <a:r>
              <a:rPr lang="en-US" sz="2200" b="1" dirty="0" err="1" smtClean="0">
                <a:latin typeface="Arial Narrow" pitchFamily="34" charset="0"/>
                <a:sym typeface="Wingdings 3"/>
              </a:rPr>
              <a:t>anaesthetic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 aerosols, as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lidocaine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,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benzocaine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, and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tetracaine</a:t>
            </a:r>
            <a:endParaRPr lang="en-US" sz="2200" dirty="0">
              <a:solidFill>
                <a:srgbClr val="C00000"/>
              </a:solidFill>
              <a:latin typeface="Bernard MT Condensed" pitchFamily="18" charset="0"/>
              <a:cs typeface="+mn-cs"/>
              <a:sym typeface="Wingdings 3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8600" y="2735029"/>
            <a:ext cx="4369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  <a:latin typeface="Bernard MT Condensed" pitchFamily="18" charset="0"/>
              </a:rPr>
              <a:t>PERIPHERALLY ACTING ANTITUSSIVES</a:t>
            </a:r>
            <a:endParaRPr lang="en-US" sz="2400" dirty="0">
              <a:solidFill>
                <a:srgbClr val="CC0000"/>
              </a:solidFill>
              <a:latin typeface="Bernard MT Condensed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28600" y="3192229"/>
            <a:ext cx="445500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 smtClean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A. Inhibitors of airway stretch receptors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5" grpId="0"/>
      <p:bldP spid="26" grpId="0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304800"/>
            <a:ext cx="59922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u="heavy" dirty="0" smtClean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B. Inhibitors of pulmonary stretch receptors in alveoli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762000"/>
            <a:ext cx="8839200" cy="2013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Benzonatate</a:t>
            </a:r>
            <a:r>
              <a:rPr lang="en-US" sz="220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</a:t>
            </a:r>
            <a:r>
              <a:rPr lang="en-US" sz="2200" b="1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 sensitivity (numbing) of receptors by local anesthetic action.  </a:t>
            </a:r>
            <a:r>
              <a:rPr lang="en-US" sz="2200" b="1" dirty="0" smtClean="0">
                <a:latin typeface="Arial Narrow" pitchFamily="34" charset="0"/>
              </a:rPr>
              <a:t>Also has a central inhibitory effect</a:t>
            </a:r>
          </a:p>
          <a:p>
            <a:pPr>
              <a:lnSpc>
                <a:spcPts val="2200"/>
              </a:lnSpc>
              <a:spcBef>
                <a:spcPts val="300"/>
              </a:spcBef>
            </a:pPr>
            <a:r>
              <a:rPr lang="en-US" sz="2200" b="1" dirty="0" smtClean="0">
                <a:latin typeface="Arial Narrow" pitchFamily="34" charset="0"/>
              </a:rPr>
              <a:t>Given orally as </a:t>
            </a:r>
            <a:r>
              <a:rPr lang="en-US" sz="2200" b="1" dirty="0" err="1" smtClean="0">
                <a:latin typeface="Arial Narrow" pitchFamily="34" charset="0"/>
              </a:rPr>
              <a:t>softgel</a:t>
            </a:r>
            <a:r>
              <a:rPr lang="en-US" sz="2200" b="1" dirty="0" smtClean="0">
                <a:latin typeface="Arial Narrow" pitchFamily="34" charset="0"/>
              </a:rPr>
              <a:t> capsules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 it </a:t>
            </a:r>
            <a:r>
              <a:rPr lang="en-US" sz="2200" b="1" dirty="0" err="1" smtClean="0">
                <a:latin typeface="Arial Narrow" pitchFamily="34" charset="0"/>
              </a:rPr>
              <a:t>slowely</a:t>
            </a:r>
            <a:r>
              <a:rPr lang="en-US" sz="2200" b="1" dirty="0" smtClean="0">
                <a:latin typeface="Arial Narrow" pitchFamily="34" charset="0"/>
              </a:rPr>
              <a:t> release medication in intestine because it is potent &amp; toxic .</a:t>
            </a:r>
          </a:p>
          <a:p>
            <a:pPr>
              <a:lnSpc>
                <a:spcPts val="2200"/>
              </a:lnSpc>
              <a:spcBef>
                <a:spcPts val="300"/>
              </a:spcBef>
            </a:pPr>
            <a:r>
              <a:rPr lang="en-US" sz="2000" u="sng" dirty="0" smtClean="0">
                <a:solidFill>
                  <a:srgbClr val="6666FF"/>
                </a:solidFill>
                <a:latin typeface="Bernard MT Condensed" pitchFamily="18" charset="0"/>
              </a:rPr>
              <a:t>ADRS;  </a:t>
            </a:r>
            <a:r>
              <a:rPr lang="en-US" sz="2200" b="1" dirty="0" smtClean="0">
                <a:latin typeface="Arial Narrow" pitchFamily="34" charset="0"/>
              </a:rPr>
              <a:t>drowsiness, dizziness, </a:t>
            </a:r>
            <a:r>
              <a:rPr lang="en-US" sz="2200" b="1" dirty="0" err="1" smtClean="0">
                <a:latin typeface="Arial Narrow" pitchFamily="34" charset="0"/>
              </a:rPr>
              <a:t>dysphagia</a:t>
            </a:r>
            <a:r>
              <a:rPr lang="en-US" sz="2200" b="1" dirty="0" smtClean="0">
                <a:latin typeface="Arial Narrow" pitchFamily="34" charset="0"/>
              </a:rPr>
              <a:t>, allergic reactions</a:t>
            </a:r>
          </a:p>
          <a:p>
            <a:pPr>
              <a:lnSpc>
                <a:spcPts val="2200"/>
              </a:lnSpc>
              <a:spcBef>
                <a:spcPts val="300"/>
              </a:spcBef>
            </a:pPr>
            <a:r>
              <a:rPr lang="en-US" sz="2200" b="1" dirty="0" smtClean="0">
                <a:latin typeface="Arial Narrow" pitchFamily="34" charset="0"/>
              </a:rPr>
              <a:t>Overdose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  </a:t>
            </a:r>
            <a:r>
              <a:rPr lang="en-US" sz="2200" b="1" dirty="0" smtClean="0">
                <a:latin typeface="Arial Narrow" pitchFamily="34" charset="0"/>
              </a:rPr>
              <a:t>mental confusion, hallucination, restlessness &amp; tremors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2828504"/>
            <a:ext cx="3967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  <a:latin typeface="Bernard MT Condensed" pitchFamily="18" charset="0"/>
              </a:rPr>
              <a:t>CENTRALLY ACTING ANTITUSSIVES</a:t>
            </a:r>
            <a:endParaRPr lang="en-US" sz="2400" dirty="0">
              <a:solidFill>
                <a:srgbClr val="CC0000"/>
              </a:solidFill>
              <a:latin typeface="Bernard MT Condensed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3285704"/>
            <a:ext cx="13404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 smtClean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A. OPIOIDS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3810000"/>
            <a:ext cx="8686800" cy="1349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</a:rPr>
              <a:t>They act directly on cough centre in the medulla by inhibiting release of excitatory </a:t>
            </a:r>
            <a:r>
              <a:rPr lang="en-US" sz="2200" b="1" dirty="0" err="1" smtClean="0">
                <a:latin typeface="Arial Narrow" pitchFamily="34" charset="0"/>
              </a:rPr>
              <a:t>neuropeptides</a:t>
            </a:r>
            <a:r>
              <a:rPr lang="en-US" sz="2200" b="1" dirty="0" smtClean="0">
                <a:latin typeface="Arial Narrow" pitchFamily="34" charset="0"/>
              </a:rPr>
              <a:t> via activating µ </a:t>
            </a:r>
            <a:r>
              <a:rPr lang="en-US" sz="2200" b="1" dirty="0" err="1" smtClean="0">
                <a:latin typeface="Arial Narrow" pitchFamily="34" charset="0"/>
              </a:rPr>
              <a:t>opioid</a:t>
            </a:r>
            <a:r>
              <a:rPr lang="en-US" sz="2200" b="1" dirty="0" smtClean="0">
                <a:latin typeface="Arial Narrow" pitchFamily="34" charset="0"/>
              </a:rPr>
              <a:t> receptors </a:t>
            </a:r>
          </a:p>
          <a:p>
            <a:pPr>
              <a:lnSpc>
                <a:spcPts val="2300"/>
              </a:lnSpc>
            </a:pPr>
            <a:r>
              <a:rPr lang="en-US" sz="2200" b="1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e.g. 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Codeine</a:t>
            </a:r>
            <a:r>
              <a:rPr lang="en-US" sz="2200" b="1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</a:t>
            </a:r>
            <a:r>
              <a:rPr lang="en-US" sz="2200" b="1" dirty="0" smtClean="0">
                <a:solidFill>
                  <a:srgbClr val="8064A2"/>
                </a:solidFill>
                <a:latin typeface="Arial Narrow" pitchFamily="34" charset="0"/>
                <a:cs typeface="Times New Roman" pitchFamily="18" charset="0"/>
              </a:rPr>
              <a:t>(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Times New Roman" pitchFamily="18" charset="0"/>
              </a:rPr>
              <a:t>methyl-morphine</a:t>
            </a:r>
            <a:r>
              <a:rPr lang="en-US" sz="2200" b="1" dirty="0" smtClean="0">
                <a:solidFill>
                  <a:srgbClr val="8064A2"/>
                </a:solidFill>
                <a:latin typeface="Arial Narrow" pitchFamily="34" charset="0"/>
                <a:cs typeface="Times New Roman" pitchFamily="18" charset="0"/>
              </a:rPr>
              <a:t>) &amp;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Pholcodine</a:t>
            </a:r>
            <a:endParaRPr lang="en-US" sz="2200" dirty="0" smtClean="0">
              <a:solidFill>
                <a:srgbClr val="C00000"/>
              </a:solidFill>
              <a:latin typeface="Bernard MT Condensed" pitchFamily="18" charset="0"/>
              <a:cs typeface="+mn-cs"/>
              <a:sym typeface="Wingdings 3"/>
            </a:endParaRPr>
          </a:p>
          <a:p>
            <a:pPr>
              <a:lnSpc>
                <a:spcPts val="2300"/>
              </a:lnSpc>
              <a:spcBef>
                <a:spcPts val="600"/>
              </a:spcBef>
            </a:pPr>
            <a:r>
              <a:rPr lang="en-US" sz="2200" i="1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Morphine</a:t>
            </a:r>
            <a:r>
              <a:rPr lang="en-US" sz="2200" i="1" dirty="0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 ,</a:t>
            </a:r>
            <a:r>
              <a:rPr lang="en-US" sz="2200" b="1" i="1" dirty="0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200" b="1" i="1" dirty="0" smtClean="0">
                <a:latin typeface="Arial Narrow" pitchFamily="34" charset="0"/>
                <a:cs typeface="Times New Roman" pitchFamily="18" charset="0"/>
              </a:rPr>
              <a:t>only in </a:t>
            </a:r>
            <a:r>
              <a:rPr lang="en-US" sz="2200" b="1" i="1" dirty="0" err="1" smtClean="0">
                <a:latin typeface="Arial Narrow" pitchFamily="34" charset="0"/>
              </a:rPr>
              <a:t>bronchogenic</a:t>
            </a:r>
            <a:r>
              <a:rPr lang="en-US" sz="2200" b="1" i="1" dirty="0" smtClean="0">
                <a:latin typeface="Arial Narrow" pitchFamily="34" charset="0"/>
              </a:rPr>
              <a:t> carcinoma, because of its many side effects</a:t>
            </a: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5326559"/>
            <a:ext cx="8915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/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0070C0"/>
                </a:solidFill>
                <a:latin typeface="Bernard MT Condensed" pitchFamily="18" charset="0"/>
              </a:rPr>
              <a:t>ADRs;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Constipation,  Inhibition of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mucociliary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clearance (thick sputum ), drowsiness &amp; mild respiratory depression, dependence……etc  </a:t>
            </a:r>
            <a:endParaRPr lang="en-US" sz="2200" dirty="0">
              <a:latin typeface="Arial Narrow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10800000">
            <a:off x="-76200" y="2819400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2" name="Picture 12" descr="http://www.galloimages.co.za/Preview/973365/GI_021314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2F4EF"/>
              </a:clrFrom>
              <a:clrTo>
                <a:srgbClr val="F2F4EF">
                  <a:alpha val="0"/>
                </a:srgbClr>
              </a:clrTo>
            </a:clrChange>
          </a:blip>
          <a:srcRect t="2320" b="42671"/>
          <a:stretch>
            <a:fillRect/>
          </a:stretch>
        </p:blipFill>
        <p:spPr bwMode="auto">
          <a:xfrm>
            <a:off x="1828800" y="5867400"/>
            <a:ext cx="3733800" cy="990599"/>
          </a:xfrm>
          <a:prstGeom prst="rect">
            <a:avLst/>
          </a:prstGeom>
          <a:noFill/>
        </p:spPr>
      </p:pic>
      <p:pic>
        <p:nvPicPr>
          <p:cNvPr id="24" name="Picture 12" descr="http://www.galloimages.co.za/Preview/973365/GI_021314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2F4EF"/>
              </a:clrFrom>
              <a:clrTo>
                <a:srgbClr val="F2F4EF">
                  <a:alpha val="0"/>
                </a:srgbClr>
              </a:clrTo>
            </a:clrChange>
          </a:blip>
          <a:srcRect b="42671"/>
          <a:stretch>
            <a:fillRect/>
          </a:stretch>
        </p:blipFill>
        <p:spPr bwMode="auto">
          <a:xfrm>
            <a:off x="5562600" y="6019800"/>
            <a:ext cx="3581400" cy="838200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3581400" y="150459"/>
            <a:ext cx="46196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OF RHINITIS</a:t>
            </a:r>
          </a:p>
        </p:txBody>
      </p:sp>
      <p:pic>
        <p:nvPicPr>
          <p:cNvPr id="27" name="Picture 12" descr="http://www.galloimages.co.za/Preview/973365/GI_021314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2F4EF"/>
              </a:clrFrom>
              <a:clrTo>
                <a:srgbClr val="F2F4EF">
                  <a:alpha val="0"/>
                </a:srgbClr>
              </a:clrTo>
            </a:clrChange>
          </a:blip>
          <a:srcRect l="50000" b="42671"/>
          <a:stretch>
            <a:fillRect/>
          </a:stretch>
        </p:blipFill>
        <p:spPr bwMode="auto">
          <a:xfrm>
            <a:off x="0" y="5638800"/>
            <a:ext cx="1866900" cy="1219200"/>
          </a:xfrm>
          <a:prstGeom prst="rect">
            <a:avLst/>
          </a:prstGeom>
          <a:noFill/>
        </p:spPr>
      </p:pic>
      <p:sp>
        <p:nvSpPr>
          <p:cNvPr id="28" name="Rectangle 27"/>
          <p:cNvSpPr/>
          <p:nvPr/>
        </p:nvSpPr>
        <p:spPr>
          <a:xfrm>
            <a:off x="4131910" y="838200"/>
            <a:ext cx="4267200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200" u="none" dirty="0" smtClean="0">
                <a:solidFill>
                  <a:srgbClr val="6600FF"/>
                </a:solidFill>
                <a:latin typeface="Bernard MT Condensed" pitchFamily="18" charset="0"/>
              </a:rPr>
              <a:t>Irritation &amp;/or inflammation</a:t>
            </a:r>
          </a:p>
          <a:p>
            <a:pPr algn="ctr">
              <a:lnSpc>
                <a:spcPts val="2300"/>
              </a:lnSpc>
            </a:pPr>
            <a:r>
              <a:rPr lang="en-US" sz="2200" u="none" dirty="0" smtClean="0">
                <a:solidFill>
                  <a:srgbClr val="6600FF"/>
                </a:solidFill>
                <a:latin typeface="Bernard MT Condensed" pitchFamily="18" charset="0"/>
              </a:rPr>
              <a:t> of the mucous membranes</a:t>
            </a:r>
          </a:p>
          <a:p>
            <a:pPr algn="ctr">
              <a:lnSpc>
                <a:spcPts val="2300"/>
              </a:lnSpc>
            </a:pPr>
            <a:r>
              <a:rPr lang="en-US" sz="2200" u="none" dirty="0" smtClean="0">
                <a:solidFill>
                  <a:srgbClr val="6600FF"/>
                </a:solidFill>
                <a:latin typeface="Bernard MT Condensed" pitchFamily="18" charset="0"/>
              </a:rPr>
              <a:t> inside the nose</a:t>
            </a:r>
          </a:p>
        </p:txBody>
      </p:sp>
      <p:pic>
        <p:nvPicPr>
          <p:cNvPr id="30" name="Picture 2" descr="http://dbt.consultantlive.com/image/image_gallery?img_id=1488876&amp;t=12603779815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247" t="3587" r="27424" b="33035"/>
          <a:stretch>
            <a:fillRect/>
          </a:stretch>
        </p:blipFill>
        <p:spPr bwMode="auto">
          <a:xfrm flipH="1">
            <a:off x="304800" y="1447800"/>
            <a:ext cx="2971800" cy="4038600"/>
          </a:xfrm>
          <a:prstGeom prst="flowChartManualInput">
            <a:avLst/>
          </a:prstGeom>
          <a:noFill/>
          <a:ln>
            <a:noFill/>
          </a:ln>
        </p:spPr>
      </p:pic>
      <p:pic>
        <p:nvPicPr>
          <p:cNvPr id="25610" name="Picture 10" descr="http://www.ams.ac.ir/AIM/07102/0016_files/image004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0631" t="14286" r="14950" b="42857"/>
          <a:stretch>
            <a:fillRect/>
          </a:stretch>
        </p:blipFill>
        <p:spPr bwMode="auto">
          <a:xfrm rot="5400000">
            <a:off x="-571500" y="5372100"/>
            <a:ext cx="2286000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Rectangle 22"/>
          <p:cNvSpPr/>
          <p:nvPr/>
        </p:nvSpPr>
        <p:spPr>
          <a:xfrm>
            <a:off x="0" y="150459"/>
            <a:ext cx="3942106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TREATMENT</a:t>
            </a:r>
          </a:p>
        </p:txBody>
      </p:sp>
      <p:pic>
        <p:nvPicPr>
          <p:cNvPr id="16" name="Picture 4" descr="D:\internet lect\Rhinitis\allergic-rhinitis-cart1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 l="7345" t="9704" r="7617" b="5259"/>
          <a:stretch>
            <a:fillRect/>
          </a:stretch>
        </p:blipFill>
        <p:spPr bwMode="auto">
          <a:xfrm>
            <a:off x="2438400" y="4267200"/>
            <a:ext cx="1828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Rectangle 32"/>
          <p:cNvSpPr/>
          <p:nvPr/>
        </p:nvSpPr>
        <p:spPr>
          <a:xfrm>
            <a:off x="4953000" y="3912275"/>
            <a:ext cx="2971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  <a:hlinkClick r:id="rId7" action="ppaction://hlinkfile"/>
              </a:rPr>
              <a:t>Runny nose</a:t>
            </a:r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 (</a:t>
            </a:r>
            <a:r>
              <a:rPr lang="en-US" dirty="0" err="1" smtClean="0">
                <a:solidFill>
                  <a:srgbClr val="6600FF"/>
                </a:solidFill>
                <a:latin typeface="Bernard MT Condensed" pitchFamily="18" charset="0"/>
              </a:rPr>
              <a:t>rhinorrhea</a:t>
            </a:r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)</a:t>
            </a:r>
          </a:p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  <a:hlinkClick r:id="rId8" action="ppaction://hlinkfile"/>
              </a:rPr>
              <a:t>Stuffy Blocked nose</a:t>
            </a:r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 </a:t>
            </a:r>
          </a:p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  <a:hlinkClick r:id="rId9" action="ppaction://hlinkfile"/>
              </a:rPr>
              <a:t>Sneezing </a:t>
            </a:r>
            <a:endParaRPr lang="en-US" dirty="0" smtClean="0">
              <a:solidFill>
                <a:srgbClr val="6600FF"/>
              </a:solidFill>
              <a:latin typeface="Bernard MT Condensed" pitchFamily="18" charset="0"/>
            </a:endParaRPr>
          </a:p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  <a:hlinkClick r:id="rId10" action="ppaction://hlinkfile"/>
              </a:rPr>
              <a:t>Nasal congestion</a:t>
            </a:r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 </a:t>
            </a:r>
          </a:p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  <a:hlinkClick r:id="rId9" action="ppaction://hlinkfile"/>
              </a:rPr>
              <a:t>Post-nasal drip</a:t>
            </a:r>
          </a:p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  <a:hlinkClick r:id="rId9" action="ppaction://hlinkfile"/>
              </a:rPr>
              <a:t>Itching</a:t>
            </a:r>
          </a:p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  <a:hlinkClick r:id="rId11" action="ppaction://hlinkfile"/>
              </a:rPr>
              <a:t>Catarrh</a:t>
            </a:r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 (other m. </a:t>
            </a:r>
            <a:r>
              <a:rPr lang="en-US" dirty="0" err="1" smtClean="0">
                <a:solidFill>
                  <a:srgbClr val="6600FF"/>
                </a:solidFill>
                <a:latin typeface="Bernard MT Condensed" pitchFamily="18" charset="0"/>
              </a:rPr>
              <a:t>memb</a:t>
            </a:r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)……</a:t>
            </a:r>
            <a:endParaRPr lang="en-US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620000" y="4371201"/>
            <a:ext cx="1447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6600FF"/>
                </a:solidFill>
                <a:latin typeface="Bernard MT Condensed" pitchFamily="18" charset="0"/>
              </a:rPr>
              <a:t>+</a:t>
            </a:r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 </a:t>
            </a:r>
          </a:p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Systemic </a:t>
            </a:r>
          </a:p>
          <a:p>
            <a:r>
              <a:rPr lang="en-US" dirty="0" smtClean="0">
                <a:solidFill>
                  <a:srgbClr val="6600FF"/>
                </a:solidFill>
                <a:latin typeface="Bernard MT Condensed" pitchFamily="18" charset="0"/>
              </a:rPr>
              <a:t>Manifestations</a:t>
            </a:r>
            <a:endParaRPr lang="en-US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145970" y="914400"/>
            <a:ext cx="5029200" cy="2372033"/>
            <a:chOff x="3200400" y="914400"/>
            <a:chExt cx="5029200" cy="2372033"/>
          </a:xfrm>
        </p:grpSpPr>
        <p:sp>
          <p:nvSpPr>
            <p:cNvPr id="32" name="Rectangle 31"/>
            <p:cNvSpPr/>
            <p:nvPr/>
          </p:nvSpPr>
          <p:spPr>
            <a:xfrm>
              <a:off x="3200400" y="1219200"/>
              <a:ext cx="5029200" cy="20672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200"/>
                </a:lnSpc>
              </a:pPr>
              <a:r>
                <a:rPr lang="en-US" sz="2000" b="1" dirty="0" smtClean="0">
                  <a:latin typeface="Arial Narrow" pitchFamily="34" charset="0"/>
                </a:rPr>
                <a:t>Environment ,</a:t>
              </a:r>
            </a:p>
            <a:p>
              <a:pPr>
                <a:lnSpc>
                  <a:spcPts val="2200"/>
                </a:lnSpc>
              </a:pPr>
              <a:r>
                <a:rPr lang="en-US" sz="2000" b="1" dirty="0" smtClean="0">
                  <a:latin typeface="Arial Narrow" pitchFamily="34" charset="0"/>
                </a:rPr>
                <a:t>Drug induced, </a:t>
              </a:r>
            </a:p>
            <a:p>
              <a:pPr>
                <a:lnSpc>
                  <a:spcPts val="2200"/>
                </a:lnSpc>
              </a:pPr>
              <a:r>
                <a:rPr lang="en-US" sz="2000" b="1" dirty="0" smtClean="0">
                  <a:latin typeface="Arial Narrow" pitchFamily="34" charset="0"/>
                </a:rPr>
                <a:t>Dietary factors, </a:t>
              </a:r>
            </a:p>
            <a:p>
              <a:pPr>
                <a:lnSpc>
                  <a:spcPts val="2200"/>
                </a:lnSpc>
              </a:pPr>
              <a:r>
                <a:rPr lang="en-US" sz="2000" b="1" dirty="0" smtClean="0">
                  <a:latin typeface="Arial Narrow" pitchFamily="34" charset="0"/>
                </a:rPr>
                <a:t>Sexual / Hormonal / </a:t>
              </a:r>
            </a:p>
            <a:p>
              <a:pPr>
                <a:lnSpc>
                  <a:spcPts val="2200"/>
                </a:lnSpc>
              </a:pPr>
              <a:r>
                <a:rPr lang="en-US" sz="2000" b="1" dirty="0" smtClean="0">
                  <a:latin typeface="Arial Narrow" pitchFamily="34" charset="0"/>
                </a:rPr>
                <a:t>Emotional triggers</a:t>
              </a:r>
            </a:p>
            <a:p>
              <a:pPr>
                <a:lnSpc>
                  <a:spcPts val="2200"/>
                </a:lnSpc>
              </a:pPr>
              <a:r>
                <a:rPr lang="en-US" sz="2000" b="1" dirty="0" smtClean="0">
                  <a:latin typeface="Arial Narrow" pitchFamily="34" charset="0"/>
                </a:rPr>
                <a:t>Foreign body / Trauma / </a:t>
              </a:r>
            </a:p>
            <a:p>
              <a:pPr>
                <a:lnSpc>
                  <a:spcPts val="2200"/>
                </a:lnSpc>
              </a:pPr>
              <a:r>
                <a:rPr lang="en-US" sz="2000" b="1" dirty="0" smtClean="0">
                  <a:latin typeface="Arial Narrow" pitchFamily="34" charset="0"/>
                </a:rPr>
                <a:t>Structural  Derangement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H="1">
              <a:off x="4343400" y="914400"/>
              <a:ext cx="381000" cy="304800"/>
            </a:xfrm>
            <a:prstGeom prst="straightConnector1">
              <a:avLst/>
            </a:prstGeom>
            <a:ln w="28575">
              <a:solidFill>
                <a:srgbClr val="66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6400800" y="3333690"/>
            <a:ext cx="2438400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6600FF"/>
                </a:solidFill>
                <a:latin typeface="Bernard MT Condensed" pitchFamily="18" charset="0"/>
              </a:rPr>
              <a:t>Inflammatory</a:t>
            </a:r>
            <a:endParaRPr lang="en-US" sz="2000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87483" y="3333690"/>
            <a:ext cx="2438400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6600FF"/>
                </a:solidFill>
                <a:latin typeface="Bernard MT Condensed" pitchFamily="18" charset="0"/>
              </a:rPr>
              <a:t>Non - Inflammatory</a:t>
            </a:r>
            <a:endParaRPr lang="en-US" sz="2000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7315200" y="914400"/>
            <a:ext cx="1600200" cy="1982688"/>
            <a:chOff x="7315200" y="914400"/>
            <a:chExt cx="1600200" cy="1982688"/>
          </a:xfrm>
        </p:grpSpPr>
        <p:sp>
          <p:nvSpPr>
            <p:cNvPr id="31" name="Rectangle 30"/>
            <p:cNvSpPr/>
            <p:nvPr/>
          </p:nvSpPr>
          <p:spPr>
            <a:xfrm>
              <a:off x="7315200" y="1240224"/>
              <a:ext cx="1600200" cy="16568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ts val="2200"/>
                </a:lnSpc>
              </a:pPr>
              <a:r>
                <a:rPr lang="en-US" sz="2000" b="1" u="none" dirty="0" smtClean="0">
                  <a:latin typeface="Arial Narrow" pitchFamily="34" charset="0"/>
                </a:rPr>
                <a:t>Viruses, </a:t>
              </a:r>
            </a:p>
            <a:p>
              <a:pPr algn="r">
                <a:lnSpc>
                  <a:spcPts val="2200"/>
                </a:lnSpc>
              </a:pPr>
              <a:r>
                <a:rPr lang="en-US" sz="2000" b="1" u="none" dirty="0" smtClean="0">
                  <a:latin typeface="Arial Narrow" pitchFamily="34" charset="0"/>
                </a:rPr>
                <a:t>Bacteria, </a:t>
              </a:r>
            </a:p>
            <a:p>
              <a:pPr algn="r">
                <a:lnSpc>
                  <a:spcPts val="2200"/>
                </a:lnSpc>
              </a:pPr>
              <a:r>
                <a:rPr lang="en-US" sz="2000" b="1" u="none" dirty="0" smtClean="0">
                  <a:latin typeface="Arial Narrow" pitchFamily="34" charset="0"/>
                </a:rPr>
                <a:t>Fungal, </a:t>
              </a:r>
              <a:r>
                <a:rPr lang="en-US" sz="2000" b="1" dirty="0" smtClean="0">
                  <a:latin typeface="Arial Narrow" pitchFamily="34" charset="0"/>
                </a:rPr>
                <a:t>Systemic dis.</a:t>
              </a:r>
            </a:p>
            <a:p>
              <a:pPr algn="r">
                <a:lnSpc>
                  <a:spcPts val="2200"/>
                </a:lnSpc>
                <a:spcBef>
                  <a:spcPts val="1200"/>
                </a:spcBef>
              </a:pPr>
              <a:r>
                <a:rPr lang="en-US" sz="2000" b="1" dirty="0" smtClean="0">
                  <a:latin typeface="Arial Narrow" pitchFamily="34" charset="0"/>
                </a:rPr>
                <a:t> Allergens</a:t>
              </a:r>
              <a:endParaRPr lang="en-US" sz="2000" b="1" u="none" dirty="0" smtClean="0">
                <a:latin typeface="Arial Narrow" pitchFamily="34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7848600" y="914400"/>
              <a:ext cx="381000" cy="304800"/>
            </a:xfrm>
            <a:prstGeom prst="straightConnector1">
              <a:avLst/>
            </a:prstGeom>
            <a:ln w="28575">
              <a:solidFill>
                <a:srgbClr val="66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8056986" y="2819400"/>
            <a:ext cx="856325" cy="553614"/>
            <a:chOff x="8056986" y="2819400"/>
            <a:chExt cx="856325" cy="553614"/>
          </a:xfrm>
        </p:grpSpPr>
        <p:sp>
          <p:nvSpPr>
            <p:cNvPr id="22" name="Rectangle 21"/>
            <p:cNvSpPr/>
            <p:nvPr/>
          </p:nvSpPr>
          <p:spPr>
            <a:xfrm>
              <a:off x="8056986" y="3003682"/>
              <a:ext cx="85632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6600FF"/>
                  </a:solidFill>
                  <a:latin typeface="Bernard MT Condensed" pitchFamily="18" charset="0"/>
                </a:rPr>
                <a:t>Allergic</a:t>
              </a:r>
              <a:endParaRPr lang="en-US" dirty="0">
                <a:solidFill>
                  <a:srgbClr val="6600FF"/>
                </a:solidFill>
                <a:latin typeface="Bernard MT Condensed" pitchFamily="18" charset="0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rot="5400000" flipH="1" flipV="1">
              <a:off x="8420497" y="2933303"/>
              <a:ext cx="228600" cy="794"/>
            </a:xfrm>
            <a:prstGeom prst="straightConnector1">
              <a:avLst/>
            </a:prstGeom>
            <a:ln w="28575">
              <a:solidFill>
                <a:srgbClr val="FF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6295055" y="1288955"/>
            <a:ext cx="1428724" cy="2062293"/>
            <a:chOff x="6295055" y="1288955"/>
            <a:chExt cx="1428724" cy="2062293"/>
          </a:xfrm>
        </p:grpSpPr>
        <p:sp>
          <p:nvSpPr>
            <p:cNvPr id="25" name="Rectangle 24"/>
            <p:cNvSpPr/>
            <p:nvPr/>
          </p:nvSpPr>
          <p:spPr>
            <a:xfrm>
              <a:off x="6295055" y="2981916"/>
              <a:ext cx="12570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6600FF"/>
                  </a:solidFill>
                  <a:latin typeface="Bernard MT Condensed" pitchFamily="18" charset="0"/>
                </a:rPr>
                <a:t>Non-Allergic</a:t>
              </a:r>
              <a:endParaRPr lang="en-US" dirty="0">
                <a:solidFill>
                  <a:srgbClr val="6600FF"/>
                </a:solidFill>
                <a:latin typeface="Bernard MT Condensed" pitchFamily="18" charset="0"/>
              </a:endParaRPr>
            </a:p>
          </p:txBody>
        </p:sp>
        <p:sp>
          <p:nvSpPr>
            <p:cNvPr id="26" name="Left Brace 25"/>
            <p:cNvSpPr/>
            <p:nvPr/>
          </p:nvSpPr>
          <p:spPr>
            <a:xfrm rot="1258748" flipV="1">
              <a:off x="7545768" y="1288955"/>
              <a:ext cx="178011" cy="1155890"/>
            </a:xfrm>
            <a:prstGeom prst="leftBrace">
              <a:avLst>
                <a:gd name="adj1" fmla="val 8333"/>
                <a:gd name="adj2" fmla="val 50000"/>
              </a:avLst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Arrow Connector 39"/>
            <p:cNvCxnSpPr>
              <a:endCxn id="26" idx="1"/>
            </p:cNvCxnSpPr>
            <p:nvPr/>
          </p:nvCxnSpPr>
          <p:spPr>
            <a:xfrm rot="5400000" flipH="1" flipV="1">
              <a:off x="6560251" y="2056583"/>
              <a:ext cx="1212966" cy="769868"/>
            </a:xfrm>
            <a:prstGeom prst="straightConnector1">
              <a:avLst/>
            </a:prstGeom>
            <a:ln w="28575">
              <a:solidFill>
                <a:srgbClr val="FF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3" grpId="0"/>
      <p:bldP spid="34" grpId="0"/>
      <p:bldP spid="19" grpId="0" animBg="1"/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0"/>
            <a:ext cx="3967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  <a:latin typeface="Bernard MT Condensed" pitchFamily="18" charset="0"/>
              </a:rPr>
              <a:t>CENTRALLY ACTING ANTITUSSIVES</a:t>
            </a:r>
            <a:endParaRPr lang="en-US" sz="2400" dirty="0">
              <a:solidFill>
                <a:srgbClr val="CC0000"/>
              </a:solidFill>
              <a:latin typeface="Bernard MT Condensed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762000"/>
            <a:ext cx="185499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 smtClean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B. NON-OPIOIDS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8600" y="1389424"/>
            <a:ext cx="2438400" cy="36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Dextromethorphan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43400" y="914400"/>
            <a:ext cx="4419600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Sedating H</a:t>
            </a:r>
            <a:r>
              <a:rPr lang="en-US" sz="2200" b="1" baseline="-25000" dirty="0" smtClean="0"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-blockers</a:t>
            </a:r>
          </a:p>
          <a:p>
            <a:pPr>
              <a:lnSpc>
                <a:spcPts val="2600"/>
              </a:lnSpc>
              <a:buFont typeface="Wingdings" pitchFamily="2" charset="2"/>
              <a:buNone/>
            </a:pP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Diphenhydramine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,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Chlorphenaramine</a:t>
            </a:r>
            <a:endParaRPr lang="en-US" sz="2200" dirty="0"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2173487"/>
            <a:ext cx="8610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Multiple non-selective mechanisms; 5HT reuptake inhibition, </a:t>
            </a:r>
            <a:r>
              <a:rPr lang="en-US" sz="2200" b="1" dirty="0" smtClean="0">
                <a:latin typeface="Symbol" pitchFamily="18" charset="2"/>
              </a:rPr>
              <a:t>s</a:t>
            </a:r>
            <a:r>
              <a:rPr lang="en-US" sz="2200" b="1" dirty="0" smtClean="0">
                <a:latin typeface="Arial Narrow" pitchFamily="34" charset="0"/>
              </a:rPr>
              <a:t> receptor  agonist &amp; NMDA receptor antagonist. </a:t>
            </a:r>
          </a:p>
          <a:p>
            <a:r>
              <a:rPr lang="en-US" sz="2200" b="1" dirty="0" smtClean="0">
                <a:latin typeface="Arial Narrow" pitchFamily="34" charset="0"/>
              </a:rPr>
              <a:t>As </a:t>
            </a:r>
            <a:r>
              <a:rPr lang="en-US" sz="2200" b="1" dirty="0" err="1" smtClean="0">
                <a:latin typeface="Arial Narrow" pitchFamily="34" charset="0"/>
              </a:rPr>
              <a:t>antitussive</a:t>
            </a:r>
            <a:r>
              <a:rPr lang="en-US" sz="2200" b="1" dirty="0" smtClean="0">
                <a:latin typeface="Arial Narrow" pitchFamily="34" charset="0"/>
              </a:rPr>
              <a:t>; it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 </a:t>
            </a:r>
            <a:r>
              <a:rPr lang="en-US" sz="2200" b="1" dirty="0" smtClean="0">
                <a:latin typeface="Arial Narrow" pitchFamily="34" charset="0"/>
              </a:rPr>
              <a:t>threshold for </a:t>
            </a:r>
            <a:r>
              <a:rPr lang="en-US" sz="2200" b="1" smtClean="0">
                <a:latin typeface="Arial Narrow" pitchFamily="34" charset="0"/>
              </a:rPr>
              <a:t>coughing  centrally </a:t>
            </a:r>
            <a:r>
              <a:rPr lang="en-US" sz="2200" b="1" dirty="0" smtClean="0">
                <a:latin typeface="Arial Narrow" pitchFamily="34" charset="0"/>
              </a:rPr>
              <a:t>&amp; has benefits of being;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</a:t>
            </a:r>
            <a:endParaRPr lang="en-US" sz="2200" b="1" dirty="0" smtClean="0">
              <a:latin typeface="Arial Narrow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981200" y="1104363"/>
            <a:ext cx="23622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1866900" y="125730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30914" y="1778913"/>
            <a:ext cx="136928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latin typeface="Bernard MT Condensed" pitchFamily="18" charset="0"/>
              </a:rPr>
              <a:t>Mechanism</a:t>
            </a:r>
            <a:endParaRPr lang="en-US" sz="2200" dirty="0">
              <a:solidFill>
                <a:srgbClr val="0070C0"/>
              </a:solidFill>
              <a:latin typeface="Bernard MT Condensed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71600" y="3276600"/>
            <a:ext cx="5867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1.  As potent as codeine.</a:t>
            </a:r>
          </a:p>
          <a:p>
            <a:pPr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2-  But no drowsiness.</a:t>
            </a:r>
          </a:p>
          <a:p>
            <a:pPr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3-  Less constipating</a:t>
            </a:r>
          </a:p>
          <a:p>
            <a:pPr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4-  No respiratory depression.</a:t>
            </a:r>
          </a:p>
          <a:p>
            <a:pPr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5-  No inhibition of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mucociliary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clearance.</a:t>
            </a:r>
          </a:p>
          <a:p>
            <a:pPr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6-  No addiction.</a:t>
            </a:r>
            <a:endParaRPr lang="en-US" sz="2200" dirty="0"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4800" y="5334000"/>
            <a:ext cx="7184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latin typeface="Bernard MT Condensed" pitchFamily="18" charset="0"/>
              </a:rPr>
              <a:t>ADRs</a:t>
            </a:r>
            <a:endParaRPr lang="en-US" sz="2200" dirty="0">
              <a:solidFill>
                <a:srgbClr val="0070C0"/>
              </a:solidFill>
              <a:latin typeface="Bernard MT Condensed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" y="5715000"/>
            <a:ext cx="838200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Nausea, vomiting, dizziness, rash &amp; </a:t>
            </a:r>
            <a:r>
              <a:rPr lang="en-US" sz="2200" b="1" dirty="0" err="1" smtClean="0">
                <a:latin typeface="Arial Narrow" pitchFamily="34" charset="0"/>
              </a:rPr>
              <a:t>pruritis</a:t>
            </a:r>
            <a:r>
              <a:rPr lang="en-US" sz="2200" b="1" dirty="0" smtClean="0">
                <a:latin typeface="Arial Narrow" pitchFamily="34" charset="0"/>
              </a:rPr>
              <a:t> in normal doses</a:t>
            </a:r>
          </a:p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In high doses, hallucinations + opiate like side effects on respiration &amp; GIT  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8" grpId="0"/>
      <p:bldP spid="19" grpId="0"/>
      <p:bldP spid="20" grpId="0"/>
      <p:bldP spid="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http://www.ams.ac.ir/AIM/07102/0016_files/image00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0631" t="14286" r="14950" b="42857"/>
          <a:stretch>
            <a:fillRect/>
          </a:stretch>
        </p:blipFill>
        <p:spPr bwMode="auto">
          <a:xfrm rot="5400000">
            <a:off x="-495300" y="1294863"/>
            <a:ext cx="3276600" cy="2286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0" y="5181600"/>
            <a:ext cx="9144000" cy="1676400"/>
            <a:chOff x="0" y="5181600"/>
            <a:chExt cx="9432235" cy="1676400"/>
          </a:xfrm>
        </p:grpSpPr>
        <p:pic>
          <p:nvPicPr>
            <p:cNvPr id="14347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5181600"/>
              <a:ext cx="24980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8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2438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9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4724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0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7010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341" name="Picture 8" descr="http://thelungnetwork.com/wp-content/uploads/2010/10/Lung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0000"/>
          <a:stretch>
            <a:fillRect/>
          </a:stretch>
        </p:blipFill>
        <p:spPr bwMode="auto">
          <a:xfrm>
            <a:off x="7772400" y="3505200"/>
            <a:ext cx="1371600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2133600" y="2362200"/>
            <a:ext cx="55354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>
                  <a:solidFill>
                    <a:srgbClr val="F2790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ench Script MT" pitchFamily="66" charset="0"/>
              </a:rPr>
              <a:t>GOOD LUCK</a:t>
            </a:r>
            <a:endParaRPr lang="en-US" sz="8000" b="1" cap="none" spc="0" dirty="0">
              <a:ln w="11430">
                <a:solidFill>
                  <a:srgbClr val="F2790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French Script MT" pitchFamily="66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 flipV="1">
            <a:off x="1828800" y="0"/>
            <a:ext cx="7315200" cy="990600"/>
            <a:chOff x="1828800" y="5867400"/>
            <a:chExt cx="7315200" cy="990600"/>
          </a:xfrm>
        </p:grpSpPr>
        <p:pic>
          <p:nvPicPr>
            <p:cNvPr id="12" name="Picture 12" descr="http://www.galloimages.co.za/Preview/973365/GI_0213143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2F4EF"/>
                </a:clrFrom>
                <a:clrTo>
                  <a:srgbClr val="F2F4EF">
                    <a:alpha val="0"/>
                  </a:srgbClr>
                </a:clrTo>
              </a:clrChange>
            </a:blip>
            <a:srcRect t="2320" b="42671"/>
            <a:stretch>
              <a:fillRect/>
            </a:stretch>
          </p:blipFill>
          <p:spPr bwMode="auto">
            <a:xfrm>
              <a:off x="1828800" y="5867400"/>
              <a:ext cx="3733800" cy="990599"/>
            </a:xfrm>
            <a:prstGeom prst="rect">
              <a:avLst/>
            </a:prstGeom>
            <a:noFill/>
          </p:spPr>
        </p:pic>
        <p:pic>
          <p:nvPicPr>
            <p:cNvPr id="13" name="Picture 12" descr="http://www.galloimages.co.za/Preview/973365/GI_0213143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2F4EF"/>
                </a:clrFrom>
                <a:clrTo>
                  <a:srgbClr val="F2F4EF">
                    <a:alpha val="0"/>
                  </a:srgbClr>
                </a:clrTo>
              </a:clrChange>
            </a:blip>
            <a:srcRect b="42671"/>
            <a:stretch>
              <a:fillRect/>
            </a:stretch>
          </p:blipFill>
          <p:spPr bwMode="auto">
            <a:xfrm>
              <a:off x="5562600" y="6019800"/>
              <a:ext cx="3581400" cy="838200"/>
            </a:xfrm>
            <a:prstGeom prst="rect">
              <a:avLst/>
            </a:prstGeom>
            <a:noFill/>
          </p:spPr>
        </p:pic>
      </p:grpSp>
      <p:pic>
        <p:nvPicPr>
          <p:cNvPr id="14" name="Picture 12" descr="http://www.galloimages.co.za/Preview/973365/GI_0213143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2F4EF"/>
              </a:clrFrom>
              <a:clrTo>
                <a:srgbClr val="F2F4EF">
                  <a:alpha val="0"/>
                </a:srgbClr>
              </a:clrTo>
            </a:clrChange>
          </a:blip>
          <a:srcRect l="50000" b="42671"/>
          <a:stretch>
            <a:fillRect/>
          </a:stretch>
        </p:blipFill>
        <p:spPr bwMode="auto">
          <a:xfrm flipV="1">
            <a:off x="0" y="0"/>
            <a:ext cx="1866900" cy="1219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971490"/>
            <a:ext cx="1984839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6600FF"/>
                </a:solidFill>
                <a:latin typeface="Bernard MT Condensed" pitchFamily="18" charset="0"/>
              </a:rPr>
              <a:t>ALLERGIC RHINITIS</a:t>
            </a:r>
            <a:endParaRPr lang="en-US" sz="2000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05200" y="152400"/>
            <a:ext cx="2435282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6600FF"/>
                </a:solidFill>
                <a:latin typeface="Bernard MT Condensed" pitchFamily="18" charset="0"/>
              </a:rPr>
              <a:t>NON-ALLERGIC RHINITIS</a:t>
            </a:r>
            <a:endParaRPr lang="en-US" sz="2000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585318"/>
            <a:ext cx="119776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Seasonal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585318"/>
            <a:ext cx="12875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Perennial 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1151" y="2042518"/>
            <a:ext cx="1368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 Narrow" pitchFamily="34" charset="0"/>
              </a:rPr>
              <a:t>HAY FEVER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24200" y="906959"/>
            <a:ext cx="1236236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C00CC"/>
                </a:solidFill>
                <a:latin typeface="Bernard MT Condensed" pitchFamily="18" charset="0"/>
              </a:rPr>
              <a:t>INFECTIOUS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41976" y="906959"/>
            <a:ext cx="3353803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C0000"/>
                </a:solidFill>
                <a:latin typeface="Bernard MT Condensed" pitchFamily="18" charset="0"/>
              </a:rPr>
              <a:t>NON-ALLERGIC / NON-INFECTIOUS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9600" y="152400"/>
            <a:ext cx="886781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TYPES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00600" y="1299628"/>
            <a:ext cx="4572000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none" dirty="0" smtClean="0">
                <a:solidFill>
                  <a:srgbClr val="6600FF"/>
                </a:solidFill>
                <a:latin typeface="Arial Narrow" pitchFamily="34" charset="0"/>
              </a:rPr>
              <a:t>Environmental;</a:t>
            </a:r>
            <a:r>
              <a:rPr lang="en-US" sz="2000" b="1" dirty="0" smtClean="0">
                <a:solidFill>
                  <a:srgbClr val="6600FF"/>
                </a:solidFill>
                <a:latin typeface="Arial Narrow" pitchFamily="34" charset="0"/>
              </a:rPr>
              <a:t> </a:t>
            </a:r>
          </a:p>
          <a:p>
            <a:pPr>
              <a:lnSpc>
                <a:spcPts val="2300"/>
              </a:lnSpc>
            </a:pPr>
            <a:r>
              <a:rPr lang="en-US" sz="2000" b="1" dirty="0" smtClean="0">
                <a:latin typeface="Arial Narrow" pitchFamily="34" charset="0"/>
              </a:rPr>
              <a:t>    Airborne irritants; </a:t>
            </a:r>
            <a:r>
              <a:rPr lang="en-US" sz="2000" b="1" u="none" dirty="0" smtClean="0">
                <a:latin typeface="Arial Narrow" pitchFamily="34" charset="0"/>
              </a:rPr>
              <a:t>Smoke/ Strong odors/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br>
              <a:rPr lang="en-US" sz="2000" b="1" dirty="0" smtClean="0">
                <a:latin typeface="Arial Narrow" pitchFamily="34" charset="0"/>
              </a:rPr>
            </a:br>
            <a:r>
              <a:rPr lang="en-US" sz="2000" b="1" dirty="0" smtClean="0">
                <a:latin typeface="Arial Narrow" pitchFamily="34" charset="0"/>
              </a:rPr>
              <a:t>    </a:t>
            </a:r>
            <a:r>
              <a:rPr lang="en-US" sz="2000" b="1" u="none" dirty="0" smtClean="0">
                <a:latin typeface="Arial Narrow" pitchFamily="34" charset="0"/>
              </a:rPr>
              <a:t>Certain </a:t>
            </a:r>
            <a:r>
              <a:rPr lang="en-US" sz="2000" b="1" dirty="0" smtClean="0">
                <a:latin typeface="Arial Narrow" pitchFamily="34" charset="0"/>
              </a:rPr>
              <a:t>gases, Industrial pollution   </a:t>
            </a:r>
            <a:r>
              <a:rPr lang="en-US" sz="2000" b="1" u="none" dirty="0" smtClean="0">
                <a:latin typeface="Arial Narrow" pitchFamily="34" charset="0"/>
              </a:rPr>
              <a:t/>
            </a:r>
            <a:br>
              <a:rPr lang="en-US" sz="2000" b="1" u="none" dirty="0" smtClean="0">
                <a:latin typeface="Arial Narrow" pitchFamily="34" charset="0"/>
              </a:rPr>
            </a:br>
            <a:r>
              <a:rPr lang="en-US" sz="2000" b="1" u="none" dirty="0" smtClean="0">
                <a:latin typeface="Arial Narrow" pitchFamily="34" charset="0"/>
              </a:rPr>
              <a:t>    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38100" dir="2700000" algn="tl" rotWithShape="0">
                    <a:srgbClr val="6600FF"/>
                  </a:outerShdw>
                </a:effectLst>
                <a:latin typeface="Bernard MT Condensed" pitchFamily="18" charset="0"/>
                <a:sym typeface="Wingdings 3"/>
              </a:rPr>
              <a:t>[ Occupational ]</a:t>
            </a:r>
            <a:endParaRPr lang="en-US" sz="2000" b="1" u="none" dirty="0" smtClean="0">
              <a:solidFill>
                <a:srgbClr val="FFFF00"/>
              </a:solidFill>
              <a:latin typeface="Arial Narrow" pitchFamily="34" charset="0"/>
            </a:endParaRPr>
          </a:p>
          <a:p>
            <a:pPr>
              <a:lnSpc>
                <a:spcPts val="2300"/>
              </a:lnSpc>
            </a:pPr>
            <a:r>
              <a:rPr lang="en-US" sz="2000" b="1" u="none" dirty="0" smtClean="0">
                <a:latin typeface="Arial Narrow" pitchFamily="34" charset="0"/>
              </a:rPr>
              <a:t>   Non-irritants; cold / dry / air conditions</a:t>
            </a:r>
            <a:r>
              <a:rPr lang="en-US" sz="2000" b="1" u="none" dirty="0" smtClean="0">
                <a:latin typeface="Arial Narrow" pitchFamily="34" charset="0"/>
                <a:sym typeface="Wingdings 3"/>
              </a:rPr>
              <a:t> </a:t>
            </a:r>
            <a:br>
              <a:rPr lang="en-US" sz="2000" b="1" u="none" dirty="0" smtClean="0">
                <a:latin typeface="Arial Narrow" pitchFamily="34" charset="0"/>
                <a:sym typeface="Wingdings 3"/>
              </a:rPr>
            </a:br>
            <a:r>
              <a:rPr lang="en-US" sz="2000" b="1" u="none" dirty="0" smtClean="0">
                <a:latin typeface="Arial Narrow" pitchFamily="34" charset="0"/>
                <a:sym typeface="Wingdings 3"/>
              </a:rPr>
              <a:t> 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</a:t>
            </a:r>
            <a:r>
              <a:rPr lang="en-US" sz="2000" b="1" dirty="0" smtClean="0">
                <a:latin typeface="Arial Narrow" pitchFamily="34" charset="0"/>
              </a:rPr>
              <a:t>parasympathetic </a:t>
            </a:r>
            <a:r>
              <a:rPr lang="en-US" sz="2000" b="1" dirty="0" err="1" smtClean="0">
                <a:latin typeface="Arial Narrow" pitchFamily="34" charset="0"/>
              </a:rPr>
              <a:t>stimulation</a:t>
            </a:r>
            <a:r>
              <a:rPr lang="en-US" sz="2000" b="1" u="none" dirty="0" err="1" smtClean="0">
                <a:latin typeface="Arial Narrow" pitchFamily="34" charset="0"/>
                <a:sym typeface="Wingdings 3"/>
              </a:rPr>
              <a:t>change</a:t>
            </a:r>
            <a:r>
              <a:rPr lang="en-US" sz="2000" b="1" u="none" dirty="0" smtClean="0">
                <a:latin typeface="Arial Narrow" pitchFamily="34" charset="0"/>
                <a:sym typeface="Wingdings 3"/>
              </a:rPr>
              <a:t> </a:t>
            </a:r>
            <a:br>
              <a:rPr lang="en-US" sz="2000" b="1" u="none" dirty="0" smtClean="0">
                <a:latin typeface="Arial Narrow" pitchFamily="34" charset="0"/>
                <a:sym typeface="Wingdings 3"/>
              </a:rPr>
            </a:br>
            <a:r>
              <a:rPr lang="en-US" sz="2000" b="1" u="none" dirty="0" smtClean="0">
                <a:latin typeface="Arial Narrow" pitchFamily="34" charset="0"/>
                <a:sym typeface="Wingdings 3"/>
              </a:rPr>
              <a:t>   blood flow 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38100" dir="2700000" algn="tl" rotWithShape="0">
                    <a:srgbClr val="6600FF"/>
                  </a:outerShdw>
                </a:effectLst>
                <a:latin typeface="Bernard MT Condensed" pitchFamily="18" charset="0"/>
                <a:sym typeface="Wingdings 3"/>
              </a:rPr>
              <a:t>Vasomotor </a:t>
            </a:r>
            <a:endParaRPr lang="en-US" sz="2400" dirty="0" smtClean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38100" dir="2700000" algn="tl" rotWithShape="0">
                  <a:srgbClr val="6600FF"/>
                </a:outerShdw>
              </a:effectLst>
              <a:latin typeface="Bernard MT Condensed" pitchFamily="18" charset="0"/>
              <a:sym typeface="Wingdings 3"/>
            </a:endParaRPr>
          </a:p>
          <a:p>
            <a:pPr>
              <a:lnSpc>
                <a:spcPts val="2300"/>
              </a:lnSpc>
            </a:pPr>
            <a:r>
              <a:rPr lang="en-US" sz="2000" b="1" u="none" dirty="0" smtClean="0">
                <a:solidFill>
                  <a:srgbClr val="6600FF"/>
                </a:solidFill>
                <a:latin typeface="Arial Narrow" pitchFamily="34" charset="0"/>
              </a:rPr>
              <a:t>Drug-</a:t>
            </a:r>
            <a:r>
              <a:rPr lang="en-US" sz="2000" b="1" u="none" dirty="0" err="1" smtClean="0">
                <a:solidFill>
                  <a:srgbClr val="6600FF"/>
                </a:solidFill>
                <a:latin typeface="Arial Narrow" pitchFamily="34" charset="0"/>
              </a:rPr>
              <a:t>induced</a:t>
            </a:r>
            <a:r>
              <a:rPr lang="en-US" sz="2000" b="1" dirty="0" err="1" smtClean="0">
                <a:latin typeface="Arial Narrow" pitchFamily="34" charset="0"/>
                <a:sym typeface="Wingdings 3"/>
              </a:rPr>
              <a:t>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38100" dir="2700000" algn="tl" rotWithShape="0">
                    <a:srgbClr val="6600FF"/>
                  </a:outerShdw>
                </a:effectLst>
                <a:latin typeface="Bernard MT Condensed" pitchFamily="18" charset="0"/>
                <a:sym typeface="Wingdings 3"/>
              </a:rPr>
              <a:t>Rh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38100" dir="2700000" algn="tl" rotWithShape="0">
                    <a:srgbClr val="6600FF"/>
                  </a:outerShdw>
                </a:effectLst>
                <a:latin typeface="Bernard MT Condensed" pitchFamily="18" charset="0"/>
                <a:sym typeface="Wingdings 3"/>
              </a:rPr>
              <a:t>. </a:t>
            </a:r>
            <a:r>
              <a:rPr lang="en-US" sz="2000" dirty="0" err="1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38100" dir="2700000" algn="tl" rotWithShape="0">
                    <a:srgbClr val="6600FF"/>
                  </a:outerShdw>
                </a:effectLst>
                <a:latin typeface="Bernard MT Condensed" pitchFamily="18" charset="0"/>
                <a:sym typeface="Wingdings 3"/>
              </a:rPr>
              <a:t>Medicamentosa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38100" dir="2700000" algn="tl" rotWithShape="0">
                    <a:srgbClr val="6600FF"/>
                  </a:outerShdw>
                </a:effectLst>
                <a:latin typeface="Bernard MT Condensed" pitchFamily="18" charset="0"/>
                <a:sym typeface="Wingdings 3"/>
              </a:rPr>
              <a:t> </a:t>
            </a:r>
            <a:endParaRPr lang="en-US" sz="2400" dirty="0" smtClean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38100" dir="2700000" algn="tl" rotWithShape="0">
                  <a:srgbClr val="6600FF"/>
                </a:outerShdw>
              </a:effectLst>
              <a:latin typeface="Bernard MT Condensed" pitchFamily="18" charset="0"/>
              <a:sym typeface="Wingdings 3"/>
            </a:endParaRPr>
          </a:p>
          <a:p>
            <a:pPr>
              <a:lnSpc>
                <a:spcPts val="2300"/>
              </a:lnSpc>
            </a:pPr>
            <a:r>
              <a:rPr lang="en-US" sz="2000" b="1" dirty="0" smtClean="0">
                <a:solidFill>
                  <a:srgbClr val="6600FF"/>
                </a:solidFill>
                <a:latin typeface="Arial Narrow" pitchFamily="34" charset="0"/>
              </a:rPr>
              <a:t>   </a:t>
            </a:r>
            <a:r>
              <a:rPr lang="en-US" sz="2000" b="1" dirty="0" smtClean="0">
                <a:latin typeface="Arial Narrow" pitchFamily="34" charset="0"/>
              </a:rPr>
              <a:t>Excess long term use of decongestants </a:t>
            </a:r>
            <a:br>
              <a:rPr lang="en-US" sz="2000" b="1" dirty="0" smtClean="0">
                <a:latin typeface="Arial Narrow" pitchFamily="34" charset="0"/>
              </a:rPr>
            </a:br>
            <a:r>
              <a:rPr lang="en-US" sz="2000" b="1" dirty="0" smtClean="0">
                <a:latin typeface="Arial Narrow" pitchFamily="34" charset="0"/>
              </a:rPr>
              <a:t>   &amp; nasal corticosteroid sprays </a:t>
            </a:r>
            <a:r>
              <a:rPr lang="en-US" sz="2000" b="1" u="none" dirty="0" smtClean="0">
                <a:latin typeface="Arial Narrow" pitchFamily="34" charset="0"/>
                <a:sym typeface="Wingdings 3"/>
              </a:rPr>
              <a:t> </a:t>
            </a:r>
          </a:p>
          <a:p>
            <a:pPr>
              <a:lnSpc>
                <a:spcPts val="2300"/>
              </a:lnSpc>
            </a:pPr>
            <a:r>
              <a:rPr lang="en-US" sz="2000" b="1" dirty="0" smtClean="0">
                <a:latin typeface="Arial Narrow" pitchFamily="34" charset="0"/>
                <a:sym typeface="Wingdings 3"/>
              </a:rPr>
              <a:t>   </a:t>
            </a:r>
            <a:r>
              <a:rPr lang="en-US" sz="2000" b="1" u="none" dirty="0" smtClean="0">
                <a:latin typeface="Arial Narrow" pitchFamily="34" charset="0"/>
                <a:sym typeface="Wingdings 3"/>
              </a:rPr>
              <a:t>rebound congestion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 </a:t>
            </a:r>
          </a:p>
          <a:p>
            <a:pPr>
              <a:lnSpc>
                <a:spcPts val="2300"/>
              </a:lnSpc>
            </a:pPr>
            <a:r>
              <a:rPr lang="en-US" sz="2000" b="1" dirty="0" smtClean="0">
                <a:latin typeface="Arial Narrow" pitchFamily="34" charset="0"/>
                <a:sym typeface="Wingdings 3"/>
              </a:rPr>
              <a:t>   Use of a</a:t>
            </a:r>
            <a:r>
              <a:rPr lang="en-US" sz="2000" b="1" dirty="0" smtClean="0">
                <a:latin typeface="Arial Narrow" pitchFamily="34" charset="0"/>
              </a:rPr>
              <a:t>nti-</a:t>
            </a:r>
            <a:r>
              <a:rPr lang="en-US" sz="2000" b="1" dirty="0" err="1" smtClean="0">
                <a:latin typeface="Arial Narrow" pitchFamily="34" charset="0"/>
              </a:rPr>
              <a:t>hypertensives</a:t>
            </a:r>
            <a:r>
              <a:rPr lang="en-US" sz="2000" b="1" dirty="0" smtClean="0">
                <a:latin typeface="Arial Narrow" pitchFamily="34" charset="0"/>
              </a:rPr>
              <a:t>, anti-</a:t>
            </a:r>
            <a:r>
              <a:rPr lang="en-US" sz="2000" b="1" dirty="0" err="1" smtClean="0">
                <a:latin typeface="Arial Narrow" pitchFamily="34" charset="0"/>
              </a:rPr>
              <a:t>inflam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br>
              <a:rPr lang="en-US" sz="2000" b="1" dirty="0" smtClean="0">
                <a:latin typeface="Arial Narrow" pitchFamily="34" charset="0"/>
              </a:rPr>
            </a:br>
            <a:r>
              <a:rPr lang="en-US" sz="2000" b="1" dirty="0" smtClean="0">
                <a:latin typeface="Arial Narrow" pitchFamily="34" charset="0"/>
              </a:rPr>
              <a:t>   </a:t>
            </a:r>
            <a:r>
              <a:rPr lang="en-US" sz="2000" b="1" dirty="0" err="1" smtClean="0">
                <a:latin typeface="Arial Narrow" pitchFamily="34" charset="0"/>
              </a:rPr>
              <a:t>matory</a:t>
            </a:r>
            <a:r>
              <a:rPr lang="en-US" sz="2000" b="1" dirty="0" smtClean="0">
                <a:latin typeface="Arial Narrow" pitchFamily="34" charset="0"/>
              </a:rPr>
              <a:t>, anti-anxiety, …</a:t>
            </a:r>
          </a:p>
          <a:p>
            <a:pPr>
              <a:lnSpc>
                <a:spcPts val="2200"/>
              </a:lnSpc>
            </a:pPr>
            <a:r>
              <a:rPr lang="en-US" sz="2000" b="1" u="none" dirty="0" smtClean="0">
                <a:solidFill>
                  <a:srgbClr val="6600FF"/>
                </a:solidFill>
                <a:latin typeface="Arial Narrow" pitchFamily="34" charset="0"/>
              </a:rPr>
              <a:t>Food; 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38100" dir="2700000" algn="tl" rotWithShape="0">
                    <a:srgbClr val="6600FF"/>
                  </a:outerShdw>
                </a:effectLst>
                <a:latin typeface="Bernard MT Condensed" pitchFamily="18" charset="0"/>
                <a:sym typeface="Wingdings 3"/>
              </a:rPr>
              <a:t>Gustatory</a:t>
            </a:r>
          </a:p>
          <a:p>
            <a:pPr>
              <a:lnSpc>
                <a:spcPts val="2200"/>
              </a:lnSpc>
            </a:pPr>
            <a:r>
              <a:rPr lang="en-US" sz="2000" b="1" u="none" dirty="0" smtClean="0">
                <a:solidFill>
                  <a:srgbClr val="6600FF"/>
                </a:solidFill>
                <a:latin typeface="Arial Narrow" pitchFamily="34" charset="0"/>
              </a:rPr>
              <a:t>Hormonal</a:t>
            </a:r>
          </a:p>
          <a:p>
            <a:pPr>
              <a:lnSpc>
                <a:spcPts val="2200"/>
              </a:lnSpc>
            </a:pPr>
            <a:r>
              <a:rPr lang="en-US" sz="2000" b="1" u="none" dirty="0" smtClean="0">
                <a:solidFill>
                  <a:srgbClr val="6600FF"/>
                </a:solidFill>
                <a:latin typeface="Arial Narrow" pitchFamily="34" charset="0"/>
              </a:rPr>
              <a:t>Structural Derangement </a:t>
            </a:r>
          </a:p>
        </p:txBody>
      </p:sp>
      <p:cxnSp>
        <p:nvCxnSpPr>
          <p:cNvPr id="16" name="Straight Arrow Connector 15"/>
          <p:cNvCxnSpPr>
            <a:stCxn id="11" idx="3"/>
          </p:cNvCxnSpPr>
          <p:nvPr/>
        </p:nvCxnSpPr>
        <p:spPr>
          <a:xfrm flipV="1">
            <a:off x="1496381" y="381000"/>
            <a:ext cx="2008819" cy="2233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877094" y="799306"/>
            <a:ext cx="381000" cy="1588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742688" y="554736"/>
            <a:ext cx="381000" cy="304800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361688" y="554736"/>
            <a:ext cx="381000" cy="304800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075944" y="1371600"/>
            <a:ext cx="381000" cy="304800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694944" y="1371600"/>
            <a:ext cx="381000" cy="304800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0" y="2657728"/>
            <a:ext cx="18288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sz="2200" b="1" dirty="0">
                <a:solidFill>
                  <a:srgbClr val="5100C8"/>
                </a:solidFill>
                <a:latin typeface="Arial Narrow" pitchFamily="34" charset="0"/>
              </a:rPr>
              <a:t>1</a:t>
            </a:r>
            <a:r>
              <a:rPr lang="en-US" sz="2200" b="1" baseline="30000" dirty="0">
                <a:solidFill>
                  <a:srgbClr val="5100C8"/>
                </a:solidFill>
                <a:latin typeface="Arial Narrow" pitchFamily="34" charset="0"/>
              </a:rPr>
              <a:t>st</a:t>
            </a:r>
            <a:r>
              <a:rPr lang="en-US" sz="2200" b="1" dirty="0">
                <a:solidFill>
                  <a:srgbClr val="5100C8"/>
                </a:solidFill>
                <a:latin typeface="Arial Narrow" pitchFamily="34" charset="0"/>
              </a:rPr>
              <a:t> exposure to a drug</a:t>
            </a:r>
            <a:r>
              <a:rPr lang="en-US" sz="2200" dirty="0">
                <a:latin typeface="Arial Narrow" pitchFamily="34" charset="0"/>
              </a:rPr>
              <a:t> 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057400" y="2923224"/>
            <a:ext cx="1524000" cy="400110"/>
          </a:xfrm>
          <a:prstGeom prst="rect">
            <a:avLst/>
          </a:prstGeom>
          <a:solidFill>
            <a:srgbClr val="FFE5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Bernard MT Condensed" pitchFamily="18" charset="0"/>
              </a:rPr>
              <a:t>Sensitization</a:t>
            </a:r>
          </a:p>
        </p:txBody>
      </p:sp>
      <p:sp>
        <p:nvSpPr>
          <p:cNvPr id="36" name="Right Arrow 35"/>
          <p:cNvSpPr/>
          <p:nvPr/>
        </p:nvSpPr>
        <p:spPr>
          <a:xfrm>
            <a:off x="1524000" y="2944994"/>
            <a:ext cx="533400" cy="381000"/>
          </a:xfrm>
          <a:prstGeom prst="rightArrow">
            <a:avLst/>
          </a:prstGeom>
          <a:solidFill>
            <a:srgbClr val="FFE5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49803" y="4979224"/>
            <a:ext cx="1576388" cy="90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100"/>
              </a:lnSpc>
            </a:pPr>
            <a:r>
              <a:rPr lang="en-US" sz="2200" b="1" dirty="0" smtClean="0">
                <a:solidFill>
                  <a:srgbClr val="5100C8"/>
                </a:solidFill>
                <a:latin typeface="Arial Narrow" pitchFamily="34" charset="0"/>
              </a:rPr>
              <a:t>Second / Repeated </a:t>
            </a:r>
            <a:r>
              <a:rPr lang="en-US" sz="2200" b="1" dirty="0">
                <a:solidFill>
                  <a:srgbClr val="5100C8"/>
                </a:solidFill>
                <a:latin typeface="Arial Narrow" pitchFamily="34" charset="0"/>
              </a:rPr>
              <a:t>exposures</a:t>
            </a:r>
            <a:endParaRPr lang="en-US" sz="2200" dirty="0">
              <a:latin typeface="Arial Narrow" pitchFamily="34" charset="0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1922145" y="5451787"/>
            <a:ext cx="2802255" cy="384721"/>
          </a:xfrm>
          <a:prstGeom prst="rect">
            <a:avLst/>
          </a:prstGeom>
          <a:solidFill>
            <a:srgbClr val="FFE5FF"/>
          </a:solidFill>
          <a:ln w="9525">
            <a:noFill/>
            <a:miter lim="800000"/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en-US" sz="1900" dirty="0">
                <a:solidFill>
                  <a:srgbClr val="0000FF"/>
                </a:solidFill>
                <a:latin typeface="Bernard MT Condensed" pitchFamily="18" charset="0"/>
              </a:rPr>
              <a:t>HYPERSENSITIVITY REACTION</a:t>
            </a:r>
          </a:p>
        </p:txBody>
      </p:sp>
      <p:sp>
        <p:nvSpPr>
          <p:cNvPr id="39" name="Curved Up Arrow 38"/>
          <p:cNvSpPr/>
          <p:nvPr/>
        </p:nvSpPr>
        <p:spPr>
          <a:xfrm rot="3910808" flipV="1">
            <a:off x="3452299" y="3244871"/>
            <a:ext cx="978936" cy="620998"/>
          </a:xfrm>
          <a:prstGeom prst="curvedUpArrow">
            <a:avLst>
              <a:gd name="adj1" fmla="val 42793"/>
              <a:gd name="adj2" fmla="val 91667"/>
              <a:gd name="adj3" fmla="val 51191"/>
            </a:avLst>
          </a:prstGeom>
          <a:solidFill>
            <a:srgbClr val="FFE5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1345203" y="5481783"/>
            <a:ext cx="533400" cy="381000"/>
          </a:xfrm>
          <a:prstGeom prst="rightArrow">
            <a:avLst/>
          </a:prstGeom>
          <a:solidFill>
            <a:srgbClr val="FFE5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085393" y="3331116"/>
            <a:ext cx="13315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  <a:latin typeface="Bernard MT Condensed" pitchFamily="18" charset="0"/>
              </a:rPr>
              <a:t>IgE</a:t>
            </a:r>
            <a:r>
              <a:rPr lang="en-US" sz="1600" dirty="0" smtClean="0">
                <a:solidFill>
                  <a:srgbClr val="FF0000"/>
                </a:solidFill>
                <a:latin typeface="Bernard MT Condensed" pitchFamily="18" charset="0"/>
              </a:rPr>
              <a:t> production</a:t>
            </a:r>
            <a:endParaRPr lang="en-US" sz="16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pic>
        <p:nvPicPr>
          <p:cNvPr id="42" name="Picture 2" descr="C:\Users\Administrator\Pictures\AnAn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25" t="2162" r="8609" b="2703"/>
          <a:stretch>
            <a:fillRect/>
          </a:stretch>
        </p:blipFill>
        <p:spPr bwMode="auto">
          <a:xfrm>
            <a:off x="1295400" y="3441070"/>
            <a:ext cx="2819400" cy="1824318"/>
          </a:xfrm>
          <a:prstGeom prst="rect">
            <a:avLst/>
          </a:prstGeom>
          <a:noFill/>
        </p:spPr>
      </p:pic>
      <p:pic>
        <p:nvPicPr>
          <p:cNvPr id="43" name="Picture 2" descr="http://ars.els-cdn.com/content/image/1-s2.0-S0030666507002162-gr2.jpg"/>
          <p:cNvPicPr>
            <a:picLocks noChangeAspect="1" noChangeArrowheads="1"/>
          </p:cNvPicPr>
          <p:nvPr/>
        </p:nvPicPr>
        <p:blipFill>
          <a:blip r:embed="rId4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32656" y="2677886"/>
            <a:ext cx="4800600" cy="3276600"/>
          </a:xfrm>
          <a:prstGeom prst="rect">
            <a:avLst/>
          </a:prstGeom>
          <a:noFill/>
        </p:spPr>
      </p:pic>
      <p:sp>
        <p:nvSpPr>
          <p:cNvPr id="30" name="Rectangle 29"/>
          <p:cNvSpPr/>
          <p:nvPr/>
        </p:nvSpPr>
        <p:spPr>
          <a:xfrm>
            <a:off x="457200" y="6243935"/>
            <a:ext cx="3844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 algn="just" eaLnBrk="1" hangingPunct="1"/>
            <a:r>
              <a:rPr lang="en-US" sz="2400" spc="300" dirty="0" smtClean="0">
                <a:ln>
                  <a:solidFill>
                    <a:schemeClr val="tx1"/>
                  </a:solidFill>
                </a:ln>
                <a:solidFill>
                  <a:srgbClr val="CDCDFF"/>
                </a:solidFill>
                <a:effectLst>
                  <a:outerShdw blurRad="76200" dist="38100" dir="2700000" algn="tl" rotWithShape="0">
                    <a:srgbClr val="6600FF"/>
                  </a:outerShdw>
                </a:effectLst>
                <a:latin typeface="Bernard MT Condensed" pitchFamily="18" charset="0"/>
                <a:cs typeface="Times New Roman" pitchFamily="18" charset="0"/>
              </a:rPr>
              <a:t>ACUTE RHINITIS </a:t>
            </a:r>
            <a:r>
              <a:rPr lang="en-US" sz="2000" b="1" dirty="0" smtClean="0">
                <a:latin typeface="Arial Narrow" pitchFamily="34" charset="0"/>
              </a:rPr>
              <a:t>(7- 14 DAYS)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343400" y="6243935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pc="300" dirty="0" smtClean="0">
                <a:ln>
                  <a:solidFill>
                    <a:schemeClr val="tx1"/>
                  </a:solidFill>
                </a:ln>
                <a:solidFill>
                  <a:srgbClr val="CDCDFF"/>
                </a:solidFill>
                <a:effectLst>
                  <a:outerShdw blurRad="76200" dist="38100" dir="2700000" algn="tl" rotWithShape="0">
                    <a:srgbClr val="6600FF"/>
                  </a:outerShdw>
                </a:effectLst>
                <a:latin typeface="Bernard MT Condensed" pitchFamily="18" charset="0"/>
              </a:rPr>
              <a:t>CHRONIC RHINITIS </a:t>
            </a:r>
            <a:r>
              <a:rPr lang="en-US" sz="2000" b="1" dirty="0" smtClean="0">
                <a:latin typeface="Arial Narrow" pitchFamily="34" charset="0"/>
              </a:rPr>
              <a:t>(&gt; 6 WEEKS)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2" grpId="0" build="p"/>
      <p:bldP spid="34" grpId="0"/>
      <p:bldP spid="35" grpId="0" animBg="1"/>
      <p:bldP spid="36" grpId="0" animBg="1"/>
      <p:bldP spid="37" grpId="0"/>
      <p:bldP spid="38" grpId="0" animBg="1"/>
      <p:bldP spid="39" grpId="0" animBg="1"/>
      <p:bldP spid="40" grpId="0" animBg="1"/>
      <p:bldP spid="41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1294340"/>
            <a:ext cx="1487267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TREATMENT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8600" y="2453870"/>
            <a:ext cx="640080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H</a:t>
            </a:r>
            <a:r>
              <a:rPr lang="en-US" sz="2000" b="1" baseline="-25000" dirty="0" smtClean="0"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 receptor antagonists; Antihistamines </a:t>
            </a:r>
          </a:p>
          <a:p>
            <a:pPr>
              <a:lnSpc>
                <a:spcPts val="2600"/>
              </a:lnSpc>
              <a:spcBef>
                <a:spcPts val="0"/>
              </a:spcBef>
              <a:buFont typeface="Arial" charset="0"/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2- Anti-</a:t>
            </a:r>
            <a:r>
              <a:rPr lang="en-US" sz="2000" b="1" dirty="0" err="1" smtClean="0">
                <a:latin typeface="Arial Narrow" pitchFamily="34" charset="0"/>
                <a:cs typeface="Times New Roman" pitchFamily="18" charset="0"/>
              </a:rPr>
              <a:t>allergics</a:t>
            </a:r>
            <a:endParaRPr lang="en-US" sz="2000" b="1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600"/>
              </a:lnSpc>
              <a:spcBef>
                <a:spcPts val="0"/>
              </a:spcBef>
              <a:buFont typeface="Arial" charset="0"/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                  Mast Cell Stabilizer; </a:t>
            </a:r>
            <a:r>
              <a:rPr lang="en-US" sz="2000" b="1" dirty="0" err="1" smtClean="0">
                <a:latin typeface="Arial Narrow" pitchFamily="34" charset="0"/>
                <a:cs typeface="Times New Roman" pitchFamily="18" charset="0"/>
              </a:rPr>
              <a:t>Cromolyn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 </a:t>
            </a:r>
          </a:p>
          <a:p>
            <a:pPr>
              <a:lnSpc>
                <a:spcPts val="2600"/>
              </a:lnSpc>
              <a:spcBef>
                <a:spcPts val="0"/>
              </a:spcBef>
              <a:buFont typeface="Arial" charset="0"/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                  </a:t>
            </a:r>
            <a:r>
              <a:rPr lang="en-US" sz="2000" b="1" dirty="0" err="1" smtClean="0">
                <a:latin typeface="Arial Narrow" pitchFamily="34" charset="0"/>
                <a:cs typeface="Times New Roman" pitchFamily="18" charset="0"/>
              </a:rPr>
              <a:t>Leukotriene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 receptor antagonists; </a:t>
            </a:r>
            <a:r>
              <a:rPr lang="en-US" sz="2000" b="1" dirty="0" err="1" smtClean="0">
                <a:latin typeface="Arial Narrow" pitchFamily="34" charset="0"/>
                <a:cs typeface="Times New Roman" pitchFamily="18" charset="0"/>
              </a:rPr>
              <a:t>Montelukast</a:t>
            </a:r>
            <a:endParaRPr lang="en-US" sz="2000" b="1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600"/>
              </a:lnSpc>
              <a:spcBef>
                <a:spcPts val="0"/>
              </a:spcBef>
              <a:buFont typeface="Arial" charset="0"/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3- 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Corticosteroids</a:t>
            </a:r>
          </a:p>
          <a:p>
            <a:pPr>
              <a:lnSpc>
                <a:spcPts val="2600"/>
              </a:lnSpc>
              <a:spcBef>
                <a:spcPts val="0"/>
              </a:spcBef>
              <a:buFont typeface="Arial" charset="0"/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4- 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Decongestants; 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-Adrenergic agonists</a:t>
            </a:r>
          </a:p>
          <a:p>
            <a:pPr>
              <a:lnSpc>
                <a:spcPts val="2600"/>
              </a:lnSpc>
              <a:spcBef>
                <a:spcPts val="0"/>
              </a:spcBef>
              <a:buFont typeface="Arial" charset="0"/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5-  </a:t>
            </a:r>
            <a:r>
              <a:rPr lang="en-US" sz="2000" b="1" dirty="0" err="1" smtClean="0">
                <a:latin typeface="Arial Narrow" pitchFamily="34" charset="0"/>
                <a:cs typeface="Times New Roman" pitchFamily="18" charset="0"/>
              </a:rPr>
              <a:t>Anticholinergics</a:t>
            </a:r>
            <a:endParaRPr lang="en-US" sz="2000" b="1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600"/>
              </a:lnSpc>
              <a:spcBef>
                <a:spcPts val="0"/>
              </a:spcBef>
              <a:buFont typeface="Arial" charset="0"/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6-  Antibiotics</a:t>
            </a:r>
          </a:p>
          <a:p>
            <a:pPr>
              <a:lnSpc>
                <a:spcPts val="2600"/>
              </a:lnSpc>
              <a:spcBef>
                <a:spcPts val="0"/>
              </a:spcBef>
              <a:buFont typeface="Arial" charset="0"/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7-  </a:t>
            </a:r>
            <a:r>
              <a:rPr lang="en-US" sz="2000" b="1" dirty="0" err="1" smtClean="0">
                <a:latin typeface="Arial Narrow" pitchFamily="34" charset="0"/>
                <a:cs typeface="Times New Roman" pitchFamily="18" charset="0"/>
              </a:rPr>
              <a:t>Mycolytics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…..	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6"/>
          <p:cNvGrpSpPr/>
          <p:nvPr/>
        </p:nvGrpSpPr>
        <p:grpSpPr>
          <a:xfrm>
            <a:off x="323088" y="1751540"/>
            <a:ext cx="2138727" cy="704910"/>
            <a:chOff x="323088" y="2726670"/>
            <a:chExt cx="2138727" cy="704910"/>
          </a:xfrm>
        </p:grpSpPr>
        <p:sp>
          <p:nvSpPr>
            <p:cNvPr id="8" name="Rectangle 7"/>
            <p:cNvSpPr/>
            <p:nvPr/>
          </p:nvSpPr>
          <p:spPr>
            <a:xfrm>
              <a:off x="323088" y="3031470"/>
              <a:ext cx="2138727" cy="4001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3300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6600FF"/>
                  </a:solidFill>
                  <a:latin typeface="Bernard MT Condensed" pitchFamily="18" charset="0"/>
                </a:rPr>
                <a:t>PHARMACOTHERAPY</a:t>
              </a:r>
              <a:endParaRPr lang="en-US" sz="2000" dirty="0">
                <a:solidFill>
                  <a:srgbClr val="6600FF"/>
                </a:solidFill>
                <a:latin typeface="Bernard MT Condensed" pitchFamily="18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5400000">
              <a:off x="133382" y="2916376"/>
              <a:ext cx="381000" cy="1588"/>
            </a:xfrm>
            <a:prstGeom prst="straightConnector1">
              <a:avLst/>
            </a:prstGeom>
            <a:ln w="28575">
              <a:solidFill>
                <a:srgbClr val="66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/>
          <p:nvPr/>
        </p:nvGrpSpPr>
        <p:grpSpPr>
          <a:xfrm>
            <a:off x="1828800" y="1294340"/>
            <a:ext cx="2683233" cy="400110"/>
            <a:chOff x="1828800" y="2269470"/>
            <a:chExt cx="2683233" cy="400110"/>
          </a:xfrm>
        </p:grpSpPr>
        <p:sp>
          <p:nvSpPr>
            <p:cNvPr id="9" name="Rectangle 8"/>
            <p:cNvSpPr/>
            <p:nvPr/>
          </p:nvSpPr>
          <p:spPr>
            <a:xfrm>
              <a:off x="2209800" y="2269470"/>
              <a:ext cx="2302233" cy="4001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3300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6600FF"/>
                  </a:solidFill>
                  <a:latin typeface="Bernard MT Condensed" pitchFamily="18" charset="0"/>
                </a:rPr>
                <a:t>PREVENTIVE THERAPY</a:t>
              </a:r>
              <a:endParaRPr lang="en-US" sz="2000" dirty="0">
                <a:solidFill>
                  <a:srgbClr val="6600FF"/>
                </a:solidFill>
                <a:latin typeface="Bernard MT Condensed" pitchFamily="18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rot="10800000" flipH="1">
              <a:off x="1828800" y="2272518"/>
              <a:ext cx="381000" cy="1588"/>
            </a:xfrm>
            <a:prstGeom prst="straightConnector1">
              <a:avLst/>
            </a:prstGeom>
            <a:ln w="28575">
              <a:solidFill>
                <a:srgbClr val="66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/>
          <p:nvPr/>
        </p:nvSpPr>
        <p:spPr>
          <a:xfrm>
            <a:off x="4648200" y="1219200"/>
            <a:ext cx="3657600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1- Environmental Control</a:t>
            </a:r>
          </a:p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2- Allergen Immunotherapy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7"/>
          <p:cNvGrpSpPr/>
          <p:nvPr/>
        </p:nvGrpSpPr>
        <p:grpSpPr>
          <a:xfrm>
            <a:off x="2438400" y="4892270"/>
            <a:ext cx="6513576" cy="533400"/>
            <a:chOff x="2438400" y="5867400"/>
            <a:chExt cx="6513576" cy="533400"/>
          </a:xfrm>
        </p:grpSpPr>
        <p:sp>
          <p:nvSpPr>
            <p:cNvPr id="14" name="Right Brace 13"/>
            <p:cNvSpPr/>
            <p:nvPr/>
          </p:nvSpPr>
          <p:spPr>
            <a:xfrm>
              <a:off x="2438400" y="5867400"/>
              <a:ext cx="228600" cy="533400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27376" y="5943600"/>
              <a:ext cx="6324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Arial Narrow" pitchFamily="34" charset="0"/>
                </a:rPr>
                <a:t>In infection, with </a:t>
              </a:r>
              <a:r>
                <a:rPr lang="en-US" sz="2000" b="1" dirty="0" err="1" smtClean="0">
                  <a:latin typeface="Arial Narrow" pitchFamily="34" charset="0"/>
                </a:rPr>
                <a:t>chronicity</a:t>
              </a:r>
              <a:r>
                <a:rPr lang="en-US" sz="2000" b="1" dirty="0" smtClean="0">
                  <a:latin typeface="Arial Narrow" pitchFamily="34" charset="0"/>
                </a:rPr>
                <a:t> &amp; more if it is </a:t>
              </a:r>
              <a:r>
                <a:rPr lang="en-US" sz="2000" b="1" dirty="0" err="1" smtClean="0">
                  <a:latin typeface="Arial Narrow" pitchFamily="34" charset="0"/>
                </a:rPr>
                <a:t>rhinosinusitis</a:t>
              </a:r>
              <a:endParaRPr lang="en-US" sz="2000" b="1" dirty="0">
                <a:latin typeface="Arial Narrow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228600" y="304800"/>
            <a:ext cx="46196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RHINITIS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1" grpId="0" build="p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280279"/>
            <a:ext cx="899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ernard MT Condensed" pitchFamily="18" charset="0"/>
              </a:rPr>
              <a:t>		     First GENERATION	       Second GENERATION	Third GENERATION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  <a:latin typeface="Arial Narrow" pitchFamily="34" charset="0"/>
              </a:rPr>
              <a:t>1) ALKYLAMINES</a:t>
            </a:r>
            <a:r>
              <a:rPr lang="en-US" b="1" dirty="0" smtClean="0">
                <a:latin typeface="Arial Narrow" pitchFamily="34" charset="0"/>
              </a:rPr>
              <a:t>              </a:t>
            </a:r>
            <a:r>
              <a:rPr lang="en-US" b="1" dirty="0" err="1" smtClean="0">
                <a:latin typeface="Arial Narrow" pitchFamily="34" charset="0"/>
              </a:rPr>
              <a:t>Chlorpheniramine</a:t>
            </a:r>
            <a:r>
              <a:rPr lang="en-US" b="1" dirty="0" smtClean="0">
                <a:latin typeface="Arial Narrow" pitchFamily="34" charset="0"/>
              </a:rPr>
              <a:t> </a:t>
            </a:r>
            <a:br>
              <a:rPr lang="en-US" b="1" dirty="0" smtClean="0">
                <a:latin typeface="Arial Narrow" pitchFamily="34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Arial Narrow" pitchFamily="34" charset="0"/>
              </a:rPr>
              <a:t>2) ETHANOLAMINES         </a:t>
            </a:r>
            <a:r>
              <a:rPr lang="en-US" b="1" dirty="0" err="1" smtClean="0">
                <a:latin typeface="Arial Narrow" pitchFamily="34" charset="0"/>
              </a:rPr>
              <a:t>Dimenhydrinate</a:t>
            </a:r>
            <a:r>
              <a:rPr lang="en-US" b="1" dirty="0" smtClean="0">
                <a:latin typeface="Arial Narrow" pitchFamily="34" charset="0"/>
              </a:rPr>
              <a:t> </a:t>
            </a:r>
            <a:br>
              <a:rPr lang="en-US" b="1" dirty="0" smtClean="0">
                <a:latin typeface="Arial Narrow" pitchFamily="34" charset="0"/>
              </a:rPr>
            </a:br>
            <a:r>
              <a:rPr lang="en-US" b="1" dirty="0" smtClean="0">
                <a:latin typeface="Arial Narrow" pitchFamily="34" charset="0"/>
              </a:rPr>
              <a:t>	                 	         </a:t>
            </a:r>
            <a:r>
              <a:rPr lang="en-US" b="1" dirty="0" err="1" smtClean="0">
                <a:latin typeface="Arial Narrow" pitchFamily="34" charset="0"/>
              </a:rPr>
              <a:t>Diphenhydramine</a:t>
            </a:r>
            <a:r>
              <a:rPr lang="en-US" b="1" dirty="0" smtClean="0">
                <a:latin typeface="Arial Narrow" pitchFamily="34" charset="0"/>
              </a:rPr>
              <a:t> </a:t>
            </a:r>
            <a:br>
              <a:rPr lang="en-US" b="1" dirty="0" smtClean="0">
                <a:latin typeface="Arial Narrow" pitchFamily="34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Arial Narrow" pitchFamily="34" charset="0"/>
              </a:rPr>
              <a:t>3) ETHYLENEDIAMINES   </a:t>
            </a:r>
            <a:r>
              <a:rPr lang="en-US" b="1" dirty="0" err="1" smtClean="0">
                <a:latin typeface="Arial Narrow" pitchFamily="34" charset="0"/>
              </a:rPr>
              <a:t>Antazoline</a:t>
            </a:r>
            <a:r>
              <a:rPr lang="en-US" b="1" dirty="0" smtClean="0">
                <a:latin typeface="Arial Narrow" pitchFamily="34" charset="0"/>
              </a:rPr>
              <a:t>`	                 	</a:t>
            </a:r>
            <a:br>
              <a:rPr lang="en-US" b="1" dirty="0" smtClean="0">
                <a:latin typeface="Arial Narrow" pitchFamily="34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Arial Narrow" pitchFamily="34" charset="0"/>
              </a:rPr>
              <a:t>4) PHENOTHIAZINES        </a:t>
            </a:r>
            <a:r>
              <a:rPr lang="en-US" b="1" dirty="0" err="1" smtClean="0">
                <a:latin typeface="Arial Narrow" pitchFamily="34" charset="0"/>
              </a:rPr>
              <a:t>Promethazine</a:t>
            </a:r>
            <a:r>
              <a:rPr lang="en-US" b="1" dirty="0" smtClean="0">
                <a:latin typeface="Arial Narrow" pitchFamily="34" charset="0"/>
              </a:rPr>
              <a:t> </a:t>
            </a:r>
            <a:br>
              <a:rPr lang="en-US" b="1" dirty="0" smtClean="0">
                <a:latin typeface="Arial Narrow" pitchFamily="34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Arial Narrow" pitchFamily="34" charset="0"/>
              </a:rPr>
              <a:t>5) PIPERAZINE 	         </a:t>
            </a:r>
            <a:r>
              <a:rPr lang="en-US" b="1" dirty="0" err="1" smtClean="0">
                <a:latin typeface="Arial Narrow" pitchFamily="34" charset="0"/>
              </a:rPr>
              <a:t>Cyclizine</a:t>
            </a:r>
            <a:r>
              <a:rPr lang="en-US" b="1" dirty="0" smtClean="0">
                <a:latin typeface="Arial Narrow" pitchFamily="34" charset="0"/>
              </a:rPr>
              <a:t> 	        </a:t>
            </a:r>
            <a:r>
              <a:rPr lang="en-US" b="1" dirty="0" err="1" smtClean="0">
                <a:latin typeface="Arial Narrow" pitchFamily="34" charset="0"/>
              </a:rPr>
              <a:t>Cetirizine</a:t>
            </a:r>
            <a:r>
              <a:rPr lang="en-US" b="1" dirty="0" smtClean="0">
                <a:latin typeface="Arial Narrow" pitchFamily="34" charset="0"/>
              </a:rPr>
              <a:t>	                        </a:t>
            </a:r>
            <a:r>
              <a:rPr lang="en-US" b="1" dirty="0" err="1" smtClean="0">
                <a:latin typeface="Arial Narrow" pitchFamily="34" charset="0"/>
              </a:rPr>
              <a:t>Levocetirizine</a:t>
            </a:r>
            <a:endParaRPr lang="en-US" b="1" dirty="0" smtClean="0">
              <a:latin typeface="Arial Narrow" pitchFamily="34" charset="0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Arial Narrow" pitchFamily="34" charset="0"/>
              </a:rPr>
              <a:t>6) PIPERIDINES 	         </a:t>
            </a:r>
            <a:r>
              <a:rPr lang="en-US" b="1" dirty="0" err="1" smtClean="0">
                <a:latin typeface="Arial Narrow" pitchFamily="34" charset="0"/>
              </a:rPr>
              <a:t>Azatidine</a:t>
            </a:r>
            <a:r>
              <a:rPr lang="en-US" b="1" dirty="0" smtClean="0">
                <a:latin typeface="Arial Narrow" pitchFamily="34" charset="0"/>
              </a:rPr>
              <a:t> 	        </a:t>
            </a:r>
            <a:r>
              <a:rPr lang="en-US" b="1" dirty="0" err="1" smtClean="0">
                <a:latin typeface="Arial Narrow" pitchFamily="34" charset="0"/>
              </a:rPr>
              <a:t>Astemazole</a:t>
            </a:r>
            <a:r>
              <a:rPr lang="en-US" b="1" dirty="0" smtClean="0">
                <a:latin typeface="Arial Narrow" pitchFamily="34" charset="0"/>
              </a:rPr>
              <a:t>, </a:t>
            </a:r>
            <a:r>
              <a:rPr lang="en-US" b="1" dirty="0" err="1" smtClean="0">
                <a:latin typeface="Arial Narrow" pitchFamily="34" charset="0"/>
              </a:rPr>
              <a:t>Terfenadine</a:t>
            </a:r>
            <a:r>
              <a:rPr lang="en-US" b="1" dirty="0" smtClean="0">
                <a:latin typeface="Arial Narrow" pitchFamily="34" charset="0"/>
              </a:rPr>
              <a:t> 	      </a:t>
            </a:r>
            <a:r>
              <a:rPr lang="en-US" b="1" dirty="0" err="1" smtClean="0">
                <a:latin typeface="Arial Narrow" pitchFamily="34" charset="0"/>
              </a:rPr>
              <a:t>Fexofenadine</a:t>
            </a:r>
            <a:endParaRPr lang="en-US" b="1" dirty="0" smtClean="0">
              <a:latin typeface="Arial Narrow" pitchFamily="34" charset="0"/>
            </a:endParaRPr>
          </a:p>
          <a:p>
            <a:r>
              <a:rPr lang="en-US" b="1" dirty="0" smtClean="0">
                <a:latin typeface="Arial Narrow" pitchFamily="34" charset="0"/>
              </a:rPr>
              <a:t>		 		        </a:t>
            </a:r>
            <a:r>
              <a:rPr lang="en-US" b="1" dirty="0" err="1" smtClean="0">
                <a:latin typeface="Arial Narrow" pitchFamily="34" charset="0"/>
              </a:rPr>
              <a:t>Loratidine</a:t>
            </a:r>
            <a:r>
              <a:rPr lang="en-US" b="1" dirty="0" smtClean="0">
                <a:latin typeface="Arial Narrow" pitchFamily="34" charset="0"/>
              </a:rPr>
              <a:t> 		      </a:t>
            </a:r>
            <a:r>
              <a:rPr lang="en-US" b="1" dirty="0" err="1" smtClean="0">
                <a:latin typeface="Arial Narrow" pitchFamily="34" charset="0"/>
              </a:rPr>
              <a:t>Desoloratidine</a:t>
            </a:r>
            <a:endParaRPr lang="en-US" b="1" dirty="0" smtClean="0">
              <a:latin typeface="Arial Narrow" pitchFamily="34" charset="0"/>
            </a:endParaRPr>
          </a:p>
          <a:p>
            <a:r>
              <a:rPr lang="en-US" b="1" dirty="0" smtClean="0">
                <a:latin typeface="Arial Narrow" pitchFamily="34" charset="0"/>
              </a:rPr>
              <a:t>		         </a:t>
            </a:r>
            <a:r>
              <a:rPr lang="en-US" b="1" dirty="0" err="1" smtClean="0">
                <a:latin typeface="Arial Narrow" pitchFamily="34" charset="0"/>
              </a:rPr>
              <a:t>Ketotifen</a:t>
            </a:r>
            <a:r>
              <a:rPr lang="en-US" b="1" dirty="0" smtClean="0">
                <a:latin typeface="Arial Narrow" pitchFamily="34" charset="0"/>
              </a:rPr>
              <a:t>	</a:t>
            </a:r>
            <a:br>
              <a:rPr lang="en-US" b="1" dirty="0" smtClean="0">
                <a:latin typeface="Arial Narrow" pitchFamily="34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Arial Narrow" pitchFamily="34" charset="0"/>
              </a:rPr>
              <a:t>7) MISCELLANEOUS        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Cyproheptadine</a:t>
            </a:r>
            <a:r>
              <a:rPr lang="en-US" b="1" dirty="0" smtClean="0">
                <a:latin typeface="Arial Narrow" pitchFamily="34" charset="0"/>
              </a:rPr>
              <a:t> 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2299540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1- ANTIHISTAMINES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25196" y="228600"/>
            <a:ext cx="1970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Bernard MT Condensed" pitchFamily="18" charset="0"/>
              </a:rPr>
              <a:t>H</a:t>
            </a:r>
            <a:r>
              <a:rPr lang="en-US" baseline="-25000" dirty="0" smtClean="0">
                <a:latin typeface="Bernard MT Condensed" pitchFamily="18" charset="0"/>
              </a:rPr>
              <a:t>1</a:t>
            </a:r>
            <a:r>
              <a:rPr lang="en-US" dirty="0" smtClean="0">
                <a:latin typeface="Bernard MT Condensed" pitchFamily="18" charset="0"/>
              </a:rPr>
              <a:t> receptor blockers</a:t>
            </a:r>
            <a:endParaRPr lang="en-US" dirty="0">
              <a:latin typeface="Bernard MT Condensed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803969"/>
            <a:ext cx="906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300" dirty="0" smtClean="0">
                <a:solidFill>
                  <a:srgbClr val="0000FF"/>
                </a:solidFill>
                <a:latin typeface="Bernard MT Condensed" pitchFamily="18" charset="0"/>
              </a:rPr>
              <a:t>CLASSIFICATION [</a:t>
            </a:r>
            <a:r>
              <a:rPr lang="en-US" sz="2000" dirty="0" smtClean="0">
                <a:solidFill>
                  <a:srgbClr val="0000FF"/>
                </a:solidFill>
                <a:latin typeface="Bernard MT Condensed" pitchFamily="18" charset="0"/>
              </a:rPr>
              <a:t>Chemical / Functional</a:t>
            </a:r>
            <a:r>
              <a:rPr lang="en-US" sz="2000" spc="300" dirty="0" smtClean="0">
                <a:solidFill>
                  <a:srgbClr val="0000FF"/>
                </a:solidFill>
                <a:latin typeface="Bernard MT Condensed" pitchFamily="18" charset="0"/>
              </a:rPr>
              <a:t>] </a:t>
            </a:r>
            <a:r>
              <a:rPr lang="en-US" sz="2000" spc="300" dirty="0" smtClean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USES </a:t>
            </a:r>
            <a:r>
              <a:rPr lang="en-US" i="1" spc="300" dirty="0" err="1" smtClean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vs</a:t>
            </a:r>
            <a:r>
              <a:rPr lang="en-US" sz="2000" spc="300" dirty="0" smtClean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 ADVERSE EFFECTS</a:t>
            </a:r>
            <a:endParaRPr lang="en-US" sz="2000" spc="300" dirty="0" smtClean="0">
              <a:solidFill>
                <a:srgbClr val="0000FF"/>
              </a:solidFill>
              <a:latin typeface="Bernard MT Condensed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629400" y="3140719"/>
            <a:ext cx="3048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629400" y="3378463"/>
            <a:ext cx="3048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629400" y="3616207"/>
            <a:ext cx="3048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886200" y="3365585"/>
            <a:ext cx="3048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262391" y="3261479"/>
            <a:ext cx="2276856" cy="228600"/>
          </a:xfrm>
          <a:prstGeom prst="rect">
            <a:avLst/>
          </a:prstGeom>
          <a:solidFill>
            <a:srgbClr val="FEEADA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36"/>
          <p:cNvGrpSpPr/>
          <p:nvPr/>
        </p:nvGrpSpPr>
        <p:grpSpPr>
          <a:xfrm>
            <a:off x="4346448" y="4495800"/>
            <a:ext cx="3502152" cy="571704"/>
            <a:chOff x="4156485" y="1295400"/>
            <a:chExt cx="3502152" cy="571704"/>
          </a:xfrm>
        </p:grpSpPr>
        <p:sp>
          <p:nvSpPr>
            <p:cNvPr id="40" name="Right Brace 39"/>
            <p:cNvSpPr/>
            <p:nvPr/>
          </p:nvSpPr>
          <p:spPr>
            <a:xfrm rot="5400000" flipV="1">
              <a:off x="5753100" y="38100"/>
              <a:ext cx="304800" cy="2819400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156485" y="1518291"/>
              <a:ext cx="3502152" cy="34881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2000" b="1" i="1" dirty="0" smtClean="0">
                  <a:latin typeface="Arial Narrow" pitchFamily="34" charset="0"/>
                </a:rPr>
                <a:t>Longer duration = better control</a:t>
              </a:r>
            </a:p>
          </p:txBody>
        </p:sp>
      </p:grpSp>
      <p:sp>
        <p:nvSpPr>
          <p:cNvPr id="42" name="Rectangle 41"/>
          <p:cNvSpPr/>
          <p:nvPr/>
        </p:nvSpPr>
        <p:spPr>
          <a:xfrm>
            <a:off x="2514600" y="4724400"/>
            <a:ext cx="1632178" cy="34881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dirty="0" smtClean="0">
                <a:latin typeface="Arial Narrow" pitchFamily="34" charset="0"/>
              </a:rPr>
              <a:t>Short duration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706624" y="6051987"/>
            <a:ext cx="3334567" cy="348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i="1" dirty="0" smtClean="0">
                <a:latin typeface="Arial Narrow" pitchFamily="34" charset="0"/>
              </a:rPr>
              <a:t>All are used systemic or topical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3568" y="5029200"/>
            <a:ext cx="4066032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 smtClean="0">
                <a:latin typeface="Arial Narrow" pitchFamily="34" charset="0"/>
              </a:rPr>
              <a:t>Interactions; with enzyme inhibitors </a:t>
            </a:r>
          </a:p>
          <a:p>
            <a:pPr>
              <a:lnSpc>
                <a:spcPts val="2000"/>
              </a:lnSpc>
            </a:pPr>
            <a:r>
              <a:rPr lang="en-US" sz="1600" b="1" i="1" dirty="0" smtClean="0">
                <a:latin typeface="Arial Narrow" pitchFamily="34" charset="0"/>
              </a:rPr>
              <a:t>[ </a:t>
            </a:r>
            <a:r>
              <a:rPr lang="en-US" sz="1600" b="1" i="1" dirty="0" err="1" smtClean="0">
                <a:latin typeface="Arial Narrow" pitchFamily="34" charset="0"/>
              </a:rPr>
              <a:t>macrolides</a:t>
            </a:r>
            <a:r>
              <a:rPr lang="en-US" sz="1600" b="1" i="1" dirty="0" smtClean="0">
                <a:latin typeface="Arial Narrow" pitchFamily="34" charset="0"/>
              </a:rPr>
              <a:t>, </a:t>
            </a:r>
            <a:r>
              <a:rPr lang="en-US" sz="1600" b="1" i="1" dirty="0" err="1" smtClean="0">
                <a:latin typeface="Arial Narrow" pitchFamily="34" charset="0"/>
              </a:rPr>
              <a:t>antifungals</a:t>
            </a:r>
            <a:r>
              <a:rPr lang="en-US" sz="1600" b="1" i="1" dirty="0" smtClean="0">
                <a:latin typeface="Arial Narrow" pitchFamily="34" charset="0"/>
              </a:rPr>
              <a:t>, calcium antagonists]</a:t>
            </a:r>
          </a:p>
          <a:p>
            <a:pPr>
              <a:lnSpc>
                <a:spcPts val="2000"/>
              </a:lnSpc>
            </a:pPr>
            <a:r>
              <a:rPr lang="en-US" b="1" dirty="0" smtClean="0">
                <a:latin typeface="Arial Narrow" pitchFamily="34" charset="0"/>
              </a:rPr>
              <a:t>ADRs due to additive </a:t>
            </a:r>
            <a:r>
              <a:rPr lang="en-US" b="1" dirty="0" err="1" smtClean="0">
                <a:latin typeface="Arial Narrow" pitchFamily="34" charset="0"/>
              </a:rPr>
              <a:t>pharmacodynamic</a:t>
            </a:r>
            <a:r>
              <a:rPr lang="en-US" b="1" dirty="0" smtClean="0">
                <a:latin typeface="Arial Narrow" pitchFamily="34" charset="0"/>
              </a:rPr>
              <a:t> actions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1880616" y="3660648"/>
            <a:ext cx="4718304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0" y="4523793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267200" y="50292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Narrow" pitchFamily="34" charset="0"/>
              </a:rPr>
              <a:t>No drug interactions &amp; minimal ADRs</a:t>
            </a:r>
            <a:endParaRPr lang="en-US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2" grpId="0" animBg="1"/>
      <p:bldP spid="43" grpId="0"/>
      <p:bldP spid="19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460248" y="5334748"/>
            <a:ext cx="1752600" cy="1118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u="sng" dirty="0" smtClean="0">
                <a:solidFill>
                  <a:srgbClr val="A40000"/>
                </a:solidFill>
                <a:latin typeface="Arial Narrow" pitchFamily="34" charset="0"/>
              </a:rPr>
              <a:t>In Children</a:t>
            </a:r>
          </a:p>
          <a:p>
            <a:pPr>
              <a:lnSpc>
                <a:spcPts val="2000"/>
              </a:lnSpc>
            </a:pPr>
            <a:r>
              <a:rPr lang="en-US" sz="2000" b="1" dirty="0" smtClean="0">
                <a:latin typeface="Arial Narrow" pitchFamily="34" charset="0"/>
              </a:rPr>
              <a:t>Excitation</a:t>
            </a:r>
          </a:p>
          <a:p>
            <a:pPr>
              <a:lnSpc>
                <a:spcPts val="2000"/>
              </a:lnSpc>
            </a:pPr>
            <a:r>
              <a:rPr lang="en-US" sz="2000" b="1" dirty="0" smtClean="0">
                <a:latin typeface="Arial Narrow" pitchFamily="34" charset="0"/>
              </a:rPr>
              <a:t>Agitation </a:t>
            </a:r>
          </a:p>
          <a:p>
            <a:pPr>
              <a:lnSpc>
                <a:spcPts val="2000"/>
              </a:lnSpc>
            </a:pPr>
            <a:r>
              <a:rPr lang="en-US" sz="2000" b="1" dirty="0" smtClean="0">
                <a:latin typeface="Arial Narrow" pitchFamily="34" charset="0"/>
              </a:rPr>
              <a:t>Convulsions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399633"/>
            <a:ext cx="8991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Bernard MT Condensed" pitchFamily="18" charset="0"/>
              </a:rPr>
              <a:t>		     First GENERATION	Second GENERATION		Third GENERATION</a:t>
            </a:r>
          </a:p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00FF"/>
                </a:solidFill>
                <a:latin typeface="Arial Narrow" pitchFamily="34" charset="0"/>
              </a:rPr>
              <a:t>1) ALKYLAMINES</a:t>
            </a:r>
            <a:r>
              <a:rPr lang="en-US" sz="1600" b="1" dirty="0" smtClean="0">
                <a:latin typeface="Arial Narrow" pitchFamily="34" charset="0"/>
              </a:rPr>
              <a:t>       	     </a:t>
            </a:r>
            <a:r>
              <a:rPr lang="en-US" sz="1600" b="1" dirty="0" err="1" smtClean="0">
                <a:latin typeface="Arial Narrow" pitchFamily="34" charset="0"/>
              </a:rPr>
              <a:t>Chlorpheniramine</a:t>
            </a:r>
            <a:r>
              <a:rPr lang="en-US" sz="1600" b="1" dirty="0" smtClean="0">
                <a:latin typeface="Arial Narrow" pitchFamily="34" charset="0"/>
              </a:rPr>
              <a:t> </a:t>
            </a:r>
            <a:br>
              <a:rPr lang="en-US" sz="1600" b="1" dirty="0" smtClean="0">
                <a:latin typeface="Arial Narrow" pitchFamily="34" charset="0"/>
              </a:rPr>
            </a:br>
            <a:r>
              <a:rPr lang="en-US" sz="1600" b="1" dirty="0" smtClean="0">
                <a:solidFill>
                  <a:srgbClr val="0000FF"/>
                </a:solidFill>
                <a:latin typeface="Arial Narrow" pitchFamily="34" charset="0"/>
              </a:rPr>
              <a:t>2) ETHANOLAMINES 	     </a:t>
            </a:r>
            <a:r>
              <a:rPr lang="en-US" sz="1600" b="1" dirty="0" err="1" smtClean="0">
                <a:latin typeface="Arial Narrow" pitchFamily="34" charset="0"/>
              </a:rPr>
              <a:t>Dimenhydrinate</a:t>
            </a:r>
            <a:r>
              <a:rPr lang="en-US" sz="1600" b="1" dirty="0" smtClean="0">
                <a:latin typeface="Arial Narrow" pitchFamily="34" charset="0"/>
              </a:rPr>
              <a:t> </a:t>
            </a:r>
            <a:br>
              <a:rPr lang="en-US" sz="1600" b="1" dirty="0" smtClean="0">
                <a:latin typeface="Arial Narrow" pitchFamily="34" charset="0"/>
              </a:rPr>
            </a:br>
            <a:r>
              <a:rPr lang="en-US" sz="1600" b="1" dirty="0" smtClean="0">
                <a:latin typeface="Arial Narrow" pitchFamily="34" charset="0"/>
              </a:rPr>
              <a:t>	                 	     </a:t>
            </a:r>
            <a:r>
              <a:rPr lang="en-US" sz="1600" b="1" dirty="0" err="1" smtClean="0">
                <a:latin typeface="Arial Narrow" pitchFamily="34" charset="0"/>
              </a:rPr>
              <a:t>Diphenhydramine</a:t>
            </a:r>
            <a:r>
              <a:rPr lang="en-US" sz="1600" b="1" dirty="0" smtClean="0">
                <a:latin typeface="Arial Narrow" pitchFamily="34" charset="0"/>
              </a:rPr>
              <a:t> </a:t>
            </a:r>
            <a:br>
              <a:rPr lang="en-US" sz="1600" b="1" dirty="0" smtClean="0">
                <a:latin typeface="Arial Narrow" pitchFamily="34" charset="0"/>
              </a:rPr>
            </a:br>
            <a:r>
              <a:rPr lang="en-US" sz="1600" b="1" dirty="0" smtClean="0">
                <a:solidFill>
                  <a:srgbClr val="0000FF"/>
                </a:solidFill>
                <a:latin typeface="Arial Narrow" pitchFamily="34" charset="0"/>
              </a:rPr>
              <a:t>3) ETHYLENEDIAMINES   </a:t>
            </a:r>
            <a:r>
              <a:rPr lang="en-US" sz="1600" b="1" dirty="0" err="1" smtClean="0">
                <a:latin typeface="Arial Narrow" pitchFamily="34" charset="0"/>
              </a:rPr>
              <a:t>Antazoline</a:t>
            </a:r>
            <a:r>
              <a:rPr lang="en-US" sz="1600" b="1" dirty="0" smtClean="0">
                <a:latin typeface="Arial Narrow" pitchFamily="34" charset="0"/>
              </a:rPr>
              <a:t>`	                 	</a:t>
            </a:r>
            <a:br>
              <a:rPr lang="en-US" sz="1600" b="1" dirty="0" smtClean="0">
                <a:latin typeface="Arial Narrow" pitchFamily="34" charset="0"/>
              </a:rPr>
            </a:br>
            <a:r>
              <a:rPr lang="en-US" sz="1600" b="1" dirty="0" smtClean="0">
                <a:solidFill>
                  <a:srgbClr val="0000FF"/>
                </a:solidFill>
                <a:latin typeface="Arial Narrow" pitchFamily="34" charset="0"/>
              </a:rPr>
              <a:t>4) PHENOTHIAZINES</a:t>
            </a:r>
            <a:r>
              <a:rPr lang="en-US" sz="1600" b="1" dirty="0" smtClean="0">
                <a:latin typeface="Arial Narrow" pitchFamily="34" charset="0"/>
              </a:rPr>
              <a:t> 	     </a:t>
            </a:r>
            <a:r>
              <a:rPr lang="en-US" sz="1600" b="1" dirty="0" err="1" smtClean="0">
                <a:latin typeface="Arial Narrow" pitchFamily="34" charset="0"/>
              </a:rPr>
              <a:t>Promethazine</a:t>
            </a:r>
            <a:r>
              <a:rPr lang="en-US" sz="1600" b="1" dirty="0" smtClean="0">
                <a:latin typeface="Arial Narrow" pitchFamily="34" charset="0"/>
              </a:rPr>
              <a:t> </a:t>
            </a:r>
            <a:br>
              <a:rPr lang="en-US" sz="1600" b="1" dirty="0" smtClean="0">
                <a:latin typeface="Arial Narrow" pitchFamily="34" charset="0"/>
              </a:rPr>
            </a:br>
            <a:r>
              <a:rPr lang="en-US" sz="1600" b="1" dirty="0" smtClean="0">
                <a:solidFill>
                  <a:srgbClr val="0000FF"/>
                </a:solidFill>
                <a:latin typeface="Arial Narrow" pitchFamily="34" charset="0"/>
              </a:rPr>
              <a:t>5) PIPERAZINE 	     </a:t>
            </a:r>
            <a:r>
              <a:rPr lang="en-US" sz="1600" b="1" dirty="0" err="1" smtClean="0">
                <a:latin typeface="Arial Narrow" pitchFamily="34" charset="0"/>
              </a:rPr>
              <a:t>Cyclizine</a:t>
            </a:r>
            <a:r>
              <a:rPr lang="en-US" sz="1600" b="1" dirty="0" smtClean="0">
                <a:latin typeface="Arial Narrow" pitchFamily="34" charset="0"/>
              </a:rPr>
              <a:t> 	</a:t>
            </a:r>
            <a:r>
              <a:rPr lang="en-US" sz="1600" b="1" dirty="0" err="1" smtClean="0">
                <a:latin typeface="Arial Narrow" pitchFamily="34" charset="0"/>
              </a:rPr>
              <a:t>Cetirizine</a:t>
            </a:r>
            <a:r>
              <a:rPr lang="en-US" sz="1600" b="1" dirty="0" smtClean="0">
                <a:latin typeface="Arial Narrow" pitchFamily="34" charset="0"/>
              </a:rPr>
              <a:t>			 </a:t>
            </a:r>
            <a:r>
              <a:rPr lang="en-US" sz="1600" b="1" dirty="0" err="1" smtClean="0">
                <a:latin typeface="Arial Narrow" pitchFamily="34" charset="0"/>
              </a:rPr>
              <a:t>Levocetirizine</a:t>
            </a:r>
            <a:endParaRPr lang="en-US" sz="1600" b="1" dirty="0" smtClean="0">
              <a:latin typeface="Arial Narrow" pitchFamily="34" charset="0"/>
            </a:endParaRPr>
          </a:p>
          <a:p>
            <a:r>
              <a:rPr lang="en-US" sz="1600" b="1" dirty="0" smtClean="0">
                <a:solidFill>
                  <a:srgbClr val="0000FF"/>
                </a:solidFill>
                <a:latin typeface="Arial Narrow" pitchFamily="34" charset="0"/>
              </a:rPr>
              <a:t>6) PIPERIDINES 	     </a:t>
            </a:r>
            <a:r>
              <a:rPr lang="en-US" sz="1600" b="1" dirty="0" err="1" smtClean="0">
                <a:latin typeface="Arial Narrow" pitchFamily="34" charset="0"/>
              </a:rPr>
              <a:t>Azatidine</a:t>
            </a:r>
            <a:r>
              <a:rPr lang="en-US" sz="1600" b="1" dirty="0" smtClean="0">
                <a:latin typeface="Arial Narrow" pitchFamily="34" charset="0"/>
              </a:rPr>
              <a:t> 			 	 </a:t>
            </a:r>
            <a:r>
              <a:rPr lang="en-US" sz="1600" b="1" dirty="0" err="1" smtClean="0">
                <a:latin typeface="Arial Narrow" pitchFamily="34" charset="0"/>
              </a:rPr>
              <a:t>Fexofenadine</a:t>
            </a:r>
            <a:endParaRPr lang="en-US" sz="1600" b="1" dirty="0" smtClean="0">
              <a:latin typeface="Arial Narrow" pitchFamily="34" charset="0"/>
            </a:endParaRPr>
          </a:p>
          <a:p>
            <a:r>
              <a:rPr lang="en-US" sz="1600" b="1" dirty="0" smtClean="0">
                <a:latin typeface="Arial Narrow" pitchFamily="34" charset="0"/>
              </a:rPr>
              <a:t>		 		</a:t>
            </a:r>
            <a:r>
              <a:rPr lang="en-US" sz="1600" b="1" dirty="0" err="1" smtClean="0">
                <a:latin typeface="Arial Narrow" pitchFamily="34" charset="0"/>
              </a:rPr>
              <a:t>Loratidine</a:t>
            </a:r>
            <a:r>
              <a:rPr lang="en-US" sz="1600" b="1" dirty="0" smtClean="0">
                <a:latin typeface="Arial Narrow" pitchFamily="34" charset="0"/>
              </a:rPr>
              <a:t> 			 </a:t>
            </a:r>
            <a:r>
              <a:rPr lang="en-US" sz="1600" b="1" dirty="0" err="1" smtClean="0">
                <a:latin typeface="Arial Narrow" pitchFamily="34" charset="0"/>
              </a:rPr>
              <a:t>Desoloratidine</a:t>
            </a:r>
            <a:endParaRPr lang="en-US" sz="1600" b="1" dirty="0" smtClean="0">
              <a:latin typeface="Arial Narrow" pitchFamily="34" charset="0"/>
            </a:endParaRPr>
          </a:p>
          <a:p>
            <a:r>
              <a:rPr lang="en-US" sz="1600" b="1" dirty="0" smtClean="0">
                <a:latin typeface="Arial Narrow" pitchFamily="34" charset="0"/>
              </a:rPr>
              <a:t>		     </a:t>
            </a:r>
            <a:r>
              <a:rPr lang="en-US" sz="1600" b="1" dirty="0" err="1" smtClean="0">
                <a:latin typeface="Arial Narrow" pitchFamily="34" charset="0"/>
              </a:rPr>
              <a:t>Ketotifen</a:t>
            </a:r>
            <a:r>
              <a:rPr lang="en-US" sz="1600" b="1" dirty="0" smtClean="0">
                <a:latin typeface="Arial Narrow" pitchFamily="34" charset="0"/>
              </a:rPr>
              <a:t>	</a:t>
            </a:r>
            <a:br>
              <a:rPr lang="en-US" sz="1600" b="1" dirty="0" smtClean="0">
                <a:latin typeface="Arial Narrow" pitchFamily="34" charset="0"/>
              </a:rPr>
            </a:br>
            <a:r>
              <a:rPr lang="en-US" sz="1600" b="1" dirty="0" smtClean="0">
                <a:solidFill>
                  <a:srgbClr val="0000FF"/>
                </a:solidFill>
                <a:latin typeface="Arial Narrow" pitchFamily="34" charset="0"/>
              </a:rPr>
              <a:t>7) MISCELLANEOUS</a:t>
            </a:r>
            <a:r>
              <a:rPr lang="en-US" sz="1600" b="1" dirty="0" smtClean="0">
                <a:latin typeface="Arial Narrow" pitchFamily="34" charset="0"/>
              </a:rPr>
              <a:t> 	     </a:t>
            </a:r>
            <a:r>
              <a:rPr lang="en-US" sz="1600" b="1" dirty="0" err="1" smtClean="0">
                <a:latin typeface="Arial Narrow" pitchFamily="34" charset="0"/>
              </a:rPr>
              <a:t>Cyproheptadine</a:t>
            </a:r>
            <a:r>
              <a:rPr lang="en-US" sz="1600" b="1" dirty="0" smtClean="0">
                <a:latin typeface="Arial Narrow" pitchFamily="34" charset="0"/>
              </a:rPr>
              <a:t> 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2015808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ANTIHISTAMINES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" y="3505200"/>
            <a:ext cx="8991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ernard MT Condensed" pitchFamily="18" charset="0"/>
              </a:rPr>
              <a:t>ANTIHISTAMINIC ACTION</a:t>
            </a:r>
            <a:r>
              <a:rPr lang="en-US" b="1" dirty="0" smtClean="0">
                <a:latin typeface="Arial Narrow" pitchFamily="34" charset="0"/>
              </a:rPr>
              <a:t> Non-selective	Selective		 	More Selective</a:t>
            </a:r>
            <a:endParaRPr lang="en-US" sz="1600" b="1" dirty="0" smtClean="0">
              <a:latin typeface="Arial Narrow" pitchFamily="34" charset="0"/>
            </a:endParaRPr>
          </a:p>
          <a:p>
            <a:r>
              <a:rPr lang="en-US" sz="1600" b="1" dirty="0" smtClean="0">
                <a:latin typeface="Arial Narrow" pitchFamily="34" charset="0"/>
              </a:rPr>
              <a:t>		</a:t>
            </a:r>
            <a:r>
              <a:rPr lang="en-US" b="1" dirty="0" smtClean="0">
                <a:latin typeface="Arial Narrow" pitchFamily="34" charset="0"/>
              </a:rPr>
              <a:t>     </a:t>
            </a:r>
            <a:r>
              <a:rPr lang="en-US" b="1" dirty="0" err="1" smtClean="0">
                <a:latin typeface="Arial Narrow" pitchFamily="34" charset="0"/>
              </a:rPr>
              <a:t>Lipophylic</a:t>
            </a:r>
            <a:r>
              <a:rPr lang="en-US" b="1" dirty="0" smtClean="0">
                <a:latin typeface="Arial Narrow" pitchFamily="34" charset="0"/>
              </a:rPr>
              <a:t>	Non-</a:t>
            </a:r>
            <a:r>
              <a:rPr lang="en-US" b="1" dirty="0" err="1" smtClean="0">
                <a:latin typeface="Arial Narrow" pitchFamily="34" charset="0"/>
              </a:rPr>
              <a:t>lipophylic</a:t>
            </a:r>
            <a:r>
              <a:rPr lang="en-US" b="1" dirty="0" smtClean="0">
                <a:latin typeface="Arial Narrow" pitchFamily="34" charset="0"/>
              </a:rPr>
              <a:t>		Non-</a:t>
            </a:r>
            <a:r>
              <a:rPr lang="en-US" b="1" dirty="0" err="1" smtClean="0">
                <a:latin typeface="Arial Narrow" pitchFamily="34" charset="0"/>
              </a:rPr>
              <a:t>lipophylic</a:t>
            </a:r>
            <a:endParaRPr lang="en-US" sz="1600" b="1" dirty="0" smtClean="0">
              <a:latin typeface="Arial Narrow" pitchFamily="34" charset="0"/>
            </a:endParaRPr>
          </a:p>
          <a:p>
            <a:r>
              <a:rPr lang="en-US" sz="1600" b="1" dirty="0" smtClean="0">
                <a:latin typeface="Arial Narrow" pitchFamily="34" charset="0"/>
              </a:rPr>
              <a:t>                                             </a:t>
            </a:r>
            <a:r>
              <a:rPr lang="en-US" b="1" dirty="0" smtClean="0">
                <a:latin typeface="Arial Narrow" pitchFamily="34" charset="0"/>
              </a:rPr>
              <a:t>Cross BBB	poor cross BBB 		not cross BBB</a:t>
            </a:r>
            <a:endParaRPr lang="en-US" sz="1600" b="1" dirty="0" smtClean="0">
              <a:latin typeface="Arial Narrow" pitchFamily="34" charset="0"/>
            </a:endParaRPr>
          </a:p>
          <a:p>
            <a:r>
              <a:rPr lang="en-US" sz="1600" b="1" dirty="0" smtClean="0">
                <a:latin typeface="Arial Narrow" pitchFamily="34" charset="0"/>
              </a:rPr>
              <a:t>                                             </a:t>
            </a:r>
            <a:r>
              <a:rPr lang="en-US" dirty="0" smtClean="0">
                <a:solidFill>
                  <a:srgbClr val="0000FF"/>
                </a:solidFill>
                <a:latin typeface="Bernard MT Condensed" pitchFamily="18" charset="0"/>
              </a:rPr>
              <a:t>SEDATING</a:t>
            </a:r>
            <a:r>
              <a:rPr lang="en-US" b="1" dirty="0" smtClean="0">
                <a:latin typeface="Arial Narrow" pitchFamily="34" charset="0"/>
              </a:rPr>
              <a:t>	</a:t>
            </a:r>
            <a:r>
              <a:rPr lang="en-US" dirty="0" smtClean="0">
                <a:latin typeface="Bernard MT Condensed" pitchFamily="18" charset="0"/>
              </a:rPr>
              <a:t>NON - SEDATING </a:t>
            </a:r>
            <a:r>
              <a:rPr lang="en-US" b="1" dirty="0" smtClean="0">
                <a:latin typeface="Arial Narrow" pitchFamily="34" charset="0"/>
              </a:rPr>
              <a:t>		</a:t>
            </a:r>
            <a:r>
              <a:rPr lang="en-US" dirty="0" smtClean="0">
                <a:latin typeface="Bernard MT Condensed" pitchFamily="18" charset="0"/>
              </a:rPr>
              <a:t>NON - SEDATING</a:t>
            </a:r>
            <a:endParaRPr lang="en-US" sz="1600" dirty="0" smtClean="0">
              <a:latin typeface="Bernard MT Condensed" pitchFamily="18" charset="0"/>
            </a:endParaRPr>
          </a:p>
          <a:p>
            <a:r>
              <a:rPr lang="en-US" sz="1600" b="1" dirty="0" smtClean="0">
                <a:latin typeface="Arial Narrow" pitchFamily="34" charset="0"/>
              </a:rPr>
              <a:t>				</a:t>
            </a:r>
            <a:r>
              <a:rPr lang="en-US" b="1" dirty="0" smtClean="0">
                <a:latin typeface="Arial Narrow" pitchFamily="34" charset="0"/>
              </a:rPr>
              <a:t>&gt; efficacy </a:t>
            </a:r>
            <a:r>
              <a:rPr lang="en-US" b="1" u="sng" dirty="0" smtClean="0">
                <a:solidFill>
                  <a:srgbClr val="F27900"/>
                </a:solidFill>
                <a:latin typeface="Arial Narrow" pitchFamily="34" charset="0"/>
              </a:rPr>
              <a:t>+</a:t>
            </a:r>
            <a:r>
              <a:rPr lang="en-US" dirty="0" smtClean="0">
                <a:solidFill>
                  <a:srgbClr val="F27900"/>
                </a:solidFill>
                <a:latin typeface="Bernard MT Condensed" pitchFamily="18" charset="0"/>
              </a:rPr>
              <a:t>ANTIALLERGIC</a:t>
            </a:r>
            <a:r>
              <a:rPr lang="en-US" b="1" dirty="0" smtClean="0">
                <a:solidFill>
                  <a:srgbClr val="F27900"/>
                </a:solidFill>
                <a:latin typeface="Arial Narrow" pitchFamily="34" charset="0"/>
              </a:rPr>
              <a:t> </a:t>
            </a:r>
            <a:r>
              <a:rPr lang="en-US" sz="1600" b="1" dirty="0" smtClean="0">
                <a:solidFill>
                  <a:srgbClr val="F27900"/>
                </a:solidFill>
                <a:latin typeface="Arial Narrow" pitchFamily="34" charset="0"/>
              </a:rPr>
              <a:t>          </a:t>
            </a:r>
            <a:r>
              <a:rPr lang="en-US" b="1" dirty="0" smtClean="0">
                <a:latin typeface="Arial Narrow" pitchFamily="34" charset="0"/>
              </a:rPr>
              <a:t>&gt; &gt; efficacy</a:t>
            </a:r>
            <a:r>
              <a:rPr lang="en-US" sz="2000" b="1" dirty="0" smtClean="0">
                <a:solidFill>
                  <a:srgbClr val="F27900"/>
                </a:solidFill>
                <a:latin typeface="Arial Narrow" pitchFamily="34" charset="0"/>
              </a:rPr>
              <a:t>&gt;</a:t>
            </a:r>
            <a:r>
              <a:rPr lang="en-US" dirty="0" smtClean="0">
                <a:solidFill>
                  <a:srgbClr val="F27900"/>
                </a:solidFill>
                <a:latin typeface="Bernard MT Condensed" pitchFamily="18" charset="0"/>
              </a:rPr>
              <a:t>ANTIALLERGIC</a:t>
            </a:r>
            <a:endParaRPr lang="en-US" sz="1600" dirty="0" smtClean="0">
              <a:solidFill>
                <a:srgbClr val="F27900"/>
              </a:solidFill>
              <a:latin typeface="Bernard MT Condensed" pitchFamily="18" charset="0"/>
            </a:endParaRPr>
          </a:p>
          <a:p>
            <a:r>
              <a:rPr lang="en-US" sz="1600" b="1" dirty="0" smtClean="0">
                <a:latin typeface="Arial Narrow" pitchFamily="34" charset="0"/>
              </a:rPr>
              <a:t>				</a:t>
            </a:r>
            <a:r>
              <a:rPr lang="en-US" b="1" dirty="0" smtClean="0">
                <a:latin typeface="Arial Narrow" pitchFamily="34" charset="0"/>
              </a:rPr>
              <a:t>Little / Major side effects </a:t>
            </a:r>
            <a:r>
              <a:rPr lang="en-US" sz="1600" b="1" dirty="0" smtClean="0">
                <a:latin typeface="Arial Narrow" pitchFamily="34" charset="0"/>
              </a:rPr>
              <a:t>	</a:t>
            </a:r>
            <a:r>
              <a:rPr lang="en-US" b="1" dirty="0" smtClean="0">
                <a:latin typeface="Arial Narrow" pitchFamily="34" charset="0"/>
              </a:rPr>
              <a:t>Rare side effects </a:t>
            </a:r>
            <a:endParaRPr lang="en-US" sz="1600" b="1" dirty="0" smtClean="0">
              <a:latin typeface="Arial Narrow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276856" y="2877657"/>
            <a:ext cx="838200" cy="0"/>
          </a:xfrm>
          <a:prstGeom prst="line">
            <a:avLst/>
          </a:prstGeom>
          <a:ln w="28575">
            <a:solidFill>
              <a:srgbClr val="F27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886200" y="2143089"/>
            <a:ext cx="838200" cy="0"/>
          </a:xfrm>
          <a:prstGeom prst="line">
            <a:avLst/>
          </a:prstGeom>
          <a:ln w="28575">
            <a:solidFill>
              <a:srgbClr val="F27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886200" y="2627721"/>
            <a:ext cx="838200" cy="0"/>
          </a:xfrm>
          <a:prstGeom prst="line">
            <a:avLst/>
          </a:prstGeom>
          <a:ln w="28575">
            <a:solidFill>
              <a:srgbClr val="F27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705600" y="2143089"/>
            <a:ext cx="1066800" cy="0"/>
          </a:xfrm>
          <a:prstGeom prst="line">
            <a:avLst/>
          </a:prstGeom>
          <a:ln w="38100">
            <a:solidFill>
              <a:srgbClr val="F27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696456" y="2389977"/>
            <a:ext cx="1066800" cy="0"/>
          </a:xfrm>
          <a:prstGeom prst="line">
            <a:avLst/>
          </a:prstGeom>
          <a:ln w="38100">
            <a:solidFill>
              <a:srgbClr val="F27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687312" y="2636865"/>
            <a:ext cx="1066800" cy="0"/>
          </a:xfrm>
          <a:prstGeom prst="line">
            <a:avLst/>
          </a:prstGeom>
          <a:ln w="38100">
            <a:solidFill>
              <a:srgbClr val="F27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286000" y="1161633"/>
            <a:ext cx="1295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95144" y="1390233"/>
            <a:ext cx="1295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286000" y="1877913"/>
            <a:ext cx="10668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286000" y="2152233"/>
            <a:ext cx="6858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286000" y="933033"/>
            <a:ext cx="14478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286000" y="3129954"/>
            <a:ext cx="1295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441448" y="6336268"/>
            <a:ext cx="6477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Arial Narrow" pitchFamily="34" charset="0"/>
              </a:rPr>
              <a:t>N.B. It is either </a:t>
            </a:r>
            <a:r>
              <a:rPr lang="en-US" b="1" i="1" u="sng" dirty="0" smtClean="0">
                <a:solidFill>
                  <a:srgbClr val="009E00"/>
                </a:solidFill>
                <a:latin typeface="Arial Narrow" pitchFamily="34" charset="0"/>
              </a:rPr>
              <a:t>applied</a:t>
            </a:r>
            <a:r>
              <a:rPr lang="en-US" b="1" i="1" dirty="0" smtClean="0">
                <a:solidFill>
                  <a:srgbClr val="009E00"/>
                </a:solidFill>
                <a:latin typeface="Arial Narrow" pitchFamily="34" charset="0"/>
              </a:rPr>
              <a:t> for Therapeutic Use </a:t>
            </a:r>
            <a:r>
              <a:rPr lang="en-US" b="1" i="1" dirty="0" smtClean="0">
                <a:latin typeface="Arial Narrow" pitchFamily="34" charset="0"/>
              </a:rPr>
              <a:t>or</a:t>
            </a:r>
            <a:r>
              <a:rPr lang="en-US" b="1" i="1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b="1" i="1" u="sng" dirty="0" smtClean="0">
                <a:solidFill>
                  <a:srgbClr val="A40000"/>
                </a:solidFill>
                <a:latin typeface="Arial Narrow" pitchFamily="34" charset="0"/>
              </a:rPr>
              <a:t>avoided</a:t>
            </a:r>
            <a:r>
              <a:rPr lang="en-US" b="1" i="1" dirty="0" smtClean="0">
                <a:solidFill>
                  <a:srgbClr val="A40000"/>
                </a:solidFill>
                <a:latin typeface="Arial Narrow" pitchFamily="34" charset="0"/>
              </a:rPr>
              <a:t> for Side Effects </a:t>
            </a:r>
            <a:endParaRPr lang="en-US" b="1" i="1" dirty="0">
              <a:solidFill>
                <a:srgbClr val="A40000"/>
              </a:solidFill>
              <a:latin typeface="Arial Narrow" pitchFamily="34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3712164" y="5508202"/>
            <a:ext cx="5257800" cy="17522"/>
          </a:xfrm>
          <a:prstGeom prst="straightConnector1">
            <a:avLst/>
          </a:prstGeom>
          <a:ln w="38100">
            <a:solidFill>
              <a:srgbClr val="009E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5794248" y="5278014"/>
            <a:ext cx="106680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9E00"/>
                </a:solidFill>
                <a:latin typeface="Bernard MT Condensed" pitchFamily="18" charset="0"/>
              </a:rPr>
              <a:t>Allergies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1984248" y="5498292"/>
            <a:ext cx="1752600" cy="18288"/>
          </a:xfrm>
          <a:prstGeom prst="straightConnector1">
            <a:avLst/>
          </a:prstGeom>
          <a:ln w="38100">
            <a:solidFill>
              <a:srgbClr val="A4000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2441448" y="5278014"/>
            <a:ext cx="114300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9E00"/>
                </a:solidFill>
                <a:latin typeface="Bernard MT Condensed" pitchFamily="18" charset="0"/>
              </a:rPr>
              <a:t>+ Itching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88848" y="3858161"/>
            <a:ext cx="1066800" cy="11695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</a:pPr>
            <a:r>
              <a:rPr lang="en-US" dirty="0" smtClean="0">
                <a:solidFill>
                  <a:srgbClr val="009E00"/>
                </a:solidFill>
                <a:latin typeface="Bernard MT Condensed" pitchFamily="18" charset="0"/>
              </a:rPr>
              <a:t>Insomnia</a:t>
            </a:r>
          </a:p>
          <a:p>
            <a:pPr>
              <a:lnSpc>
                <a:spcPts val="2100"/>
              </a:lnSpc>
            </a:pPr>
            <a:r>
              <a:rPr lang="en-US" dirty="0" smtClean="0">
                <a:solidFill>
                  <a:srgbClr val="009E00"/>
                </a:solidFill>
                <a:latin typeface="Bernard MT Condensed" pitchFamily="18" charset="0"/>
              </a:rPr>
              <a:t>Sleep aid</a:t>
            </a:r>
          </a:p>
          <a:p>
            <a:pPr>
              <a:lnSpc>
                <a:spcPts val="2100"/>
              </a:lnSpc>
            </a:pPr>
            <a:r>
              <a:rPr lang="en-US" dirty="0" smtClean="0">
                <a:solidFill>
                  <a:srgbClr val="009E00"/>
                </a:solidFill>
                <a:latin typeface="Bernard MT Condensed" pitchFamily="18" charset="0"/>
              </a:rPr>
              <a:t>Vertigo</a:t>
            </a:r>
          </a:p>
          <a:p>
            <a:pPr>
              <a:lnSpc>
                <a:spcPts val="2100"/>
              </a:lnSpc>
            </a:pPr>
            <a:r>
              <a:rPr lang="en-US" dirty="0" smtClean="0">
                <a:solidFill>
                  <a:srgbClr val="009E00"/>
                </a:solidFill>
                <a:latin typeface="Bernard MT Condensed" pitchFamily="18" charset="0"/>
              </a:rPr>
              <a:t>Anxiety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1679448" y="4343400"/>
            <a:ext cx="457200" cy="4771"/>
          </a:xfrm>
          <a:prstGeom prst="straightConnector1">
            <a:avLst/>
          </a:prstGeom>
          <a:ln w="38100">
            <a:solidFill>
              <a:srgbClr val="009E0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>
            <a:off x="2596234" y="4913738"/>
            <a:ext cx="457200" cy="4771"/>
          </a:xfrm>
          <a:prstGeom prst="straightConnector1">
            <a:avLst/>
          </a:prstGeom>
          <a:ln w="38100">
            <a:solidFill>
              <a:srgbClr val="009E0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5400000" flipH="1" flipV="1">
            <a:off x="1454758" y="4725262"/>
            <a:ext cx="909629" cy="460248"/>
          </a:xfrm>
          <a:prstGeom prst="straightConnector1">
            <a:avLst/>
          </a:prstGeom>
          <a:ln w="38100">
            <a:solidFill>
              <a:srgbClr val="A4000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334512" y="5638800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Bernard MT Condensed" pitchFamily="18" charset="0"/>
              </a:rPr>
              <a:t>Are “drying agents”; </a:t>
            </a:r>
            <a:r>
              <a:rPr lang="en-US" b="1" dirty="0" smtClean="0">
                <a:latin typeface="Bernard MT Condensed" pitchFamily="18" charset="0"/>
                <a:sym typeface="Wingdings 3"/>
              </a:rPr>
              <a:t> </a:t>
            </a:r>
            <a:r>
              <a:rPr lang="en-US" dirty="0" smtClean="0">
                <a:latin typeface="Bernard MT Condensed" pitchFamily="18" charset="0"/>
              </a:rPr>
              <a:t>secretions &amp;  localized inflammation</a:t>
            </a:r>
          </a:p>
          <a:p>
            <a:pPr algn="ctr"/>
            <a:r>
              <a:rPr lang="en-US" dirty="0" smtClean="0">
                <a:latin typeface="Bernard MT Condensed" pitchFamily="18" charset="0"/>
              </a:rPr>
              <a:t>Act more on Upper and of limited effect on lower airway</a:t>
            </a:r>
            <a:endParaRPr lang="en-US" dirty="0">
              <a:latin typeface="Bernard MT Condensed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19" grpId="0"/>
      <p:bldP spid="48" grpId="0" animBg="1"/>
      <p:bldP spid="49" grpId="0" animBg="1"/>
      <p:bldP spid="55" grpId="0" animBg="1"/>
      <p:bldP spid="57" grpId="0" animBg="1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rapezoid 37"/>
          <p:cNvSpPr/>
          <p:nvPr/>
        </p:nvSpPr>
        <p:spPr>
          <a:xfrm>
            <a:off x="-457200" y="1981200"/>
            <a:ext cx="6858000" cy="4876800"/>
          </a:xfrm>
          <a:prstGeom prst="trapezoid">
            <a:avLst>
              <a:gd name="adj" fmla="val 33169"/>
            </a:avLst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rgbClr val="00E200">
                  <a:alpha val="28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9" name="Picture 1" descr="C:\Documents and Settings\DR.OMNIA\My Documents\My Pictures\ant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265" t="9677"/>
          <a:stretch>
            <a:fillRect/>
          </a:stretch>
        </p:blipFill>
        <p:spPr bwMode="auto">
          <a:xfrm>
            <a:off x="152400" y="1676400"/>
            <a:ext cx="8610600" cy="4953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9169" y="5791200"/>
            <a:ext cx="1322798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 smtClean="0">
                <a:solidFill>
                  <a:srgbClr val="A40000"/>
                </a:solidFill>
                <a:latin typeface="Arial Narrow" pitchFamily="34" charset="0"/>
              </a:rPr>
              <a:t>Side Effects </a:t>
            </a:r>
          </a:p>
          <a:p>
            <a:pPr>
              <a:lnSpc>
                <a:spcPts val="2000"/>
              </a:lnSpc>
            </a:pPr>
            <a:r>
              <a:rPr lang="en-US" b="1" dirty="0" smtClean="0">
                <a:solidFill>
                  <a:srgbClr val="A40000"/>
                </a:solidFill>
                <a:latin typeface="Arial Narrow" pitchFamily="34" charset="0"/>
              </a:rPr>
              <a:t>Interactions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17853" y="5791200"/>
            <a:ext cx="1311578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 smtClean="0">
                <a:solidFill>
                  <a:srgbClr val="A40000"/>
                </a:solidFill>
                <a:latin typeface="Arial Narrow" pitchFamily="34" charset="0"/>
              </a:rPr>
              <a:t>Side Effects</a:t>
            </a:r>
          </a:p>
          <a:p>
            <a:pPr>
              <a:lnSpc>
                <a:spcPts val="2000"/>
              </a:lnSpc>
            </a:pPr>
            <a:r>
              <a:rPr lang="en-US" b="1" dirty="0" smtClean="0">
                <a:solidFill>
                  <a:srgbClr val="A40000"/>
                </a:solidFill>
                <a:latin typeface="Arial Narrow" pitchFamily="34" charset="0"/>
              </a:rPr>
              <a:t>Interactions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638800" y="4813479"/>
            <a:ext cx="3200400" cy="533400"/>
          </a:xfrm>
          <a:prstGeom prst="rect">
            <a:avLst/>
          </a:prstGeom>
          <a:noFill/>
          <a:ln w="57150">
            <a:solidFill>
              <a:srgbClr val="00E2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68752" y="5791200"/>
            <a:ext cx="129540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 smtClean="0">
                <a:solidFill>
                  <a:srgbClr val="A40000"/>
                </a:solidFill>
                <a:latin typeface="Arial Narrow" pitchFamily="34" charset="0"/>
              </a:rPr>
              <a:t>Side Effects</a:t>
            </a:r>
          </a:p>
          <a:p>
            <a:pPr>
              <a:lnSpc>
                <a:spcPts val="2000"/>
              </a:lnSpc>
            </a:pPr>
            <a:r>
              <a:rPr lang="en-US" b="1" dirty="0" smtClean="0">
                <a:solidFill>
                  <a:srgbClr val="A40000"/>
                </a:solidFill>
                <a:latin typeface="Arial Narrow" pitchFamily="34" charset="0"/>
              </a:rPr>
              <a:t>Interactions</a:t>
            </a:r>
            <a:endParaRPr lang="en-US" dirty="0" smtClean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736336" y="5961888"/>
            <a:ext cx="7620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52400" y="440090"/>
            <a:ext cx="830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u="sng" dirty="0" smtClean="0">
                <a:solidFill>
                  <a:srgbClr val="009E00"/>
                </a:solidFill>
                <a:latin typeface="Bernard MT Condensed" pitchFamily="18" charset="0"/>
              </a:rPr>
              <a:t>POOR CONTROL </a:t>
            </a:r>
            <a:r>
              <a:rPr lang="en-US" sz="2000" dirty="0" smtClean="0">
                <a:latin typeface="Bernard MT Condensed" pitchFamily="18" charset="0"/>
              </a:rPr>
              <a:t>of Asthma, </a:t>
            </a:r>
            <a:r>
              <a:rPr lang="en-US" sz="2000" dirty="0" err="1" smtClean="0">
                <a:latin typeface="Bernard MT Condensed" pitchFamily="18" charset="0"/>
              </a:rPr>
              <a:t>Otitis</a:t>
            </a:r>
            <a:r>
              <a:rPr lang="en-US" sz="2000" dirty="0" smtClean="0">
                <a:latin typeface="Bernard MT Condensed" pitchFamily="18" charset="0"/>
              </a:rPr>
              <a:t>, Anaphylaxis, Sinusitis, Atopic dermatitis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772400" y="228152"/>
            <a:ext cx="12192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009E00"/>
                </a:solidFill>
                <a:latin typeface="Bernard MT Condensed" pitchFamily="18" charset="0"/>
              </a:rPr>
              <a:t>ALLERGIES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52400" y="135290"/>
            <a:ext cx="8763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 smtClean="0">
                <a:solidFill>
                  <a:srgbClr val="009E00"/>
                </a:solidFill>
                <a:latin typeface="Bernard MT Condensed" pitchFamily="18" charset="0"/>
              </a:rPr>
              <a:t>GOOD CONTROL </a:t>
            </a:r>
            <a:r>
              <a:rPr lang="en-US" sz="2000" dirty="0" smtClean="0">
                <a:latin typeface="Bernard MT Condensed" pitchFamily="18" charset="0"/>
              </a:rPr>
              <a:t>of Rhinitis, Conjunctivitis, </a:t>
            </a:r>
            <a:r>
              <a:rPr lang="en-US" sz="2000" dirty="0" err="1" smtClean="0">
                <a:latin typeface="Bernard MT Condensed" pitchFamily="18" charset="0"/>
              </a:rPr>
              <a:t>Urticaria</a:t>
            </a:r>
            <a:r>
              <a:rPr lang="en-US" sz="2000" dirty="0" smtClean="0">
                <a:latin typeface="Bernard MT Condensed" pitchFamily="18" charset="0"/>
              </a:rPr>
              <a:t>, Flu (cough &amp; sneezing)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5742432" y="6019800"/>
            <a:ext cx="762000" cy="0"/>
          </a:xfrm>
          <a:prstGeom prst="line">
            <a:avLst/>
          </a:prstGeom>
          <a:ln w="57150">
            <a:solidFill>
              <a:srgbClr val="00E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527992" y="1563624"/>
            <a:ext cx="2015808" cy="461665"/>
          </a:xfrm>
          <a:prstGeom prst="rect">
            <a:avLst/>
          </a:prstGeom>
          <a:solidFill>
            <a:srgbClr val="6600FF"/>
          </a:solidFill>
          <a:ln w="57150">
            <a:solidFill>
              <a:srgbClr val="00E2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ANTIHISTAMINES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17432" y="1542453"/>
            <a:ext cx="37338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009E00"/>
                </a:solidFill>
                <a:latin typeface="Bernard MT Condensed" pitchFamily="18" charset="0"/>
              </a:rPr>
              <a:t>INDICATIONS not linked to H1 block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191000" y="914400"/>
            <a:ext cx="35052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009E00"/>
                </a:solidFill>
                <a:latin typeface="Bernard MT Condensed" pitchFamily="18" charset="0"/>
              </a:rPr>
              <a:t>INDICATIONS linked to H1 block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7531458" y="646626"/>
            <a:ext cx="457200" cy="228600"/>
          </a:xfrm>
          <a:prstGeom prst="straightConnector1">
            <a:avLst/>
          </a:prstGeom>
          <a:ln w="57150">
            <a:solidFill>
              <a:srgbClr val="009E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7620000" y="926592"/>
            <a:ext cx="1534883" cy="929457"/>
            <a:chOff x="7620000" y="926592"/>
            <a:chExt cx="1534883" cy="929457"/>
          </a:xfrm>
        </p:grpSpPr>
        <p:sp>
          <p:nvSpPr>
            <p:cNvPr id="25" name="Rectangle 24"/>
            <p:cNvSpPr/>
            <p:nvPr/>
          </p:nvSpPr>
          <p:spPr>
            <a:xfrm>
              <a:off x="8001000" y="926592"/>
              <a:ext cx="990600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E20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9E00"/>
                  </a:solidFill>
                  <a:latin typeface="Bernard MT Condensed" pitchFamily="18" charset="0"/>
                </a:rPr>
                <a:t>ITCHING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848601" y="1276403"/>
              <a:ext cx="1306282" cy="57964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1900"/>
                </a:lnSpc>
              </a:pPr>
              <a:r>
                <a:rPr lang="en-US" sz="1600" dirty="0" smtClean="0">
                  <a:latin typeface="Bernard MT Condensed" pitchFamily="18" charset="0"/>
                </a:rPr>
                <a:t>Even</a:t>
              </a:r>
            </a:p>
            <a:p>
              <a:pPr algn="ctr">
                <a:lnSpc>
                  <a:spcPts val="1900"/>
                </a:lnSpc>
              </a:pPr>
              <a:r>
                <a:rPr lang="en-US" sz="1600" dirty="0" smtClean="0">
                  <a:latin typeface="Bernard MT Condensed" pitchFamily="18" charset="0"/>
                </a:rPr>
                <a:t>non-allergic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7620000" y="1130121"/>
              <a:ext cx="457200" cy="1588"/>
            </a:xfrm>
            <a:prstGeom prst="straightConnector1">
              <a:avLst/>
            </a:prstGeom>
            <a:ln w="57150">
              <a:solidFill>
                <a:srgbClr val="009E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34"/>
          <p:cNvGrpSpPr/>
          <p:nvPr/>
        </p:nvGrpSpPr>
        <p:grpSpPr>
          <a:xfrm>
            <a:off x="7632879" y="1269641"/>
            <a:ext cx="1490907" cy="1977460"/>
            <a:chOff x="7632879" y="1269641"/>
            <a:chExt cx="1490907" cy="1977460"/>
          </a:xfrm>
        </p:grpSpPr>
        <p:grpSp>
          <p:nvGrpSpPr>
            <p:cNvPr id="4" name="Group 32"/>
            <p:cNvGrpSpPr/>
            <p:nvPr/>
          </p:nvGrpSpPr>
          <p:grpSpPr>
            <a:xfrm>
              <a:off x="8001000" y="1828800"/>
              <a:ext cx="1122786" cy="1418301"/>
              <a:chOff x="8001000" y="1828800"/>
              <a:chExt cx="1122786" cy="1418301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8001000" y="1828800"/>
                <a:ext cx="990600" cy="40011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E20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009E00"/>
                    </a:solidFill>
                    <a:latin typeface="Bernard MT Condensed" pitchFamily="18" charset="0"/>
                  </a:rPr>
                  <a:t>Others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8056986" y="2180142"/>
                <a:ext cx="1066800" cy="10669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ts val="1900"/>
                  </a:lnSpc>
                </a:pPr>
                <a:r>
                  <a:rPr lang="en-US" sz="1600" dirty="0" smtClean="0">
                    <a:latin typeface="Bernard MT Condensed" pitchFamily="18" charset="0"/>
                  </a:rPr>
                  <a:t>Insomnia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 smtClean="0">
                    <a:latin typeface="Bernard MT Condensed" pitchFamily="18" charset="0"/>
                  </a:rPr>
                  <a:t>Sleep aid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 smtClean="0">
                    <a:latin typeface="Bernard MT Condensed" pitchFamily="18" charset="0"/>
                  </a:rPr>
                  <a:t>Vertigo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 smtClean="0">
                    <a:latin typeface="Bernard MT Condensed" pitchFamily="18" charset="0"/>
                  </a:rPr>
                  <a:t>Anxiety</a:t>
                </a:r>
              </a:p>
            </p:txBody>
          </p:sp>
        </p:grpSp>
        <p:cxnSp>
          <p:nvCxnSpPr>
            <p:cNvPr id="32" name="Straight Arrow Connector 31"/>
            <p:cNvCxnSpPr>
              <a:endCxn id="26" idx="1"/>
            </p:cNvCxnSpPr>
            <p:nvPr/>
          </p:nvCxnSpPr>
          <p:spPr>
            <a:xfrm rot="16200000" flipH="1">
              <a:off x="7437333" y="1465187"/>
              <a:ext cx="759213" cy="368121"/>
            </a:xfrm>
            <a:prstGeom prst="straightConnector1">
              <a:avLst/>
            </a:prstGeom>
            <a:ln w="57150">
              <a:solidFill>
                <a:srgbClr val="009E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6413679" y="1320084"/>
            <a:ext cx="254358" cy="2039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rot="16200000" flipH="1">
            <a:off x="3352800" y="3657600"/>
            <a:ext cx="838200" cy="685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H="1">
            <a:off x="7848600" y="3657600"/>
            <a:ext cx="838200" cy="685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715000" y="6248400"/>
            <a:ext cx="28956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791200" y="6553200"/>
            <a:ext cx="7620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715000" y="5638800"/>
            <a:ext cx="22098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15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2400" y="838200"/>
            <a:ext cx="906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FF"/>
                </a:solidFill>
                <a:latin typeface="Bernard MT Condensed" pitchFamily="18" charset="0"/>
              </a:rPr>
              <a:t>Vertigo &amp; Motion sickness</a:t>
            </a:r>
            <a:r>
              <a:rPr lang="en-US" sz="2000" dirty="0" smtClean="0">
                <a:latin typeface="Bernard MT Condensed" pitchFamily="18" charset="0"/>
              </a:rPr>
              <a:t> ; 	    </a:t>
            </a:r>
            <a:r>
              <a:rPr lang="en-US" sz="2000" dirty="0" err="1" smtClean="0">
                <a:latin typeface="Bernard MT Condensed" pitchFamily="18" charset="0"/>
              </a:rPr>
              <a:t>Dimenhydrinate</a:t>
            </a:r>
            <a:r>
              <a:rPr lang="en-US" sz="2000" dirty="0" smtClean="0">
                <a:latin typeface="Bernard MT Condensed" pitchFamily="18" charset="0"/>
              </a:rPr>
              <a:t>, </a:t>
            </a:r>
            <a:r>
              <a:rPr lang="en-US" sz="2000" dirty="0" err="1" smtClean="0">
                <a:latin typeface="Bernard MT Condensed" pitchFamily="18" charset="0"/>
              </a:rPr>
              <a:t>Diphenhydramine</a:t>
            </a:r>
            <a:r>
              <a:rPr lang="en-US" sz="2000" dirty="0" smtClean="0">
                <a:latin typeface="Bernard MT Condensed" pitchFamily="18" charset="0"/>
              </a:rPr>
              <a:t>, </a:t>
            </a:r>
            <a:r>
              <a:rPr lang="en-US" sz="2000" dirty="0" err="1" smtClean="0">
                <a:latin typeface="Bernard MT Condensed" pitchFamily="18" charset="0"/>
              </a:rPr>
              <a:t>Promethazine</a:t>
            </a:r>
            <a:endParaRPr lang="en-US" sz="2000" dirty="0" smtClean="0">
              <a:latin typeface="Bernard MT Condensed" pitchFamily="18" charset="0"/>
            </a:endParaRPr>
          </a:p>
          <a:p>
            <a:r>
              <a:rPr lang="en-US" sz="2000" b="1" dirty="0" smtClean="0">
                <a:latin typeface="Bernard MT Condensed" pitchFamily="18" charset="0"/>
                <a:sym typeface="Wingdings 3"/>
              </a:rPr>
              <a:t>			  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 firing from internal ear to vomiting center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88976"/>
            <a:ext cx="2015808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ANTIHISTAMINES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09800" y="228600"/>
            <a:ext cx="6934200" cy="412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dirty="0" smtClean="0">
                <a:solidFill>
                  <a:srgbClr val="FF0000"/>
                </a:solidFill>
                <a:latin typeface="Bernard MT Condensed" pitchFamily="18" charset="0"/>
              </a:rPr>
              <a:t>OTHER ACTIONS; </a:t>
            </a:r>
            <a:r>
              <a:rPr lang="en-US" sz="2200" dirty="0" smtClean="0">
                <a:solidFill>
                  <a:srgbClr val="009E00"/>
                </a:solidFill>
                <a:latin typeface="Bernard MT Condensed" pitchFamily="18" charset="0"/>
              </a:rPr>
              <a:t>not linked to H</a:t>
            </a:r>
            <a:r>
              <a:rPr lang="en-US" sz="2200" baseline="-25000" dirty="0" smtClean="0">
                <a:solidFill>
                  <a:srgbClr val="009E00"/>
                </a:solidFill>
                <a:latin typeface="Bernard MT Condensed" pitchFamily="18" charset="0"/>
              </a:rPr>
              <a:t>1 </a:t>
            </a:r>
            <a:r>
              <a:rPr lang="en-US" sz="2200" dirty="0" smtClean="0">
                <a:solidFill>
                  <a:srgbClr val="009E00"/>
                </a:solidFill>
                <a:latin typeface="Bernard MT Condensed" pitchFamily="18" charset="0"/>
              </a:rPr>
              <a:t>block</a:t>
            </a:r>
            <a:endParaRPr lang="en-US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152400" y="1600200"/>
            <a:ext cx="8964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A82A7E"/>
                </a:solidFill>
                <a:latin typeface="Bernard MT Condensed" pitchFamily="18" charset="0"/>
              </a:rPr>
              <a:t>Anti-emetic </a:t>
            </a:r>
            <a:r>
              <a:rPr lang="en-US" sz="2000" dirty="0" smtClean="0">
                <a:latin typeface="Bernard MT Condensed" pitchFamily="18" charset="0"/>
              </a:rPr>
              <a:t>;  		    </a:t>
            </a:r>
            <a:r>
              <a:rPr lang="en-US" sz="2000" dirty="0" err="1" smtClean="0">
                <a:latin typeface="Bernard MT Condensed" pitchFamily="18" charset="0"/>
              </a:rPr>
              <a:t>Promethazine</a:t>
            </a:r>
            <a:r>
              <a:rPr lang="en-US" sz="2000" b="1" dirty="0" smtClean="0">
                <a:latin typeface="Arial Narrow" pitchFamily="34" charset="0"/>
              </a:rPr>
              <a:t>	           </a:t>
            </a:r>
          </a:p>
          <a:p>
            <a:r>
              <a:rPr lang="en-US" sz="2000" b="1" dirty="0" smtClean="0">
                <a:latin typeface="Arial Narrow" pitchFamily="34" charset="0"/>
              </a:rPr>
              <a:t>			  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 firing to vomiting center </a:t>
            </a:r>
            <a:r>
              <a:rPr lang="en-US" sz="2000" b="1" dirty="0" smtClean="0">
                <a:latin typeface="Arial Narrow" pitchFamily="34" charset="0"/>
              </a:rPr>
              <a:t>+ </a:t>
            </a:r>
            <a:r>
              <a:rPr lang="en-US" sz="2000" b="1" dirty="0" err="1" smtClean="0">
                <a:latin typeface="Arial Narrow" pitchFamily="34" charset="0"/>
              </a:rPr>
              <a:t>Anticholinergic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" y="2362200"/>
            <a:ext cx="8964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9E00"/>
                </a:solidFill>
                <a:latin typeface="Bernard MT Condensed" pitchFamily="18" charset="0"/>
              </a:rPr>
              <a:t>Anticholinergic</a:t>
            </a:r>
            <a:r>
              <a:rPr lang="en-US" sz="2000" dirty="0" smtClean="0">
                <a:latin typeface="Bernard MT Condensed" pitchFamily="18" charset="0"/>
              </a:rPr>
              <a:t>;</a:t>
            </a:r>
            <a:r>
              <a:rPr lang="en-US" sz="2000" b="1" dirty="0" smtClean="0">
                <a:latin typeface="Arial Narrow" pitchFamily="34" charset="0"/>
              </a:rPr>
              <a:t>		   </a:t>
            </a:r>
            <a:r>
              <a:rPr lang="en-US" sz="2000" dirty="0" err="1" smtClean="0">
                <a:latin typeface="Bernard MT Condensed" pitchFamily="18" charset="0"/>
              </a:rPr>
              <a:t>Chlorpheniramine</a:t>
            </a:r>
            <a:r>
              <a:rPr lang="en-US" sz="2000" dirty="0" smtClean="0">
                <a:latin typeface="Bernard MT Condensed" pitchFamily="18" charset="0"/>
              </a:rPr>
              <a:t>, </a:t>
            </a:r>
            <a:r>
              <a:rPr lang="en-US" sz="2000" dirty="0" err="1" smtClean="0">
                <a:latin typeface="Bernard MT Condensed" pitchFamily="18" charset="0"/>
              </a:rPr>
              <a:t>Dimenhydrinate</a:t>
            </a:r>
            <a:r>
              <a:rPr lang="en-US" sz="2000" dirty="0" smtClean="0">
                <a:latin typeface="Bernard MT Condensed" pitchFamily="18" charset="0"/>
              </a:rPr>
              <a:t> , </a:t>
            </a:r>
            <a:r>
              <a:rPr lang="en-US" sz="2000" dirty="0" err="1" smtClean="0">
                <a:latin typeface="Bernard MT Condensed" pitchFamily="18" charset="0"/>
              </a:rPr>
              <a:t>Promethazine</a:t>
            </a:r>
            <a:endParaRPr lang="en-US" sz="2000" dirty="0" smtClean="0">
              <a:latin typeface="Bernard MT Condensed" pitchFamily="18" charset="0"/>
            </a:endParaRPr>
          </a:p>
          <a:p>
            <a:r>
              <a:rPr lang="en-US" sz="2000" b="1" dirty="0" smtClean="0">
                <a:latin typeface="Arial Narrow" pitchFamily="34" charset="0"/>
              </a:rPr>
              <a:t>                  		 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 Extra-pyramidal effect </a:t>
            </a:r>
            <a:r>
              <a:rPr lang="en-US" sz="2000" b="1" dirty="0" smtClean="0">
                <a:solidFill>
                  <a:srgbClr val="009E00"/>
                </a:solidFill>
                <a:latin typeface="Arial Narrow" pitchFamily="34" charset="0"/>
                <a:sym typeface="Wingdings 3"/>
              </a:rPr>
              <a:t>[</a:t>
            </a:r>
            <a:r>
              <a:rPr lang="en-US" sz="2000" b="1" dirty="0" err="1" smtClean="0">
                <a:solidFill>
                  <a:srgbClr val="009E00"/>
                </a:solidFill>
                <a:latin typeface="Arial Narrow" pitchFamily="34" charset="0"/>
                <a:sym typeface="Wingdings 3"/>
              </a:rPr>
              <a:t>Antiparkinsonism</a:t>
            </a:r>
            <a:r>
              <a:rPr lang="en-US" sz="2000" b="1" dirty="0" smtClean="0">
                <a:solidFill>
                  <a:srgbClr val="009E00"/>
                </a:solidFill>
                <a:latin typeface="Arial Narrow" pitchFamily="34" charset="0"/>
                <a:sym typeface="Wingdings 3"/>
              </a:rPr>
              <a:t>]</a:t>
            </a:r>
          </a:p>
          <a:p>
            <a:r>
              <a:rPr lang="en-US" sz="2000" b="1" dirty="0" smtClean="0">
                <a:latin typeface="Arial Narrow" pitchFamily="34" charset="0"/>
              </a:rPr>
              <a:t>			  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Vasoconstriction </a:t>
            </a:r>
            <a:r>
              <a:rPr lang="en-US" sz="2000" b="1" dirty="0" smtClean="0">
                <a:solidFill>
                  <a:srgbClr val="009E00"/>
                </a:solidFill>
                <a:latin typeface="Arial Narrow" pitchFamily="34" charset="0"/>
                <a:sym typeface="Wingdings 3"/>
              </a:rPr>
              <a:t>[non-inflammatory Rhinitis]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8158" y="3483114"/>
            <a:ext cx="8964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BC2D00"/>
                </a:solidFill>
                <a:latin typeface="Symbol" pitchFamily="18" charset="2"/>
                <a:sym typeface="Wingdings 3"/>
              </a:rPr>
              <a:t>a</a:t>
            </a:r>
            <a:r>
              <a:rPr lang="en-US" sz="2000" b="1" dirty="0" smtClean="0">
                <a:solidFill>
                  <a:srgbClr val="BC2D00"/>
                </a:solidFill>
                <a:latin typeface="Arial Narrow" pitchFamily="34" charset="0"/>
                <a:sym typeface="Wingdings 3"/>
              </a:rPr>
              <a:t>-</a:t>
            </a:r>
            <a:r>
              <a:rPr lang="en-US" sz="2000" dirty="0" smtClean="0">
                <a:solidFill>
                  <a:srgbClr val="BC2D00"/>
                </a:solidFill>
                <a:latin typeface="Bernard MT Condensed" pitchFamily="18" charset="0"/>
                <a:sym typeface="Wingdings 3"/>
              </a:rPr>
              <a:t>Adrenergic Block</a:t>
            </a:r>
            <a:r>
              <a:rPr lang="en-US" sz="2000" b="1" dirty="0" smtClean="0">
                <a:latin typeface="Arial Narrow" pitchFamily="34" charset="0"/>
              </a:rPr>
              <a:t>	</a:t>
            </a:r>
            <a:r>
              <a:rPr lang="en-US" sz="2000" dirty="0" smtClean="0">
                <a:latin typeface="Bernard MT Condensed" pitchFamily="18" charset="0"/>
              </a:rPr>
              <a:t>  </a:t>
            </a:r>
            <a:r>
              <a:rPr lang="en-US" sz="2000" dirty="0" err="1" smtClean="0">
                <a:latin typeface="Bernard MT Condensed" pitchFamily="18" charset="0"/>
              </a:rPr>
              <a:t>Promethazine</a:t>
            </a:r>
            <a:r>
              <a:rPr lang="en-US" sz="2000" dirty="0" smtClean="0">
                <a:latin typeface="Bernard MT Condensed" pitchFamily="18" charset="0"/>
              </a:rPr>
              <a:t> </a:t>
            </a:r>
          </a:p>
          <a:p>
            <a:r>
              <a:rPr lang="en-US" sz="2000" b="1" dirty="0" smtClean="0">
                <a:latin typeface="Bernard MT Condensed" pitchFamily="18" charset="0"/>
              </a:rPr>
              <a:t>                                              </a:t>
            </a:r>
            <a:r>
              <a:rPr lang="en-US" sz="2000" b="1" dirty="0" smtClean="0">
                <a:latin typeface="Arial Narrow" pitchFamily="34" charset="0"/>
              </a:rPr>
              <a:t>Orthostatic hypotension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2400" y="4215684"/>
            <a:ext cx="8964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Bernard MT Condensed" pitchFamily="18" charset="0"/>
              </a:rPr>
              <a:t>5-HT modulation</a:t>
            </a:r>
            <a:r>
              <a:rPr lang="en-US" sz="2000" b="1" dirty="0" smtClean="0">
                <a:latin typeface="Arial Narrow" pitchFamily="34" charset="0"/>
              </a:rPr>
              <a:t>	                  </a:t>
            </a:r>
            <a:r>
              <a:rPr lang="en-US" sz="2000" dirty="0" err="1" smtClean="0">
                <a:latin typeface="Bernard MT Condensed" pitchFamily="18" charset="0"/>
              </a:rPr>
              <a:t>Cyproheptadine</a:t>
            </a:r>
            <a:r>
              <a:rPr lang="en-US" sz="2000" dirty="0" smtClean="0">
                <a:latin typeface="Bernard MT Condensed" pitchFamily="18" charset="0"/>
              </a:rPr>
              <a:t> </a:t>
            </a:r>
          </a:p>
          <a:p>
            <a:r>
              <a:rPr lang="en-US" sz="2000" b="1" dirty="0" smtClean="0">
                <a:solidFill>
                  <a:srgbClr val="00729A"/>
                </a:solidFill>
                <a:latin typeface="Arial Narrow" pitchFamily="34" charset="0"/>
                <a:sym typeface="Wingdings 3"/>
              </a:rPr>
              <a:t>			 Appetite</a:t>
            </a:r>
            <a:r>
              <a:rPr lang="en-US" sz="2000" b="1" dirty="0" smtClean="0">
                <a:solidFill>
                  <a:srgbClr val="009E00"/>
                </a:solidFill>
                <a:latin typeface="Arial Narrow" pitchFamily="34" charset="0"/>
                <a:sym typeface="Wingdings 3"/>
              </a:rPr>
              <a:t> [Increase Appetite]</a:t>
            </a:r>
            <a:endParaRPr lang="en-US" sz="2000" b="1" dirty="0" smtClean="0">
              <a:solidFill>
                <a:srgbClr val="00729A"/>
              </a:solidFill>
              <a:latin typeface="Arial Narrow" pitchFamily="34" charset="0"/>
              <a:sym typeface="Wingdings 3"/>
            </a:endParaRPr>
          </a:p>
          <a:p>
            <a:r>
              <a:rPr lang="en-US" sz="2000" b="1" dirty="0" smtClean="0">
                <a:latin typeface="Arial Narrow" pitchFamily="34" charset="0"/>
                <a:sym typeface="Wingdings 3"/>
              </a:rPr>
              <a:t>			 Sedation</a:t>
            </a:r>
          </a:p>
          <a:p>
            <a:r>
              <a:rPr lang="en-US" sz="2000" b="1" dirty="0" smtClean="0">
                <a:latin typeface="Arial Narrow" pitchFamily="34" charset="0"/>
                <a:sym typeface="Wingdings 3"/>
              </a:rPr>
              <a:t>                                                  </a:t>
            </a:r>
            <a:r>
              <a:rPr lang="en-US" sz="2000" b="1" dirty="0" smtClean="0">
                <a:solidFill>
                  <a:srgbClr val="00729A"/>
                </a:solidFill>
                <a:latin typeface="Arial Narrow" pitchFamily="34" charset="0"/>
                <a:sym typeface="Wingdings 3"/>
              </a:rPr>
              <a:t>Prophylactic for Migraine		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2400" y="5540514"/>
            <a:ext cx="8964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ernard MT Condensed" pitchFamily="18" charset="0"/>
                <a:sym typeface="Wingdings 3"/>
              </a:rPr>
              <a:t>Na-Channel blocker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sym typeface="Wingdings 3"/>
              </a:rPr>
              <a:t>	  </a:t>
            </a:r>
            <a:r>
              <a:rPr lang="en-US" sz="2000" dirty="0" smtClean="0">
                <a:latin typeface="Bernard MT Condensed" pitchFamily="18" charset="0"/>
              </a:rPr>
              <a:t> </a:t>
            </a:r>
            <a:r>
              <a:rPr lang="en-US" sz="2000" dirty="0" err="1" smtClean="0">
                <a:latin typeface="Bernard MT Condensed" pitchFamily="18" charset="0"/>
              </a:rPr>
              <a:t>Promethazine</a:t>
            </a:r>
            <a:r>
              <a:rPr lang="en-US" sz="2000" dirty="0" smtClean="0">
                <a:latin typeface="Bernard MT Condensed" pitchFamily="18" charset="0"/>
              </a:rPr>
              <a:t> , </a:t>
            </a:r>
            <a:r>
              <a:rPr lang="en-US" sz="2000" dirty="0" err="1" smtClean="0">
                <a:latin typeface="Bernard MT Condensed" pitchFamily="18" charset="0"/>
              </a:rPr>
              <a:t>Antazoline</a:t>
            </a:r>
            <a:r>
              <a:rPr lang="en-US" sz="2000" dirty="0" smtClean="0">
                <a:latin typeface="Bernard MT Condensed" pitchFamily="18" charset="0"/>
              </a:rPr>
              <a:t>`</a:t>
            </a:r>
          </a:p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ernard MT Condensed" pitchFamily="18" charset="0"/>
                <a:sym typeface="Wingdings 3"/>
              </a:rPr>
              <a:t>			  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sym typeface="Wingdings 3"/>
              </a:rPr>
              <a:t>Local anesthetic action / 						                   Anti-arrhythmic?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2" grpId="0"/>
      <p:bldP spid="23" grpId="0"/>
      <p:bldP spid="24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781800" y="152400"/>
            <a:ext cx="2233304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2-ANTI-ALLERGICS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5924" y="3324999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56196" y="2952690"/>
            <a:ext cx="38933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Bernard MT Condensed" pitchFamily="18" charset="0"/>
              </a:rPr>
              <a:t>LEUKOTRIENE RECEPTOR ANTAGONISTS 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152400" y="685800"/>
            <a:ext cx="8935971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 Histamine release [mast cell stabilizer by inhibiting </a:t>
            </a:r>
            <a:r>
              <a:rPr lang="en-US" sz="2200" b="1" dirty="0" err="1" smtClean="0">
                <a:latin typeface="Arial Narrow" pitchFamily="34" charset="0"/>
                <a:sym typeface="Wingdings 3"/>
              </a:rPr>
              <a:t>Cl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 channels] i.e. can act only prophylactic but once released it does not antagonize its action</a:t>
            </a:r>
            <a:endParaRPr lang="en-US" sz="2200" dirty="0"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1295400"/>
            <a:ext cx="8534400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</a:rPr>
              <a:t>Used more in children for prophylaxis of perennial allergic rhinitis [ nasal drops]  &gt; than allergic or exercise induced asthma [as inhaled powder or </a:t>
            </a:r>
            <a:r>
              <a:rPr lang="en-US" sz="2200" b="1" dirty="0" err="1" smtClean="0">
                <a:latin typeface="Arial Narrow" pitchFamily="34" charset="0"/>
              </a:rPr>
              <a:t>neubilized</a:t>
            </a:r>
            <a:r>
              <a:rPr lang="en-US" sz="2200" b="1" dirty="0" smtClean="0">
                <a:latin typeface="Arial Narrow" pitchFamily="34" charset="0"/>
              </a:rPr>
              <a:t> solution]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2400" y="2209800"/>
            <a:ext cx="8935971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</a:rPr>
              <a:t>Should be given on daily base and never stop abruptly. </a:t>
            </a:r>
          </a:p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</a:rPr>
              <a:t>Can induce cough, wheezes, headache, rash, …etc.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8600" y="381000"/>
            <a:ext cx="2798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Bernard MT Condensed" pitchFamily="18" charset="0"/>
              </a:rPr>
              <a:t>CROMOLYN &amp; NEDOCROMYL 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152400" y="3299857"/>
            <a:ext cx="8952724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</a:rPr>
              <a:t>Block </a:t>
            </a:r>
            <a:r>
              <a:rPr lang="en-US" sz="2200" b="1" dirty="0" err="1" smtClean="0">
                <a:latin typeface="Arial Narrow" pitchFamily="34" charset="0"/>
              </a:rPr>
              <a:t>leukotriene</a:t>
            </a:r>
            <a:r>
              <a:rPr lang="en-US" sz="2200" b="1" dirty="0" smtClean="0">
                <a:latin typeface="Arial Narrow" pitchFamily="34" charset="0"/>
              </a:rPr>
              <a:t> actions </a:t>
            </a:r>
          </a:p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</a:rPr>
              <a:t>For prophylaxis of lower respiratory [</a:t>
            </a:r>
            <a:r>
              <a:rPr lang="en-US" sz="2200" b="1" dirty="0" err="1" smtClean="0">
                <a:latin typeface="Arial Narrow" pitchFamily="34" charset="0"/>
              </a:rPr>
              <a:t>i.e</a:t>
            </a:r>
            <a:r>
              <a:rPr lang="en-US" sz="2200" b="1" dirty="0" smtClean="0">
                <a:latin typeface="Arial Narrow" pitchFamily="34" charset="0"/>
              </a:rPr>
              <a:t> perennial allergen, exercise or aspirin-induced asthma] &gt; upper respiratory allergies [chronic </a:t>
            </a:r>
            <a:r>
              <a:rPr lang="en-US" sz="2200" b="1" dirty="0" err="1" smtClean="0">
                <a:latin typeface="Arial Narrow" pitchFamily="34" charset="0"/>
              </a:rPr>
              <a:t>rhinosinusitis</a:t>
            </a:r>
            <a:r>
              <a:rPr lang="en-US" sz="2200" b="1" dirty="0" smtClean="0">
                <a:latin typeface="Arial Narrow" pitchFamily="34" charset="0"/>
              </a:rPr>
              <a:t>]</a:t>
            </a:r>
          </a:p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</a:rPr>
              <a:t>ADRs; as in asthma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9794" y="4805031"/>
            <a:ext cx="2505814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3-CORTICOSTERIODS</a:t>
            </a:r>
            <a:endParaRPr lang="en-US" sz="2400" dirty="0">
              <a:solidFill>
                <a:schemeClr val="bg1"/>
              </a:solidFill>
              <a:effectLst>
                <a:outerShdw blurRad="76200" dist="38100" dir="2700000" algn="tl" rotWithShape="0">
                  <a:srgbClr val="FF33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53796" y="4724400"/>
            <a:ext cx="66188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Bernard MT Condensed" pitchFamily="18" charset="0"/>
              </a:rPr>
              <a:t>Anti-inflammatory</a:t>
            </a:r>
            <a:r>
              <a:rPr lang="en-US" sz="2000" dirty="0" smtClean="0">
                <a:latin typeface="Bernard MT Condensed" pitchFamily="18" charset="0"/>
                <a:sym typeface="Wingdings 3"/>
              </a:rPr>
              <a:t> blocks  </a:t>
            </a:r>
            <a:r>
              <a:rPr lang="en-US" sz="2000" dirty="0" err="1" smtClean="0">
                <a:latin typeface="Bernard MT Condensed" pitchFamily="18" charset="0"/>
                <a:sym typeface="Wingdings 3"/>
              </a:rPr>
              <a:t>phospholipase</a:t>
            </a:r>
            <a:r>
              <a:rPr lang="en-US" sz="2000" dirty="0" smtClean="0">
                <a:latin typeface="Bernard MT Condensed" pitchFamily="18" charset="0"/>
                <a:sym typeface="Wingdings 3"/>
              </a:rPr>
              <a:t> A</a:t>
            </a:r>
            <a:r>
              <a:rPr lang="en-US" sz="2000" baseline="-25000" dirty="0" smtClean="0">
                <a:latin typeface="Bernard MT Condensed" pitchFamily="18" charset="0"/>
                <a:sym typeface="Wingdings 3"/>
              </a:rPr>
              <a:t>2</a:t>
            </a:r>
            <a:r>
              <a:rPr lang="en-US" sz="2000" dirty="0" smtClean="0">
                <a:latin typeface="Bernard MT Condensed" pitchFamily="18" charset="0"/>
                <a:sym typeface="Wingdings 3"/>
              </a:rPr>
              <a:t>  </a:t>
            </a:r>
          </a:p>
          <a:p>
            <a:r>
              <a:rPr lang="en-US" sz="2000" dirty="0" smtClean="0">
                <a:latin typeface="Bernard MT Condensed" pitchFamily="18" charset="0"/>
                <a:sym typeface="Wingdings 3"/>
              </a:rPr>
              <a:t></a:t>
            </a:r>
            <a:r>
              <a:rPr lang="en-US" sz="2000" dirty="0" err="1" smtClean="0">
                <a:latin typeface="Bernard MT Condensed" pitchFamily="18" charset="0"/>
                <a:sym typeface="Wingdings 3"/>
              </a:rPr>
              <a:t>arachedonic</a:t>
            </a:r>
            <a:r>
              <a:rPr lang="en-US" sz="2000" dirty="0" smtClean="0">
                <a:latin typeface="Bernard MT Condensed" pitchFamily="18" charset="0"/>
                <a:sym typeface="Wingdings 3"/>
              </a:rPr>
              <a:t> a. synthesis   prostaglandins &amp; </a:t>
            </a:r>
            <a:r>
              <a:rPr lang="en-US" sz="2000" dirty="0" err="1" smtClean="0">
                <a:latin typeface="Bernard MT Condensed" pitchFamily="18" charset="0"/>
                <a:sym typeface="Wingdings 3"/>
              </a:rPr>
              <a:t>leukotrienes</a:t>
            </a:r>
            <a:r>
              <a:rPr lang="en-US" sz="2000" dirty="0" smtClean="0">
                <a:latin typeface="Bernard MT Condensed" pitchFamily="18" charset="0"/>
                <a:sym typeface="Wingdings 3"/>
              </a:rPr>
              <a:t> </a:t>
            </a:r>
            <a:endParaRPr lang="en-US" sz="2000" dirty="0">
              <a:latin typeface="Bernard MT Condensed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4494" y="5348508"/>
            <a:ext cx="75287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Topical; steroid spray;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beclomethasone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budesonide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, &amp;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fluticasone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4494" y="6122313"/>
            <a:ext cx="883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latin typeface="Arial Narrow" pitchFamily="34" charset="0"/>
              </a:rPr>
              <a:t>ADRs; Nasal irritation, fungal infection, hoarseness of voice</a:t>
            </a:r>
            <a:endParaRPr lang="en-US" sz="2200" dirty="0"/>
          </a:p>
        </p:txBody>
      </p:sp>
      <p:sp>
        <p:nvSpPr>
          <p:cNvPr id="19" name="Rectangle 18"/>
          <p:cNvSpPr/>
          <p:nvPr/>
        </p:nvSpPr>
        <p:spPr>
          <a:xfrm>
            <a:off x="124494" y="5745778"/>
            <a:ext cx="700704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Given if severe intermittent or moderate persistent symptoms </a:t>
            </a:r>
            <a:endParaRPr lang="en-US" sz="2200" b="1" dirty="0">
              <a:latin typeface="Arial Narrow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10800000">
            <a:off x="0" y="46481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0" y="28955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 animBg="1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7327</TotalTime>
  <Words>1697</Words>
  <Application>Microsoft Office PowerPoint</Application>
  <PresentationFormat>On-screen Show (4:3)</PresentationFormat>
  <Paragraphs>340</Paragraphs>
  <Slides>21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DR.OMNIA</dc:creator>
  <cp:lastModifiedBy>DR.OMNIA</cp:lastModifiedBy>
  <cp:revision>429</cp:revision>
  <dcterms:created xsi:type="dcterms:W3CDTF">2011-03-05T11:58:39Z</dcterms:created>
  <dcterms:modified xsi:type="dcterms:W3CDTF">2013-02-17T05:43:02Z</dcterms:modified>
</cp:coreProperties>
</file>