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20" r:id="rId6"/>
    <p:sldId id="313" r:id="rId7"/>
    <p:sldId id="257" r:id="rId8"/>
    <p:sldId id="282" r:id="rId9"/>
    <p:sldId id="322" r:id="rId10"/>
    <p:sldId id="308" r:id="rId11"/>
    <p:sldId id="323" r:id="rId12"/>
    <p:sldId id="328" r:id="rId13"/>
    <p:sldId id="327" r:id="rId14"/>
    <p:sldId id="332" r:id="rId15"/>
    <p:sldId id="333" r:id="rId16"/>
    <p:sldId id="334" r:id="rId17"/>
    <p:sldId id="326" r:id="rId18"/>
    <p:sldId id="321" r:id="rId19"/>
    <p:sldId id="317" r:id="rId20"/>
    <p:sldId id="315" r:id="rId21"/>
    <p:sldId id="316" r:id="rId22"/>
    <p:sldId id="318" r:id="rId23"/>
    <p:sldId id="330" r:id="rId24"/>
    <p:sldId id="295" r:id="rId25"/>
    <p:sldId id="309" r:id="rId26"/>
    <p:sldId id="335" r:id="rId27"/>
    <p:sldId id="337" r:id="rId28"/>
    <p:sldId id="336" r:id="rId29"/>
    <p:sldId id="319" r:id="rId30"/>
    <p:sldId id="338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92BA3-9FD6-48CF-AC19-46E512D6041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53EA-5AE2-49DD-AC94-018C2622EA7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513F3-CAE4-4113-A711-0CC96B549E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94B2E-08F8-4A07-8338-8549CBF3C8F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553EF-A89F-4DE0-945A-F83200B7352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FE595-E3A2-448C-95CF-42220BC05AF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CE17D-A4F2-4630-A30C-762B8D3328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D9FE-C4A9-4A47-88F1-DBCDA6F96DA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9E227-95C9-4D61-A1E6-99948DD6CCA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4906-CF22-49E4-8A2A-733117A657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5055-C27A-4EBB-AAF0-21040CBA6C8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B05F80-9696-45BA-A4C6-E3F49FB6695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7_001"/>
          <p:cNvPicPr>
            <a:picLocks noChangeAspect="1" noChangeArrowheads="1"/>
          </p:cNvPicPr>
          <p:nvPr/>
        </p:nvPicPr>
        <p:blipFill>
          <a:blip r:embed="rId2" cstate="print"/>
          <a:srcRect l="24167" t="1888" r="45833" b="19812"/>
          <a:stretch>
            <a:fillRect/>
          </a:stretch>
        </p:blipFill>
        <p:spPr bwMode="auto">
          <a:xfrm>
            <a:off x="609600" y="228600"/>
            <a:ext cx="4343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5029200" y="1219200"/>
            <a:ext cx="3968750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008000"/>
              </a:solidFill>
            </a:endParaRPr>
          </a:p>
          <a:p>
            <a:endParaRPr lang="en-US" sz="2800" b="1">
              <a:solidFill>
                <a:srgbClr val="990000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Members: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1. Phosphatidylcholine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(Lecithin)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 e.g., Surfactant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   (Dipalmitoylecithin)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0292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 rot="2629024">
            <a:off x="4976813" y="48006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990000"/>
              </a:solidFill>
            </a:endParaRPr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5003800" y="1752600"/>
            <a:ext cx="314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Parent Compound</a:t>
            </a:r>
          </a:p>
          <a:p>
            <a:r>
              <a:rPr lang="en-US" sz="2800" b="1"/>
              <a:t>   </a:t>
            </a:r>
            <a:r>
              <a:rPr lang="en-US" sz="2800" b="1">
                <a:solidFill>
                  <a:schemeClr val="accent2"/>
                </a:solidFill>
              </a:rPr>
              <a:t>Phosphatidic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371600" y="979488"/>
            <a:ext cx="6477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1. Dipalmitoylecithin (Lung surfactant)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04800" y="1412875"/>
            <a:ext cx="8863013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Synthesis and secretion: </a:t>
            </a:r>
            <a:r>
              <a:rPr lang="en-US" sz="2800" b="1">
                <a:solidFill>
                  <a:srgbClr val="990000"/>
                </a:solidFill>
              </a:rPr>
              <a:t>by granular pneumocytes</a:t>
            </a:r>
            <a:br>
              <a:rPr lang="en-US" sz="2800" b="1">
                <a:solidFill>
                  <a:srgbClr val="990000"/>
                </a:solidFill>
              </a:rPr>
            </a:br>
            <a:endParaRPr lang="en-US" sz="2800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Major lipid component (65%) of lung surfactant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(Remainining 35%: Other phospholipids, cholesterol &amp; proteins)</a:t>
            </a:r>
          </a:p>
          <a:p>
            <a:pPr>
              <a:spcBef>
                <a:spcPts val="1200"/>
              </a:spcBef>
            </a:pPr>
            <a:r>
              <a:rPr lang="en-US" sz="2800" b="1">
                <a:solidFill>
                  <a:srgbClr val="990000"/>
                </a:solidFill>
              </a:rPr>
              <a:t>Surfactant</a:t>
            </a:r>
            <a:r>
              <a:rPr lang="en-US" sz="2800" b="1">
                <a:solidFill>
                  <a:schemeClr val="accent2"/>
                </a:solidFill>
              </a:rPr>
              <a:t> decreases surface tension of fluid layer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lining of alveoli, reducing the pressure needed for their 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inflation by air, and preventing alveolar collapse</a:t>
            </a:r>
            <a:br>
              <a:rPr lang="en-US" sz="2800" b="1">
                <a:solidFill>
                  <a:schemeClr val="accent2"/>
                </a:solidFill>
              </a:rPr>
            </a:br>
            <a:r>
              <a:rPr lang="en-US" sz="2800" b="1">
                <a:solidFill>
                  <a:srgbClr val="990000"/>
                </a:solidFill>
              </a:rPr>
              <a:t>(atelectasis)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rgbClr val="990000"/>
                </a:solidFill>
              </a:rPr>
              <a:t>Congenital Respiratory distress syndrome (RDS):</a:t>
            </a:r>
          </a:p>
          <a:p>
            <a:r>
              <a:rPr lang="en-US" sz="2800" b="1">
                <a:solidFill>
                  <a:schemeClr val="accent2"/>
                </a:solidFill>
              </a:rPr>
              <a:t>Insufficient production of lung surfactant </a:t>
            </a:r>
          </a:p>
          <a:p>
            <a:r>
              <a:rPr lang="en-US" sz="2800" b="1">
                <a:solidFill>
                  <a:schemeClr val="accent2"/>
                </a:solidFill>
              </a:rPr>
              <a:t>(especially in pre-term babies)                neonatal death</a:t>
            </a:r>
          </a:p>
        </p:txBody>
      </p:sp>
      <p:sp>
        <p:nvSpPr>
          <p:cNvPr id="12292" name="Line 10"/>
          <p:cNvSpPr>
            <a:spLocks noChangeShapeType="1"/>
          </p:cNvSpPr>
          <p:nvPr/>
        </p:nvSpPr>
        <p:spPr bwMode="auto">
          <a:xfrm>
            <a:off x="5181600" y="6532563"/>
            <a:ext cx="1066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457200" y="2794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990000"/>
                </a:solidFill>
              </a:rPr>
              <a:t>Congenital Respiratory distress syndrome (RDS)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4800" y="904875"/>
            <a:ext cx="8743950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Pre-natal diagnosis by: </a:t>
            </a:r>
          </a:p>
          <a:p>
            <a:r>
              <a:rPr lang="en-US" sz="2800" b="1">
                <a:solidFill>
                  <a:schemeClr val="accent2"/>
                </a:solidFill>
              </a:rPr>
              <a:t>Lecithin/sphingomyelin (L/S) ratio in amniotic fluid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Ratio of </a:t>
            </a:r>
            <a:r>
              <a:rPr lang="en-US" sz="2800" b="1">
                <a:solidFill>
                  <a:srgbClr val="990000"/>
                </a:solidFill>
              </a:rPr>
              <a:t>2 or above</a:t>
            </a:r>
            <a:r>
              <a:rPr lang="en-US" sz="2800" b="1">
                <a:solidFill>
                  <a:schemeClr val="accent2"/>
                </a:solidFill>
              </a:rPr>
              <a:t> indicates lung maturity and </a:t>
            </a:r>
            <a:r>
              <a:rPr lang="en-US" sz="2800" b="1">
                <a:solidFill>
                  <a:srgbClr val="990000"/>
                </a:solidFill>
              </a:rPr>
              <a:t>no RDS</a:t>
            </a:r>
          </a:p>
          <a:p>
            <a:r>
              <a:rPr lang="en-US" b="1">
                <a:solidFill>
                  <a:srgbClr val="990000"/>
                </a:solidFill>
              </a:rPr>
              <a:t>        (i.e., shift from sphingomyelin to lecithin synthesis by </a:t>
            </a:r>
          </a:p>
          <a:p>
            <a:r>
              <a:rPr lang="en-US" b="1">
                <a:solidFill>
                  <a:srgbClr val="990000"/>
                </a:solidFill>
              </a:rPr>
              <a:t>         pneumocytes that normally occurs by 32 weeks of gestatioin)</a:t>
            </a:r>
          </a:p>
          <a:p>
            <a:endParaRPr lang="en-US" b="1">
              <a:solidFill>
                <a:srgbClr val="990000"/>
              </a:solidFill>
            </a:endParaRPr>
          </a:p>
          <a:p>
            <a:r>
              <a:rPr lang="en-US" sz="2800" b="1">
                <a:solidFill>
                  <a:schemeClr val="accent2"/>
                </a:solidFill>
              </a:rPr>
              <a:t>Prevention: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Glucocorticoids to the pregnant mother with </a:t>
            </a:r>
          </a:p>
          <a:p>
            <a:pPr lvl="2"/>
            <a:r>
              <a:rPr lang="en-US" sz="2800" b="1">
                <a:solidFill>
                  <a:srgbClr val="990000"/>
                </a:solidFill>
              </a:rPr>
              <a:t>low L/S ratio shortly before delivery</a:t>
            </a:r>
            <a:endParaRPr lang="en-US" b="1">
              <a:solidFill>
                <a:srgbClr val="990000"/>
              </a:solidFill>
            </a:endParaRPr>
          </a:p>
          <a:p>
            <a:pPr marL="114300" lvl="1"/>
            <a:endParaRPr lang="en-US" b="1">
              <a:solidFill>
                <a:srgbClr val="990000"/>
              </a:solidFill>
            </a:endParaRP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Treatment:</a:t>
            </a:r>
          </a:p>
          <a:p>
            <a:pPr marL="114300" lvl="1"/>
            <a:r>
              <a:rPr lang="en-US" sz="2800" b="1">
                <a:solidFill>
                  <a:schemeClr val="accent2"/>
                </a:solidFill>
              </a:rPr>
              <a:t>	</a:t>
            </a:r>
            <a:r>
              <a:rPr lang="en-US" sz="2800" b="1">
                <a:solidFill>
                  <a:srgbClr val="990000"/>
                </a:solidFill>
              </a:rPr>
              <a:t>Intratracheal administration of surfactant to</a:t>
            </a:r>
          </a:p>
          <a:p>
            <a:pPr marL="114300" lvl="1"/>
            <a:r>
              <a:rPr lang="en-US" sz="2800" b="1">
                <a:solidFill>
                  <a:srgbClr val="990000"/>
                </a:solidFill>
              </a:rPr>
              <a:t>	pre-term infants with 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95400" y="1676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2. Phosphatidylinositol 4,5 bisphosphate (PI)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508000"/>
            <a:ext cx="84582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Phospholipids: A. Glycerophospholipids</a:t>
            </a:r>
          </a:p>
        </p:txBody>
      </p:sp>
      <p:pic>
        <p:nvPicPr>
          <p:cNvPr id="14340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/>
                </a:solidFill>
              </a:rPr>
              <a:t>Calcium/</a:t>
            </a:r>
            <a:r>
              <a:rPr lang="en-US" b="1" dirty="0" err="1" smtClean="0">
                <a:solidFill>
                  <a:schemeClr val="accent6"/>
                </a:solidFill>
              </a:rPr>
              <a:t>Phosphatidylinositol</a:t>
            </a:r>
            <a:r>
              <a:rPr lang="en-US" b="1" dirty="0" smtClean="0">
                <a:solidFill>
                  <a:schemeClr val="accent6"/>
                </a:solidFill>
              </a:rPr>
              <a:t> System</a:t>
            </a:r>
          </a:p>
        </p:txBody>
      </p:sp>
      <p:pic>
        <p:nvPicPr>
          <p:cNvPr id="10243" name="Picture 2" descr="C:\My Documents\My Pictures\17_007.jpg"/>
          <p:cNvPicPr>
            <a:picLocks noChangeAspect="1" noChangeArrowheads="1"/>
          </p:cNvPicPr>
          <p:nvPr/>
        </p:nvPicPr>
        <p:blipFill>
          <a:blip r:embed="rId2" cstate="print"/>
          <a:srcRect l="4167" t="1904" r="3333" b="21906"/>
          <a:stretch>
            <a:fillRect/>
          </a:stretch>
        </p:blipFill>
        <p:spPr bwMode="auto">
          <a:xfrm>
            <a:off x="2000250" y="2362200"/>
            <a:ext cx="53911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5702300" y="3576638"/>
            <a:ext cx="26797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Phospholipase C</a:t>
            </a:r>
          </a:p>
        </p:txBody>
      </p:sp>
      <p:sp>
        <p:nvSpPr>
          <p:cNvPr id="5" name="Curved Down Arrow 4"/>
          <p:cNvSpPr/>
          <p:nvPr/>
        </p:nvSpPr>
        <p:spPr>
          <a:xfrm flipH="1">
            <a:off x="5029200" y="3124200"/>
            <a:ext cx="990600" cy="457200"/>
          </a:xfrm>
          <a:prstGeom prst="curvedDownArrow">
            <a:avLst/>
          </a:prstGeom>
          <a:solidFill>
            <a:schemeClr val="tx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246" name="TextBox 10"/>
          <p:cNvSpPr txBox="1">
            <a:spLocks noChangeArrowheads="1"/>
          </p:cNvSpPr>
          <p:nvPr/>
        </p:nvSpPr>
        <p:spPr bwMode="auto">
          <a:xfrm>
            <a:off x="269875" y="2895600"/>
            <a:ext cx="34639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Diacylglycerol </a:t>
            </a:r>
          </a:p>
          <a:p>
            <a:r>
              <a:rPr lang="en-US" b="1">
                <a:solidFill>
                  <a:srgbClr val="C00000"/>
                </a:solidFill>
              </a:rPr>
              <a:t>(DAG)</a:t>
            </a: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r>
              <a:rPr lang="en-US" b="1">
                <a:solidFill>
                  <a:srgbClr val="C00000"/>
                </a:solidFill>
              </a:rPr>
              <a:t>Inositol Trisphosphate</a:t>
            </a:r>
          </a:p>
          <a:p>
            <a:r>
              <a:rPr lang="en-US" b="1">
                <a:solidFill>
                  <a:srgbClr val="C00000"/>
                </a:solidFill>
              </a:rPr>
              <a:t>(IP</a:t>
            </a:r>
            <a:r>
              <a:rPr lang="en-US" b="1" baseline="-25000">
                <a:solidFill>
                  <a:srgbClr val="C00000"/>
                </a:solidFill>
              </a:rPr>
              <a:t>3</a:t>
            </a:r>
            <a:r>
              <a:rPr lang="en-US" b="1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104900" y="381000"/>
            <a:ext cx="6973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C00000"/>
                </a:solidFill>
              </a:rPr>
              <a:t>Phosphatidylinositol System</a:t>
            </a:r>
            <a:endParaRPr lang="en-US" sz="4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013" y="1066800"/>
            <a:ext cx="8764587" cy="54784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Signal: 	</a:t>
            </a:r>
            <a:r>
              <a:rPr lang="en-US" sz="2800" b="1" dirty="0">
                <a:solidFill>
                  <a:schemeClr val="accent6"/>
                </a:solidFill>
                <a:latin typeface="+mn-lt"/>
                <a:cs typeface="+mn-cs"/>
              </a:rPr>
              <a:t>Hormones or neurotransmitters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		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e.g., Acetylcholine,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antidiuretic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hormone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(V1-			receptor)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and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catecholamines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(</a:t>
            </a:r>
            <a:r>
              <a:rPr lang="el-GR" b="1" dirty="0">
                <a:solidFill>
                  <a:schemeClr val="accent6"/>
                </a:solidFill>
                <a:latin typeface="Times New Roman"/>
                <a:cs typeface="Times New Roman"/>
              </a:rPr>
              <a:t>α</a:t>
            </a:r>
            <a:r>
              <a:rPr lang="en-US" b="1" baseline="-25000" dirty="0">
                <a:solidFill>
                  <a:schemeClr val="accent6"/>
                </a:solidFill>
                <a:latin typeface="Times New Roman"/>
                <a:cs typeface="Times New Roman"/>
              </a:rPr>
              <a:t>1</a:t>
            </a:r>
            <a:r>
              <a:rPr lang="en-US" b="1" dirty="0">
                <a:solidFill>
                  <a:schemeClr val="accent6"/>
                </a:solidFill>
                <a:latin typeface="Times New Roman"/>
                <a:cs typeface="Times New Roman"/>
              </a:rPr>
              <a:t> actions</a:t>
            </a:r>
            <a:r>
              <a:rPr lang="en-US" b="1" dirty="0">
                <a:solidFill>
                  <a:schemeClr val="accent6"/>
                </a:solidFill>
                <a:latin typeface="+mn-lt"/>
                <a:cs typeface="+mn-cs"/>
              </a:rPr>
              <a:t>)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/>
            </a:r>
            <a:b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</a:br>
            <a:endParaRPr lang="en-US" sz="2800" b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Receptor: 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G-protein coupled receptor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Effects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: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*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Activation 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phospholipase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C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Hydrolysis of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phosphatidylinositol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4,5-bisphosphate</a:t>
            </a:r>
            <a:b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Production of IP3 (   Ca</a:t>
            </a:r>
            <a:r>
              <a:rPr lang="en-US" b="1" baseline="30000" dirty="0">
                <a:solidFill>
                  <a:srgbClr val="C00000"/>
                </a:solidFill>
                <a:latin typeface="+mn-lt"/>
                <a:cs typeface="+mn-cs"/>
              </a:rPr>
              <a:t>2+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) and DAG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		Activation of protein </a:t>
            </a:r>
            <a:r>
              <a:rPr lang="en-US" b="1" dirty="0" err="1">
                <a:solidFill>
                  <a:srgbClr val="C00000"/>
                </a:solidFill>
                <a:latin typeface="+mn-lt"/>
                <a:cs typeface="+mn-cs"/>
              </a:rPr>
              <a:t>kinase</a:t>
            </a:r>
            <a:r>
              <a:rPr lang="en-US" b="1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+mn-lt"/>
                <a:cs typeface="+mn-cs"/>
              </a:rPr>
              <a:t>	</a:t>
            </a:r>
            <a:r>
              <a:rPr lang="en-US" b="1" dirty="0" err="1" smtClean="0">
                <a:solidFill>
                  <a:srgbClr val="C00000"/>
                </a:solidFill>
              </a:rPr>
              <a:t>Phosphorylation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of cellular proteins </a:t>
            </a:r>
            <a:endParaRPr lang="en-US" b="1" dirty="0">
              <a:solidFill>
                <a:srgbClr val="C00000"/>
              </a:solidFill>
              <a:latin typeface="+mn-lt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* Please refer to activation of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adenylyl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and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guanylyl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1800" b="1" i="1" dirty="0" err="1" smtClean="0">
                <a:solidFill>
                  <a:schemeClr val="accent6"/>
                </a:solidFill>
                <a:latin typeface="+mn-lt"/>
                <a:cs typeface="+mn-cs"/>
              </a:rPr>
              <a:t>cyclase</a:t>
            </a:r>
            <a:r>
              <a:rPr lang="en-US" sz="1800" b="1" i="1" dirty="0" smtClean="0">
                <a:solidFill>
                  <a:schemeClr val="accent6"/>
                </a:solidFill>
                <a:latin typeface="+mn-lt"/>
                <a:cs typeface="+mn-cs"/>
              </a:rPr>
              <a:t> for production of second messengers in other G-protein coupled signaling pathways</a:t>
            </a:r>
            <a:endParaRPr lang="en-US" sz="1800" b="1" i="1" dirty="0">
              <a:solidFill>
                <a:schemeClr val="accent6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Response: </a:t>
            </a:r>
            <a:r>
              <a:rPr lang="en-US" b="1" dirty="0" smtClean="0">
                <a:solidFill>
                  <a:srgbClr val="C00000"/>
                </a:solidFill>
              </a:rPr>
              <a:t>Biological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responses </a:t>
            </a:r>
            <a:r>
              <a:rPr lang="en-US" b="1" dirty="0">
                <a:solidFill>
                  <a:srgbClr val="C00000"/>
                </a:solidFill>
              </a:rPr>
              <a:t>to </a:t>
            </a:r>
            <a:r>
              <a:rPr lang="en-US" b="1" dirty="0" smtClean="0">
                <a:solidFill>
                  <a:srgbClr val="C00000"/>
                </a:solidFill>
              </a:rPr>
              <a:t>hormones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4576917" y="4446103"/>
            <a:ext cx="304800" cy="158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My Pictures\17_008.jpg"/>
          <p:cNvPicPr>
            <a:picLocks noChangeAspect="1" noChangeArrowheads="1"/>
          </p:cNvPicPr>
          <p:nvPr/>
        </p:nvPicPr>
        <p:blipFill>
          <a:blip r:embed="rId2" cstate="print"/>
          <a:srcRect l="5835" t="3973" r="4134" b="46358"/>
          <a:stretch>
            <a:fillRect/>
          </a:stretch>
        </p:blipFill>
        <p:spPr bwMode="auto">
          <a:xfrm>
            <a:off x="5334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503238" y="5969000"/>
            <a:ext cx="8183562" cy="584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Intracellular Signaling by Inositol trisphosphate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39763" y="4648200"/>
            <a:ext cx="40084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>
                <a:solidFill>
                  <a:srgbClr val="C00000"/>
                </a:solidFill>
              </a:rPr>
              <a:t>Acetylcholine 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Antidiuretic hormone (ADH)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Catecholamines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388" y="6858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445000"/>
            <a:ext cx="390525" cy="584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/>
                </a:solidFill>
                <a:latin typeface="Times New Roman"/>
                <a:cs typeface="Times New Roman"/>
              </a:rPr>
              <a:t>*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28600" y="2428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PI- Protein Anchoring</a:t>
            </a:r>
          </a:p>
        </p:txBody>
      </p:sp>
      <p:pic>
        <p:nvPicPr>
          <p:cNvPr id="15363" name="Picture 5" descr="17_009"/>
          <p:cNvPicPr>
            <a:picLocks noChangeAspect="1" noChangeArrowheads="1"/>
          </p:cNvPicPr>
          <p:nvPr/>
        </p:nvPicPr>
        <p:blipFill>
          <a:blip r:embed="rId2" cstate="print"/>
          <a:srcRect l="29118" t="1576" r="29120" b="18727"/>
          <a:stretch>
            <a:fillRect/>
          </a:stretch>
        </p:blipFill>
        <p:spPr bwMode="auto">
          <a:xfrm>
            <a:off x="5334000" y="685800"/>
            <a:ext cx="3733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228600" y="990600"/>
            <a:ext cx="50530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Anchoring of proteins to membranes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via </a:t>
            </a: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Carbohydrate-Phosphatidylinositol</a:t>
            </a:r>
            <a:endParaRPr lang="ar-SA" b="1">
              <a:solidFill>
                <a:srgbClr val="990000"/>
              </a:solidFill>
            </a:endParaRPr>
          </a:p>
          <a:p>
            <a:pPr marL="457200" indent="-457200" algn="ctr"/>
            <a:r>
              <a:rPr lang="en-US" b="1">
                <a:solidFill>
                  <a:srgbClr val="990000"/>
                </a:solidFill>
              </a:rPr>
              <a:t>Bridge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304800" y="2768600"/>
            <a:ext cx="50815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>
              <a:defRPr/>
            </a:pPr>
            <a:r>
              <a:rPr lang="en-US" sz="2800" b="1" dirty="0">
                <a:solidFill>
                  <a:schemeClr val="accent2"/>
                </a:solidFill>
              </a:rPr>
              <a:t>Examples of anchored proteins:</a:t>
            </a:r>
          </a:p>
          <a:p>
            <a:pPr marL="914400" lvl="1" indent="-457200">
              <a:defRPr/>
            </a:pPr>
            <a:r>
              <a:rPr lang="en-US" sz="2800" b="1" dirty="0">
                <a:solidFill>
                  <a:srgbClr val="990000"/>
                </a:solidFill>
              </a:rPr>
              <a:t>1. Alkaline </a:t>
            </a:r>
            <a:r>
              <a:rPr lang="en-US" sz="2800" b="1" dirty="0" err="1">
                <a:solidFill>
                  <a:srgbClr val="990000"/>
                </a:solidFill>
              </a:rPr>
              <a:t>phosphatase</a:t>
            </a:r>
            <a:endParaRPr lang="en-US" sz="2800" b="1" dirty="0">
              <a:solidFill>
                <a:srgbClr val="990000"/>
              </a:solidFill>
            </a:endParaRPr>
          </a:p>
          <a:p>
            <a:pPr marL="914400" lvl="1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  (to the surface of small intestine)</a:t>
            </a:r>
          </a:p>
          <a:p>
            <a:pPr marL="627063" lvl="1" indent="-163513">
              <a:defRPr/>
            </a:pPr>
            <a:r>
              <a:rPr lang="en-US" sz="2800" b="1" dirty="0">
                <a:solidFill>
                  <a:srgbClr val="990000"/>
                </a:solidFill>
              </a:rPr>
              <a:t>2. Acetylcholine esterase</a:t>
            </a:r>
            <a:br>
              <a:rPr lang="en-US" sz="2800" b="1" dirty="0">
                <a:solidFill>
                  <a:srgbClr val="990000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(to postsynaptic membrane)</a:t>
            </a:r>
          </a:p>
          <a:p>
            <a:pPr marL="457200" indent="-457200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These proteins can be cleaved from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their attachment to the membranes</a:t>
            </a:r>
            <a:r>
              <a:rPr lang="en-US" b="1" dirty="0">
                <a:solidFill>
                  <a:srgbClr val="990000"/>
                </a:solidFill>
              </a:rPr>
              <a:t> </a:t>
            </a:r>
          </a:p>
          <a:p>
            <a:pPr marL="457200" indent="-457200">
              <a:defRPr/>
            </a:pPr>
            <a:r>
              <a:rPr lang="en-US" b="1" dirty="0">
                <a:solidFill>
                  <a:schemeClr val="accent2"/>
                </a:solidFill>
              </a:rPr>
              <a:t>by</a:t>
            </a:r>
            <a:r>
              <a:rPr lang="en-US" b="1" dirty="0">
                <a:solidFill>
                  <a:srgbClr val="990000"/>
                </a:solidFill>
              </a:rPr>
              <a:t> </a:t>
            </a:r>
            <a:r>
              <a:rPr lang="en-US" sz="2800" b="1" dirty="0" err="1">
                <a:solidFill>
                  <a:srgbClr val="990000"/>
                </a:solidFill>
              </a:rPr>
              <a:t>phospholipase</a:t>
            </a:r>
            <a:r>
              <a:rPr lang="en-US" sz="2800" b="1" dirty="0">
                <a:solidFill>
                  <a:srgbClr val="990000"/>
                </a:solidFill>
              </a:rPr>
              <a:t> C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52400" y="1677988"/>
            <a:ext cx="8839200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990000"/>
              </a:solidFill>
            </a:endParaRP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 </a:t>
            </a:r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  <a:br>
              <a:rPr lang="en-US" sz="3600" b="1">
                <a:solidFill>
                  <a:schemeClr val="accent2"/>
                </a:solidFill>
              </a:rPr>
            </a:br>
            <a:endParaRPr lang="en-US" sz="36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rgbClr val="990000"/>
                </a:solidFill>
              </a:rPr>
              <a:t>	Sphingosine-containing phospholipids:</a:t>
            </a:r>
          </a:p>
          <a:p>
            <a:r>
              <a:rPr lang="en-US" sz="3200" b="1">
                <a:solidFill>
                  <a:srgbClr val="990000"/>
                </a:solidFill>
              </a:rPr>
              <a:t>		e.g., sphingomyelin </a:t>
            </a:r>
            <a:r>
              <a:rPr lang="en-US" sz="3200" b="1">
                <a:solidFill>
                  <a:schemeClr val="accent2"/>
                </a:solidFill>
              </a:rPr>
              <a:t>(Myelin sheath)</a:t>
            </a:r>
          </a:p>
          <a:p>
            <a:endParaRPr lang="en-US" sz="3200" b="1">
              <a:solidFill>
                <a:schemeClr val="accent2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2895600" y="8890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Phospholipids: </a:t>
            </a:r>
            <a:br>
              <a:rPr lang="en-US" b="1" smtClean="0">
                <a:solidFill>
                  <a:srgbClr val="990033"/>
                </a:solidFill>
                <a:latin typeface="Impact" pitchFamily="34" charset="0"/>
              </a:rPr>
            </a:br>
            <a:r>
              <a:rPr lang="en-US" b="1" smtClean="0">
                <a:solidFill>
                  <a:srgbClr val="990033"/>
                </a:solidFill>
                <a:latin typeface="Impact" pitchFamily="34" charset="0"/>
              </a:rPr>
              <a:t>B. Sphingo-phospholipids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5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Phospholipid Compounds of Physiological Importance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6262687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  <a:latin typeface="Impact" pitchFamily="34" charset="0"/>
              </a:rPr>
              <a:t>Amr S. Moustafa, M.D.; Ph.D.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Sphingosine</a:t>
            </a:r>
          </a:p>
        </p:txBody>
      </p:sp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1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990033"/>
                </a:solidFill>
                <a:latin typeface="Impact" pitchFamily="34" charset="0"/>
              </a:rPr>
              <a:t>Ceramide: Parent Sphingolipid Compound</a:t>
            </a:r>
          </a:p>
        </p:txBody>
      </p:sp>
      <p:sp>
        <p:nvSpPr>
          <p:cNvPr id="21507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21516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17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21518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19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21521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21522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1523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5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1526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8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Sphingomyelin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   </a:t>
            </a:r>
            <a:r>
              <a:rPr lang="en-US" sz="2000" b="1" dirty="0" err="1">
                <a:solidFill>
                  <a:schemeClr val="accent6"/>
                </a:solidFill>
              </a:rPr>
              <a:t>Phosphorylcholine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457200"/>
            <a:ext cx="8153400" cy="1143000"/>
          </a:xfrm>
          <a:solidFill>
            <a:srgbClr val="66FFFF"/>
          </a:solidFill>
          <a:ln>
            <a:solidFill>
              <a:srgbClr val="990033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33"/>
                </a:solidFill>
                <a:latin typeface="Impact" pitchFamily="34" charset="0"/>
              </a:rPr>
              <a:t>Structure &amp; Function of Myelin Sheath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381000" y="3844925"/>
            <a:ext cx="8450263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2D2DB9"/>
                </a:solidFill>
              </a:rPr>
              <a:t>Myelin sheath insulates the nerve axon to avoid signal leakage </a:t>
            </a:r>
          </a:p>
          <a:p>
            <a:r>
              <a:rPr lang="en-US" b="1">
                <a:solidFill>
                  <a:srgbClr val="2D2DB9"/>
                </a:solidFill>
              </a:rPr>
              <a:t>and greatly speeds up the transmission of impulses along axons</a:t>
            </a:r>
          </a:p>
          <a:p>
            <a:endParaRPr lang="en-US" b="1">
              <a:solidFill>
                <a:srgbClr val="2D2DB9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  <a:p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52738" y="5205413"/>
            <a:ext cx="914400" cy="2286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74863" y="4533900"/>
            <a:ext cx="3627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Direction of nerve impulse</a:t>
            </a:r>
          </a:p>
        </p:txBody>
      </p:sp>
      <p:grpSp>
        <p:nvGrpSpPr>
          <p:cNvPr id="23558" name="Group 26"/>
          <p:cNvGrpSpPr>
            <a:grpSpLocks/>
          </p:cNvGrpSpPr>
          <p:nvPr/>
        </p:nvGrpSpPr>
        <p:grpSpPr bwMode="auto">
          <a:xfrm>
            <a:off x="1860550" y="5216525"/>
            <a:ext cx="5226050" cy="1295400"/>
            <a:chOff x="1844040" y="3276600"/>
            <a:chExt cx="5226496" cy="1295400"/>
          </a:xfrm>
        </p:grpSpPr>
        <p:sp>
          <p:nvSpPr>
            <p:cNvPr id="8" name="Oval 7"/>
            <p:cNvSpPr/>
            <p:nvPr/>
          </p:nvSpPr>
          <p:spPr>
            <a:xfrm>
              <a:off x="1844040" y="3494088"/>
              <a:ext cx="914478" cy="914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742642" y="3875088"/>
              <a:ext cx="356741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Block Arc 9"/>
            <p:cNvSpPr/>
            <p:nvPr/>
          </p:nvSpPr>
          <p:spPr>
            <a:xfrm rot="5240140" flipV="1">
              <a:off x="6003700" y="3505164"/>
              <a:ext cx="1295400" cy="838272"/>
            </a:xfrm>
            <a:prstGeom prst="blockArc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Snip Same Side Corner Rectangle 10"/>
            <p:cNvSpPr/>
            <p:nvPr/>
          </p:nvSpPr>
          <p:spPr>
            <a:xfrm>
              <a:off x="288076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Snip Same Side Corner Rectangle 11"/>
            <p:cNvSpPr/>
            <p:nvPr/>
          </p:nvSpPr>
          <p:spPr>
            <a:xfrm>
              <a:off x="3961946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Snip Same Side Corner Rectangle 12"/>
            <p:cNvSpPr/>
            <p:nvPr/>
          </p:nvSpPr>
          <p:spPr>
            <a:xfrm>
              <a:off x="5028837" y="3722688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2742642" y="3981450"/>
              <a:ext cx="3505499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Snip Same Side Corner Rectangle 14"/>
            <p:cNvSpPr/>
            <p:nvPr/>
          </p:nvSpPr>
          <p:spPr>
            <a:xfrm flipH="1" flipV="1">
              <a:off x="2895055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Snip Same Side Corner Rectangle 15"/>
            <p:cNvSpPr/>
            <p:nvPr/>
          </p:nvSpPr>
          <p:spPr>
            <a:xfrm flipH="1" flipV="1">
              <a:off x="3961946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Snip Same Side Corner Rectangle 16"/>
            <p:cNvSpPr/>
            <p:nvPr/>
          </p:nvSpPr>
          <p:spPr>
            <a:xfrm flipH="1" flipV="1">
              <a:off x="5028837" y="3981450"/>
              <a:ext cx="914478" cy="152400"/>
            </a:xfrm>
            <a:prstGeom prst="snip2Same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Curved Up Arrow 17"/>
            <p:cNvSpPr/>
            <p:nvPr/>
          </p:nvSpPr>
          <p:spPr>
            <a:xfrm>
              <a:off x="4998672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Curved Up Arrow 18"/>
            <p:cNvSpPr/>
            <p:nvPr/>
          </p:nvSpPr>
          <p:spPr>
            <a:xfrm>
              <a:off x="3947658" y="3886200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Curved Up Arrow 19"/>
            <p:cNvSpPr/>
            <p:nvPr/>
          </p:nvSpPr>
          <p:spPr>
            <a:xfrm>
              <a:off x="2864890" y="3870325"/>
              <a:ext cx="990685" cy="46038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62000" y="2057400"/>
            <a:ext cx="43830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Myelin structure: Lipids (80%) </a:t>
            </a:r>
          </a:p>
        </p:txBody>
      </p:sp>
      <p:cxnSp>
        <p:nvCxnSpPr>
          <p:cNvPr id="25" name="Straight Arrow Connector 24"/>
          <p:cNvCxnSpPr>
            <a:stCxn id="23" idx="3"/>
          </p:cNvCxnSpPr>
          <p:nvPr/>
        </p:nvCxnSpPr>
        <p:spPr>
          <a:xfrm flipV="1">
            <a:off x="5145088" y="2057400"/>
            <a:ext cx="493712" cy="2301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1600" y="2590800"/>
            <a:ext cx="457200" cy="15240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2" name="TextBox 27"/>
          <p:cNvSpPr txBox="1">
            <a:spLocks noChangeArrowheads="1"/>
          </p:cNvSpPr>
          <p:nvPr/>
        </p:nvSpPr>
        <p:spPr bwMode="auto">
          <a:xfrm>
            <a:off x="5638800" y="1828800"/>
            <a:ext cx="2859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Glycolipids (mainly)</a:t>
            </a:r>
          </a:p>
        </p:txBody>
      </p:sp>
      <p:sp>
        <p:nvSpPr>
          <p:cNvPr id="23563" name="TextBox 28"/>
          <p:cNvSpPr txBox="1">
            <a:spLocks noChangeArrowheads="1"/>
          </p:cNvSpPr>
          <p:nvPr/>
        </p:nvSpPr>
        <p:spPr bwMode="auto">
          <a:xfrm>
            <a:off x="5632450" y="2514600"/>
            <a:ext cx="2152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Sphingomyelin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46425" y="3124200"/>
            <a:ext cx="217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Proteins (20%)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Lipoprotein Structure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304800" y="1676400"/>
            <a:ext cx="86518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</a:rPr>
              <a:t>Outer part (coat): 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Apoproteins or apolipoproteins</a:t>
            </a:r>
          </a:p>
          <a:p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Phospholipids </a:t>
            </a:r>
            <a:r>
              <a:rPr lang="en-US" sz="3200" b="1">
                <a:solidFill>
                  <a:schemeClr val="accent2"/>
                </a:solidFill>
              </a:rPr>
              <a:t>(Why?)</a:t>
            </a:r>
          </a:p>
          <a:p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Free cholesterol</a:t>
            </a:r>
          </a:p>
          <a:p>
            <a:r>
              <a:rPr lang="en-US" sz="2800" b="1">
                <a:solidFill>
                  <a:srgbClr val="990000"/>
                </a:solidFill>
              </a:rPr>
              <a:t>		</a:t>
            </a:r>
            <a:r>
              <a:rPr lang="en-US" b="1">
                <a:solidFill>
                  <a:schemeClr val="accent2"/>
                </a:solidFill>
              </a:rPr>
              <a:t>(Relatively hydrophilic, allowing transport of lipid 		particles of the core in the aqueous plasma)</a:t>
            </a:r>
          </a:p>
          <a:p>
            <a:endParaRPr lang="en-US" sz="2800" b="1">
              <a:solidFill>
                <a:schemeClr val="accent2"/>
              </a:solidFill>
            </a:endParaRPr>
          </a:p>
          <a:p>
            <a:r>
              <a:rPr lang="en-US" sz="3200" b="1">
                <a:solidFill>
                  <a:schemeClr val="accent2"/>
                </a:solidFill>
              </a:rPr>
              <a:t>Inner part (core):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According to the type of lipoproteins</a:t>
            </a:r>
          </a:p>
          <a:p>
            <a:pPr lvl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</a:rPr>
              <a:t> Different lipid components in various combinations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8_014"/>
          <p:cNvPicPr>
            <a:picLocks noChangeAspect="1" noChangeArrowheads="1"/>
          </p:cNvPicPr>
          <p:nvPr/>
        </p:nvPicPr>
        <p:blipFill>
          <a:blip r:embed="rId2" cstate="print"/>
          <a:srcRect l="17500" t="2017" r="15833" b="18285"/>
          <a:stretch>
            <a:fillRect/>
          </a:stretch>
        </p:blipFill>
        <p:spPr bwMode="auto">
          <a:xfrm>
            <a:off x="1676400" y="533400"/>
            <a:ext cx="6096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6"/>
          <p:cNvSpPr>
            <a:spLocks noChangeArrowheads="1"/>
          </p:cNvSpPr>
          <p:nvPr/>
        </p:nvSpPr>
        <p:spPr bwMode="auto">
          <a:xfrm>
            <a:off x="1295400" y="0"/>
            <a:ext cx="6400800" cy="554038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0" y="228600"/>
            <a:ext cx="35814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rgbClr val="990000"/>
                </a:solidFill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2819400" y="752475"/>
            <a:ext cx="3829050" cy="77152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981200"/>
            <a:ext cx="79248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(1) For </a:t>
            </a:r>
            <a:r>
              <a:rPr lang="en-US" sz="2800" b="1" dirty="0" err="1" smtClean="0">
                <a:solidFill>
                  <a:srgbClr val="C00000"/>
                </a:solidFill>
              </a:rPr>
              <a:t>glycerophospholipids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all tissues and pancreatic juice</a:t>
            </a:r>
          </a:p>
          <a:p>
            <a:pPr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Present in snake venoms and bacterial toxins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rgbClr val="C00000"/>
                </a:solidFill>
              </a:rPr>
              <a:t>(2) For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sphingophospholipids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Aft>
                <a:spcPts val="1200"/>
              </a:spcAft>
              <a:buClr>
                <a:srgbClr val="990000"/>
              </a:buClr>
              <a:defRPr/>
            </a:pPr>
            <a:r>
              <a:rPr lang="en-US" sz="2800" b="1" dirty="0" smtClean="0">
                <a:solidFill>
                  <a:schemeClr val="accent6"/>
                </a:solidFill>
              </a:rPr>
              <a:t>        </a:t>
            </a: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smtClean="0">
                <a:solidFill>
                  <a:srgbClr val="C00000"/>
                </a:solidFill>
              </a:rPr>
              <a:t>	     </a:t>
            </a:r>
            <a:r>
              <a:rPr lang="en-US" b="1" dirty="0" err="1" smtClean="0">
                <a:solidFill>
                  <a:srgbClr val="C00000"/>
                </a:solidFill>
              </a:rPr>
              <a:t>Sphingomyelinase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Sphingomyelin</a:t>
            </a:r>
            <a:r>
              <a:rPr lang="en-US" b="1" dirty="0" smtClean="0">
                <a:solidFill>
                  <a:schemeClr val="accent2"/>
                </a:solidFill>
              </a:rPr>
              <a:t> 	    </a:t>
            </a:r>
            <a:r>
              <a:rPr lang="en-US" b="1" dirty="0" err="1" smtClean="0">
                <a:solidFill>
                  <a:schemeClr val="accent2"/>
                </a:solidFill>
              </a:rPr>
              <a:t>Ceramide</a:t>
            </a:r>
            <a:r>
              <a:rPr lang="en-US" b="1" dirty="0" smtClean="0">
                <a:solidFill>
                  <a:schemeClr val="accent2"/>
                </a:solidFill>
              </a:rPr>
              <a:t> + </a:t>
            </a:r>
            <a:r>
              <a:rPr lang="en-US" b="1" dirty="0" err="1" smtClean="0">
                <a:solidFill>
                  <a:schemeClr val="accent2"/>
                </a:solidFill>
              </a:rPr>
              <a:t>Phosphocholine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763904"/>
            <a:ext cx="914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17_011.jpg"/>
          <p:cNvPicPr>
            <a:picLocks noChangeAspect="1" noChangeArrowheads="1"/>
          </p:cNvPicPr>
          <p:nvPr/>
        </p:nvPicPr>
        <p:blipFill>
          <a:blip r:embed="rId2" cstate="print"/>
          <a:srcRect l="2438" t="2985" r="2438" b="49254"/>
          <a:stretch>
            <a:fillRect/>
          </a:stretch>
        </p:blipFill>
        <p:spPr bwMode="auto">
          <a:xfrm>
            <a:off x="117475" y="16002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1371600" y="449263"/>
            <a:ext cx="6100773" cy="769441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990000"/>
                </a:solidFill>
              </a:rPr>
              <a:t>Glycero-phospholipases</a:t>
            </a:r>
            <a:endParaRPr lang="en-US" sz="44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"/>
          <p:cNvSpPr txBox="1">
            <a:spLocks noChangeArrowheads="1"/>
          </p:cNvSpPr>
          <p:nvPr/>
        </p:nvSpPr>
        <p:spPr bwMode="auto">
          <a:xfrm>
            <a:off x="1238250" y="381000"/>
            <a:ext cx="6991350" cy="769938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990000"/>
                </a:solidFill>
              </a:rPr>
              <a:t>Functions of Phospholipases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219200"/>
            <a:ext cx="79248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(1) Degradation of phospholipids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Production of second messengers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 Digestion of phospholipids by pancreatic juice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Pathogenic bacteria degrade phospholipids of 	membranes and causing spread of infection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(2) Remodeling of phospholipids:</a:t>
            </a: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chemeClr val="accent6"/>
                </a:solidFill>
              </a:rPr>
              <a:t>Specific </a:t>
            </a:r>
            <a:r>
              <a:rPr lang="en-US" b="1" dirty="0" err="1">
                <a:solidFill>
                  <a:schemeClr val="accent6"/>
                </a:solidFill>
              </a:rPr>
              <a:t>phospholipase</a:t>
            </a:r>
            <a:r>
              <a:rPr lang="en-US" b="1" dirty="0">
                <a:solidFill>
                  <a:schemeClr val="accent6"/>
                </a:solidFill>
              </a:rPr>
              <a:t> removes fatty acid 	from 	</a:t>
            </a:r>
            <a:r>
              <a:rPr lang="en-US" b="1" dirty="0" err="1">
                <a:solidFill>
                  <a:schemeClr val="accent6"/>
                </a:solidFill>
              </a:rPr>
              <a:t>phospholipid</a:t>
            </a:r>
            <a:endParaRPr lang="en-US" b="1" dirty="0">
              <a:solidFill>
                <a:schemeClr val="accent6"/>
              </a:solidFill>
            </a:endParaRPr>
          </a:p>
          <a:p>
            <a:pPr marL="746125" lvl="2">
              <a:buClr>
                <a:srgbClr val="990000"/>
              </a:buClr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6"/>
                </a:solidFill>
              </a:rPr>
              <a:t>	Replacement of fatty acid by alternative fatty acid 	using fatty </a:t>
            </a:r>
            <a:r>
              <a:rPr lang="en-US" b="1" dirty="0" err="1">
                <a:solidFill>
                  <a:schemeClr val="accent6"/>
                </a:solidFill>
              </a:rPr>
              <a:t>acyl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CoA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err="1">
                <a:solidFill>
                  <a:schemeClr val="accent6"/>
                </a:solidFill>
              </a:rPr>
              <a:t>transferase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chemeClr val="accent6"/>
                </a:solidFill>
              </a:rPr>
              <a:t>	</a:t>
            </a:r>
            <a:r>
              <a:rPr lang="en-US" b="1" dirty="0">
                <a:solidFill>
                  <a:srgbClr val="C00000"/>
                </a:solidFill>
              </a:rPr>
              <a:t>e.g., Binding of 2 </a:t>
            </a:r>
            <a:r>
              <a:rPr lang="en-US" b="1" dirty="0" err="1">
                <a:solidFill>
                  <a:srgbClr val="C00000"/>
                </a:solidFill>
              </a:rPr>
              <a:t>palmitic</a:t>
            </a:r>
            <a:r>
              <a:rPr lang="en-US" b="1" dirty="0">
                <a:solidFill>
                  <a:srgbClr val="C00000"/>
                </a:solidFill>
              </a:rPr>
              <a:t> acids in: 				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Dipalmitoylphosphatidylcholine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(DPPC)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b="1" dirty="0">
                <a:solidFill>
                  <a:srgbClr val="C00000"/>
                </a:solidFill>
              </a:rPr>
              <a:t>	        Binding of </a:t>
            </a:r>
            <a:r>
              <a:rPr lang="en-US" b="1" dirty="0" err="1">
                <a:solidFill>
                  <a:srgbClr val="C00000"/>
                </a:solidFill>
              </a:rPr>
              <a:t>arachidonic</a:t>
            </a:r>
            <a:r>
              <a:rPr lang="en-US" b="1" dirty="0">
                <a:solidFill>
                  <a:srgbClr val="C00000"/>
                </a:solidFill>
              </a:rPr>
              <a:t> to carbon 2 of PI or PC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885766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accent2"/>
                </a:solidFill>
              </a:rPr>
              <a:t> Phospholipids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are Complex lipids </a:t>
            </a:r>
            <a:br>
              <a:rPr lang="en-US" sz="2800" b="1" dirty="0">
                <a:solidFill>
                  <a:schemeClr val="accent2"/>
                </a:solidFill>
              </a:rPr>
            </a:br>
            <a:endParaRPr lang="en-US" sz="2800" b="1" dirty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accent2"/>
                </a:solidFill>
              </a:rPr>
              <a:t> Phospholipids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have important physiological functions</a:t>
            </a:r>
            <a:r>
              <a:rPr lang="en-US" sz="2800" b="1" dirty="0" smtClean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A. Membrane-bound: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Structural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 err="1">
                <a:solidFill>
                  <a:schemeClr val="accent2"/>
                </a:solidFill>
              </a:rPr>
              <a:t>Signalling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chemeClr val="accent2"/>
                </a:solidFill>
              </a:rPr>
              <a:t>&amp; anchoring</a:t>
            </a:r>
            <a:r>
              <a:rPr lang="en-US" sz="2800" b="1" dirty="0">
                <a:solidFill>
                  <a:schemeClr val="accent2"/>
                </a:solidFill>
              </a:rPr>
              <a:t>: e.g., PI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Myelin sheath: e.g., </a:t>
            </a:r>
            <a:r>
              <a:rPr lang="en-US" sz="2800" b="1" dirty="0" err="1" smtClean="0">
                <a:solidFill>
                  <a:schemeClr val="accent2"/>
                </a:solidFill>
              </a:rPr>
              <a:t>sphingomyelin</a:t>
            </a:r>
            <a:endParaRPr lang="en-US" sz="2800" b="1" dirty="0" smtClean="0">
              <a:solidFill>
                <a:schemeClr val="accent2"/>
              </a:solidFill>
            </a:endParaRPr>
          </a:p>
          <a:p>
            <a:pPr>
              <a:spcAft>
                <a:spcPts val="6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chemeClr val="accent2"/>
                </a:solidFill>
              </a:rPr>
              <a:t>	B. Non-membrane bound:</a:t>
            </a: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Structural:</a:t>
            </a:r>
            <a:r>
              <a:rPr lang="en-US" sz="2800" b="1" dirty="0" smtClean="0">
                <a:solidFill>
                  <a:schemeClr val="accent2"/>
                </a:solidFill>
              </a:rPr>
              <a:t> Lipoprotein coat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Alveolar re-inflation:</a:t>
            </a:r>
            <a:r>
              <a:rPr lang="en-US" sz="2800" b="1" dirty="0" smtClean="0">
                <a:solidFill>
                  <a:schemeClr val="accent2"/>
                </a:solidFill>
              </a:rPr>
              <a:t> Lung surfactant</a:t>
            </a:r>
            <a:br>
              <a:rPr lang="en-US" sz="28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		</a:t>
            </a:r>
            <a:r>
              <a:rPr lang="en-US" sz="2800" b="1" dirty="0" smtClean="0">
                <a:solidFill>
                  <a:srgbClr val="990000"/>
                </a:solidFill>
              </a:rPr>
              <a:t>Detergent effect:</a:t>
            </a:r>
            <a:r>
              <a:rPr lang="en-US" sz="2800" b="1" dirty="0" smtClean="0">
                <a:solidFill>
                  <a:schemeClr val="accent2"/>
                </a:solidFill>
              </a:rPr>
              <a:t> Phospholipids of bile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962400"/>
          </a:xfrm>
        </p:spPr>
        <p:txBody>
          <a:bodyPr/>
          <a:lstStyle/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Selected members of phospholipids 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</a:pPr>
            <a:r>
              <a:rPr lang="en-US" b="1" dirty="0" smtClean="0">
                <a:solidFill>
                  <a:schemeClr val="accent2"/>
                </a:solidFill>
              </a:rPr>
              <a:t>Physiological importance of phospholipids</a:t>
            </a: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b="1" dirty="0" err="1" smtClean="0">
                <a:solidFill>
                  <a:schemeClr val="accent2"/>
                </a:solidFill>
              </a:rPr>
              <a:t>Plospholipases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2"/>
                </a:solidFill>
              </a:rPr>
              <a:t>Phospholipases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A1, A2, C </a:t>
            </a:r>
            <a:r>
              <a:rPr lang="en-US" sz="2800" b="1" dirty="0" smtClean="0">
                <a:solidFill>
                  <a:srgbClr val="008000"/>
                </a:solidFill>
              </a:rPr>
              <a:t>and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</a:rPr>
              <a:t>D</a:t>
            </a: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defRPr/>
            </a:pPr>
            <a:r>
              <a:rPr lang="en-US" sz="2800" b="1" dirty="0" err="1" smtClean="0">
                <a:solidFill>
                  <a:schemeClr val="accent6"/>
                </a:solidFill>
              </a:rPr>
              <a:t>Lysosomal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6"/>
                </a:solidFill>
              </a:rPr>
              <a:t>: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</a:rPr>
              <a:t>Sphingomyelinase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2" eaLnBrk="1" hangingPunct="1">
              <a:spcAft>
                <a:spcPts val="1800"/>
              </a:spcAft>
              <a:buClr>
                <a:srgbClr val="990000"/>
              </a:buClr>
              <a:buNone/>
              <a:defRPr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eaLnBrk="1" hangingPunct="1">
              <a:spcAft>
                <a:spcPts val="1800"/>
              </a:spcAft>
              <a:buClr>
                <a:srgbClr val="990000"/>
              </a:buClr>
              <a:buFontTx/>
              <a:buNone/>
            </a:pPr>
            <a:endParaRPr lang="en-US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Take Home Message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81000" y="1954173"/>
            <a:ext cx="8534644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  <a:r>
              <a:rPr lang="en-US" sz="2800" b="1" dirty="0">
                <a:solidFill>
                  <a:schemeClr val="accent2"/>
                </a:solidFill>
              </a:rPr>
              <a:t/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 err="1">
                <a:solidFill>
                  <a:schemeClr val="accent2"/>
                </a:solidFill>
              </a:rPr>
              <a:t>Phospholipases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A1, A2, C </a:t>
            </a:r>
            <a:r>
              <a:rPr lang="en-US" sz="2800" b="1" dirty="0">
                <a:solidFill>
                  <a:srgbClr val="008000"/>
                </a:solidFill>
              </a:rPr>
              <a:t>and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>
                <a:solidFill>
                  <a:srgbClr val="008000"/>
                </a:solidFill>
              </a:rPr>
              <a:t>D</a:t>
            </a:r>
            <a:br>
              <a:rPr lang="en-US" sz="2800" b="1" dirty="0">
                <a:solidFill>
                  <a:srgbClr val="008000"/>
                </a:solidFill>
              </a:rPr>
            </a:br>
            <a:r>
              <a:rPr lang="en-US" sz="2800" b="1" dirty="0">
                <a:solidFill>
                  <a:srgbClr val="008000"/>
                </a:solidFill>
              </a:rPr>
              <a:t>	</a:t>
            </a:r>
            <a:r>
              <a:rPr lang="en-US" sz="2800" b="1" dirty="0" err="1" smtClean="0">
                <a:solidFill>
                  <a:schemeClr val="accent2"/>
                </a:solidFill>
              </a:rPr>
              <a:t>Lysosomal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b="1" dirty="0" err="1" smtClean="0">
                <a:solidFill>
                  <a:schemeClr val="accent2"/>
                </a:solidFill>
              </a:rPr>
              <a:t>Phospholipase</a:t>
            </a:r>
            <a:r>
              <a:rPr lang="en-US" sz="2800" b="1" dirty="0" smtClean="0">
                <a:solidFill>
                  <a:schemeClr val="accent2"/>
                </a:solidFill>
              </a:rPr>
              <a:t>: </a:t>
            </a:r>
            <a:r>
              <a:rPr lang="en-US" sz="2800" b="1" dirty="0" err="1" smtClean="0">
                <a:solidFill>
                  <a:srgbClr val="C00000"/>
                </a:solidFill>
              </a:rPr>
              <a:t>Sphingomyelinase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  <a:buClr>
                <a:srgbClr val="990000"/>
              </a:buClr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chemeClr val="accent2"/>
                </a:solidFill>
              </a:rPr>
              <a:t>Function </a:t>
            </a:r>
            <a:r>
              <a:rPr lang="en-US" sz="3200" b="1" dirty="0">
                <a:solidFill>
                  <a:schemeClr val="accent2"/>
                </a:solidFill>
              </a:rPr>
              <a:t>of </a:t>
            </a:r>
            <a:r>
              <a:rPr lang="en-US" sz="3200" b="1" dirty="0" err="1">
                <a:solidFill>
                  <a:schemeClr val="accent2"/>
                </a:solidFill>
              </a:rPr>
              <a:t>phospholipases</a:t>
            </a:r>
            <a:r>
              <a:rPr lang="en-US" sz="3200" b="1" dirty="0">
                <a:solidFill>
                  <a:schemeClr val="accent2"/>
                </a:solidFill>
              </a:rPr>
              <a:t>: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Degradation of phospholipids</a:t>
            </a:r>
            <a:r>
              <a:rPr lang="en-US" sz="2800" b="1" dirty="0">
                <a:solidFill>
                  <a:srgbClr val="C00000"/>
                </a:solidFill>
              </a:rPr>
              <a:t/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		e.g., production of second messengers</a:t>
            </a:r>
          </a:p>
          <a:p>
            <a:pPr lvl="2">
              <a:buClr>
                <a:srgbClr val="990000"/>
              </a:buClr>
              <a:defRPr/>
            </a:pPr>
            <a:endParaRPr lang="en-US" sz="2800" b="1" dirty="0">
              <a:solidFill>
                <a:srgbClr val="008000"/>
              </a:solidFill>
            </a:endParaRP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</a:t>
            </a:r>
            <a:r>
              <a:rPr lang="en-US" sz="2800" b="1" dirty="0">
                <a:solidFill>
                  <a:schemeClr val="accent2"/>
                </a:solidFill>
              </a:rPr>
              <a:t>Remodeling of phospholipids</a:t>
            </a:r>
          </a:p>
          <a:p>
            <a:pPr marL="0" lvl="2">
              <a:buClr>
                <a:srgbClr val="990000"/>
              </a:buClr>
              <a:defRPr/>
            </a:pPr>
            <a:r>
              <a:rPr lang="en-US" sz="2800" b="1" dirty="0">
                <a:solidFill>
                  <a:srgbClr val="C00000"/>
                </a:solidFill>
              </a:rPr>
              <a:t>		e.g., production of DPPC (lung surfactant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391400" y="14478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057400"/>
            <a:ext cx="8763000" cy="4572000"/>
          </a:xfrm>
        </p:spPr>
        <p:txBody>
          <a:bodyPr/>
          <a:lstStyle/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AutoNum type="alphaUcParenBoth"/>
            </a:pPr>
            <a:r>
              <a:rPr lang="en-US" sz="3600" b="1" smtClean="0">
                <a:solidFill>
                  <a:srgbClr val="990000"/>
                </a:solidFill>
              </a:rPr>
              <a:t>Membrane-bound phospholipids:</a:t>
            </a:r>
            <a:br>
              <a:rPr lang="en-US" sz="3600" b="1" smtClean="0">
                <a:solidFill>
                  <a:srgbClr val="990000"/>
                </a:solidFill>
              </a:rPr>
            </a:br>
            <a:r>
              <a:rPr lang="en-US" b="1" smtClean="0">
                <a:solidFill>
                  <a:schemeClr val="accent2"/>
                </a:solidFill>
              </a:rPr>
              <a:t/>
            </a:r>
            <a:br>
              <a:rPr lang="en-US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Structural: </a:t>
            </a:r>
            <a:r>
              <a:rPr lang="en-US" sz="2800" b="1" smtClean="0">
                <a:solidFill>
                  <a:srgbClr val="990000"/>
                </a:solidFill>
              </a:rPr>
              <a:t>Predominant lipids of cell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Anchoring: </a:t>
            </a:r>
            <a:r>
              <a:rPr lang="en-US" sz="2800" b="1" smtClean="0">
                <a:solidFill>
                  <a:srgbClr val="990000"/>
                </a:solidFill>
              </a:rPr>
              <a:t>Attaching some proteins to membranes</a:t>
            </a: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/>
            </a:r>
            <a:br>
              <a:rPr lang="en-US" sz="2800" b="1" smtClean="0">
                <a:solidFill>
                  <a:schemeClr val="accent2"/>
                </a:solidFill>
              </a:rPr>
            </a:br>
            <a:r>
              <a:rPr lang="en-US" sz="2800" b="1" smtClean="0">
                <a:solidFill>
                  <a:schemeClr val="accent2"/>
                </a:solidFill>
              </a:rPr>
              <a:t>Signaling: </a:t>
            </a:r>
            <a:r>
              <a:rPr lang="en-US" sz="2800" b="1" smtClean="0">
                <a:solidFill>
                  <a:srgbClr val="990000"/>
                </a:solidFill>
              </a:rPr>
              <a:t>Source of PI3 and DAG</a:t>
            </a: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800" b="1" smtClean="0">
              <a:solidFill>
                <a:schemeClr val="accent2"/>
              </a:solidFill>
            </a:endParaRPr>
          </a:p>
          <a:p>
            <a:pPr marL="533400" indent="-26988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800" b="1" smtClean="0">
                <a:solidFill>
                  <a:schemeClr val="accent2"/>
                </a:solidFill>
              </a:rPr>
              <a:t>	Myelin sheath: </a:t>
            </a:r>
            <a:r>
              <a:rPr lang="en-US" sz="2800" b="1" smtClean="0">
                <a:solidFill>
                  <a:srgbClr val="990000"/>
                </a:solidFill>
              </a:rPr>
              <a:t>insulator and speeds up transmission    of nerve impulses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990000"/>
                </a:solidFill>
                <a:latin typeface="Impact" pitchFamily="34" charset="0"/>
              </a:rPr>
              <a:t>Functions of Phospholipids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8763000" cy="3962400"/>
          </a:xfrm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b="1" dirty="0" smtClean="0">
                <a:solidFill>
                  <a:srgbClr val="990000"/>
                </a:solidFill>
              </a:rPr>
              <a:t>(B) Non-membrane-bound phospholipids:</a:t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b="1" dirty="0" smtClean="0">
                <a:solidFill>
                  <a:srgbClr val="990000"/>
                </a:solidFill>
              </a:rPr>
              <a:t/>
            </a:r>
            <a:br>
              <a:rPr lang="en-US" b="1" dirty="0" smtClean="0">
                <a:solidFill>
                  <a:srgbClr val="990000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Easy re-inflation of alveoli by air: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Lung surfactant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Detergent effect: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Essential component of bile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</a:t>
            </a:r>
            <a:r>
              <a:rPr lang="en-US" sz="2400" b="1" dirty="0" err="1" smtClean="0">
                <a:solidFill>
                  <a:srgbClr val="990000"/>
                </a:solidFill>
              </a:rPr>
              <a:t>Solubilize</a:t>
            </a:r>
            <a:r>
              <a:rPr lang="en-US" sz="2400" b="1" dirty="0" smtClean="0">
                <a:solidFill>
                  <a:srgbClr val="990000"/>
                </a:solidFill>
              </a:rPr>
              <a:t> cholesterol, preventing gall stones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			 Emulsifying lipids, helping lipid digestion 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chemeClr val="accent2"/>
                </a:solidFill>
              </a:rPr>
              <a:t/>
            </a:r>
            <a:br>
              <a:rPr lang="en-US" sz="2400" b="1" dirty="0" smtClean="0">
                <a:solidFill>
                  <a:schemeClr val="accent2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Structural: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990000"/>
                </a:solidFill>
              </a:rPr>
              <a:t>Coat of lipoproteins</a:t>
            </a:r>
            <a:br>
              <a:rPr lang="en-US" sz="2400" b="1" dirty="0" smtClean="0">
                <a:solidFill>
                  <a:srgbClr val="990000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/>
            </a:r>
            <a:br>
              <a:rPr lang="en-US" sz="2400" b="1" dirty="0" smtClean="0">
                <a:solidFill>
                  <a:srgbClr val="990000"/>
                </a:solidFill>
              </a:rPr>
            </a:br>
            <a:endParaRPr lang="en-US" sz="2400" b="1" dirty="0" smtClean="0">
              <a:solidFill>
                <a:srgbClr val="99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162800" y="1752600"/>
            <a:ext cx="1387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CONT’D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90000"/>
                </a:solidFill>
                <a:latin typeface="Impact" pitchFamily="34" charset="0"/>
              </a:rPr>
              <a:t>Background: 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Relatively water-insoluble </a:t>
            </a:r>
            <a:r>
              <a:rPr lang="en-US" sz="3600" b="1" smtClean="0">
                <a:solidFill>
                  <a:srgbClr val="990000"/>
                </a:solidFill>
              </a:rPr>
              <a:t>(? Exception)</a:t>
            </a:r>
            <a:r>
              <a:rPr lang="en-US" sz="3600" b="1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 smtClean="0">
                <a:solidFill>
                  <a:schemeClr val="accent2"/>
                </a:solidFill>
              </a:rPr>
              <a:t>	</a:t>
            </a:r>
            <a:endParaRPr lang="en-US" sz="2800" b="1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 cstate="print"/>
          <a:srcRect l="25385" t="1869" r="21431" b="19626"/>
          <a:stretch>
            <a:fillRect/>
          </a:stretch>
        </p:blipFill>
        <p:spPr bwMode="auto">
          <a:xfrm>
            <a:off x="4267200" y="304800"/>
            <a:ext cx="4572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304800" y="304800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1628775"/>
            <a:ext cx="36004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A. Simple Lipids: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Fatty acids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rgbClr val="990000"/>
                </a:solidFill>
              </a:rPr>
              <a:t>Ketone bodies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Triacylglycerol</a:t>
            </a:r>
          </a:p>
          <a:p>
            <a:r>
              <a:rPr lang="en-US" sz="28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4232275"/>
            <a:ext cx="39814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990000"/>
                </a:solidFill>
              </a:rPr>
              <a:t>B. Complex Lipids:</a:t>
            </a:r>
          </a:p>
          <a:p>
            <a:r>
              <a:rPr lang="en-US" sz="3200" b="1">
                <a:solidFill>
                  <a:srgbClr val="008000"/>
                </a:solidFill>
              </a:rPr>
              <a:t>   </a:t>
            </a:r>
            <a:r>
              <a:rPr lang="en-US" sz="4000" b="1">
                <a:solidFill>
                  <a:srgbClr val="008000"/>
                </a:solidFill>
                <a:latin typeface="Impact" pitchFamily="34" charset="0"/>
              </a:rPr>
              <a:t>Phospho</a:t>
            </a:r>
            <a:r>
              <a:rPr lang="en-US" sz="4000" b="1">
                <a:solidFill>
                  <a:schemeClr val="accent2"/>
                </a:solidFill>
                <a:latin typeface="Impact" pitchFamily="34" charset="0"/>
              </a:rPr>
              <a:t>lipids</a:t>
            </a:r>
          </a:p>
          <a:p>
            <a:r>
              <a:rPr lang="en-US" sz="3200" b="1">
                <a:solidFill>
                  <a:schemeClr val="accent2"/>
                </a:solidFill>
              </a:rPr>
              <a:t>   </a:t>
            </a:r>
            <a:r>
              <a:rPr lang="en-US" sz="2800" b="1">
                <a:solidFill>
                  <a:schemeClr val="accent2"/>
                </a:solidFill>
              </a:rPr>
              <a:t>Lipo</a:t>
            </a:r>
            <a:r>
              <a:rPr lang="en-US" sz="2800" b="1">
                <a:solidFill>
                  <a:srgbClr val="008000"/>
                </a:solidFill>
              </a:rPr>
              <a:t>proteins</a:t>
            </a:r>
          </a:p>
          <a:p>
            <a:r>
              <a:rPr lang="en-US" sz="2800" b="1">
                <a:solidFill>
                  <a:srgbClr val="008000"/>
                </a:solidFill>
              </a:rPr>
              <a:t>   Glyco</a:t>
            </a:r>
            <a:r>
              <a:rPr lang="en-US" sz="28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685800" y="2101850"/>
            <a:ext cx="8039100" cy="332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</a:rPr>
              <a:t>A. Glycerophospholipids</a:t>
            </a:r>
          </a:p>
          <a:p>
            <a:r>
              <a:rPr lang="en-US" sz="36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Glycerol-containing phospholipids</a:t>
            </a:r>
          </a:p>
          <a:p>
            <a:endParaRPr lang="en-US" sz="3200" b="1">
              <a:solidFill>
                <a:srgbClr val="990000"/>
              </a:solidFill>
            </a:endParaRPr>
          </a:p>
          <a:p>
            <a:r>
              <a:rPr lang="en-US" sz="3600" b="1">
                <a:solidFill>
                  <a:schemeClr val="accent2"/>
                </a:solidFill>
              </a:rPr>
              <a:t>B. Sphingo-phospholipids: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r>
              <a:rPr lang="en-US" sz="3200" b="1">
                <a:solidFill>
                  <a:srgbClr val="990000"/>
                </a:solidFill>
              </a:rPr>
              <a:t>Sphingosine-containing phospholipids</a:t>
            </a:r>
          </a:p>
          <a:p>
            <a:r>
              <a:rPr lang="en-US" sz="3600" b="1">
                <a:solidFill>
                  <a:srgbClr val="990000"/>
                </a:solidFill>
              </a:rPr>
              <a:t>	</a:t>
            </a:r>
            <a:endParaRPr lang="en-US" sz="3600" b="1">
              <a:solidFill>
                <a:schemeClr val="accent2"/>
              </a:solidFill>
            </a:endParaRPr>
          </a:p>
        </p:txBody>
      </p:sp>
      <p:sp>
        <p:nvSpPr>
          <p:cNvPr id="9222" name="Text Box 9"/>
          <p:cNvSpPr txBox="1">
            <a:spLocks noChangeArrowheads="1"/>
          </p:cNvSpPr>
          <p:nvPr/>
        </p:nvSpPr>
        <p:spPr bwMode="auto">
          <a:xfrm>
            <a:off x="2895600" y="720725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0500" y="1752600"/>
            <a:ext cx="8763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</a:rPr>
              <a:t>A. </a:t>
            </a:r>
            <a:r>
              <a:rPr lang="en-US" sz="3600" b="1" dirty="0" err="1">
                <a:solidFill>
                  <a:schemeClr val="accent2"/>
                </a:solidFill>
              </a:rPr>
              <a:t>Glycerophospholipids</a:t>
            </a:r>
            <a:r>
              <a:rPr lang="en-US" sz="3600" b="1" dirty="0">
                <a:solidFill>
                  <a:schemeClr val="accent2"/>
                </a:solidFill>
              </a:rPr>
              <a:t>: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b="1" dirty="0" err="1">
                <a:solidFill>
                  <a:schemeClr val="accent2"/>
                </a:solidFill>
              </a:rPr>
              <a:t>Phosphatidylcholine</a:t>
            </a:r>
            <a:r>
              <a:rPr lang="en-US" sz="2800" b="1" dirty="0">
                <a:solidFill>
                  <a:schemeClr val="accent2"/>
                </a:solidFill>
              </a:rPr>
              <a:t> (Lecithin)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                 e.g., </a:t>
            </a:r>
            <a:r>
              <a:rPr lang="en-US" sz="2800" b="1" dirty="0">
                <a:solidFill>
                  <a:srgbClr val="990000"/>
                </a:solidFill>
              </a:rPr>
              <a:t>Surfactant (</a:t>
            </a:r>
            <a:r>
              <a:rPr lang="en-US" sz="2800" b="1" dirty="0" err="1">
                <a:solidFill>
                  <a:srgbClr val="990000"/>
                </a:solidFill>
              </a:rPr>
              <a:t>Dipalmitoylecithin</a:t>
            </a:r>
            <a:r>
              <a:rPr lang="en-US" sz="2800" b="1" dirty="0">
                <a:solidFill>
                  <a:srgbClr val="990000"/>
                </a:solidFill>
              </a:rPr>
              <a:t>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           2. </a:t>
            </a:r>
            <a:r>
              <a:rPr lang="en-US" sz="2800" b="1" dirty="0" err="1">
                <a:solidFill>
                  <a:schemeClr val="accent2"/>
                </a:solidFill>
              </a:rPr>
              <a:t>Phosphatidylinositol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br>
              <a:rPr lang="en-US" sz="2800" b="1" dirty="0">
                <a:solidFill>
                  <a:schemeClr val="accent2"/>
                </a:solidFill>
              </a:rPr>
            </a:br>
            <a:r>
              <a:rPr lang="en-US" sz="2800" b="1" dirty="0">
                <a:solidFill>
                  <a:schemeClr val="accent2"/>
                </a:solidFill>
              </a:rPr>
              <a:t>		</a:t>
            </a:r>
            <a:r>
              <a:rPr lang="en-US" sz="2800" b="1" dirty="0">
                <a:solidFill>
                  <a:srgbClr val="990000"/>
                </a:solidFill>
              </a:rPr>
              <a:t>(Signaling and anchoring molecule)</a:t>
            </a:r>
            <a:br>
              <a:rPr lang="en-US" sz="2800" b="1" dirty="0">
                <a:solidFill>
                  <a:srgbClr val="990000"/>
                </a:solidFill>
              </a:rPr>
            </a:br>
            <a:endParaRPr lang="en-US" sz="2800" b="1" dirty="0">
              <a:solidFill>
                <a:srgbClr val="990000"/>
              </a:solidFill>
            </a:endParaRPr>
          </a:p>
          <a:p>
            <a:r>
              <a:rPr lang="en-US" sz="2800" b="1" dirty="0">
                <a:solidFill>
                  <a:srgbClr val="990000"/>
                </a:solidFill>
              </a:rPr>
              <a:t>	</a:t>
            </a:r>
          </a:p>
          <a:p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95600" y="660400"/>
            <a:ext cx="3581400" cy="7112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pitchFamily="34" charset="0"/>
              </a:rPr>
              <a:t>Phospholipids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</TotalTime>
  <Words>509</Words>
  <Application>Microsoft Office PowerPoint</Application>
  <PresentationFormat>On-screen Show (4:3)</PresentationFormat>
  <Paragraphs>226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Slide 1</vt:lpstr>
      <vt:lpstr>Phospholipid Compounds of Physiological Importance</vt:lpstr>
      <vt:lpstr>Objectives</vt:lpstr>
      <vt:lpstr>Functions of Phospholipids</vt:lpstr>
      <vt:lpstr>Functions of Phospholipids</vt:lpstr>
      <vt:lpstr>Background: Lipid Compounds</vt:lpstr>
      <vt:lpstr>Slide 7</vt:lpstr>
      <vt:lpstr>Slide 8</vt:lpstr>
      <vt:lpstr>Slide 9</vt:lpstr>
      <vt:lpstr>Slide 10</vt:lpstr>
      <vt:lpstr>Slide 11</vt:lpstr>
      <vt:lpstr>Slide 12</vt:lpstr>
      <vt:lpstr>Slide 13</vt:lpstr>
      <vt:lpstr>Calcium/Phosphatidylinositol System</vt:lpstr>
      <vt:lpstr>Slide 15</vt:lpstr>
      <vt:lpstr>Slide 16</vt:lpstr>
      <vt:lpstr>Slide 17</vt:lpstr>
      <vt:lpstr>Slide 18</vt:lpstr>
      <vt:lpstr>Phospholipids:  B. Sphingo-phospholipids</vt:lpstr>
      <vt:lpstr>Sphingosine</vt:lpstr>
      <vt:lpstr>Ceramide: Parent Sphingolipid Compound</vt:lpstr>
      <vt:lpstr>Sphingomyelin</vt:lpstr>
      <vt:lpstr>Structure &amp; Function of Myelin Sheath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Dr.Amr</cp:lastModifiedBy>
  <cp:revision>22</cp:revision>
  <dcterms:created xsi:type="dcterms:W3CDTF">1601-01-01T00:00:00Z</dcterms:created>
  <dcterms:modified xsi:type="dcterms:W3CDTF">2013-02-02T13:43:33Z</dcterms:modified>
</cp:coreProperties>
</file>