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51" r:id="rId3"/>
    <p:sldId id="257" r:id="rId4"/>
    <p:sldId id="259" r:id="rId5"/>
    <p:sldId id="304" r:id="rId6"/>
    <p:sldId id="267" r:id="rId7"/>
    <p:sldId id="262" r:id="rId8"/>
    <p:sldId id="277" r:id="rId9"/>
    <p:sldId id="295" r:id="rId10"/>
    <p:sldId id="297" r:id="rId11"/>
    <p:sldId id="303" r:id="rId12"/>
    <p:sldId id="352" r:id="rId13"/>
    <p:sldId id="305" r:id="rId14"/>
    <p:sldId id="341" r:id="rId15"/>
    <p:sldId id="318" r:id="rId16"/>
    <p:sldId id="319" r:id="rId17"/>
    <p:sldId id="300" r:id="rId18"/>
    <p:sldId id="342" r:id="rId19"/>
    <p:sldId id="315" r:id="rId20"/>
    <p:sldId id="323" r:id="rId21"/>
    <p:sldId id="325" r:id="rId22"/>
    <p:sldId id="361" r:id="rId23"/>
    <p:sldId id="324" r:id="rId24"/>
    <p:sldId id="344" r:id="rId25"/>
    <p:sldId id="364" r:id="rId26"/>
    <p:sldId id="331" r:id="rId27"/>
    <p:sldId id="261" r:id="rId28"/>
    <p:sldId id="368" r:id="rId29"/>
    <p:sldId id="308" r:id="rId30"/>
    <p:sldId id="284" r:id="rId31"/>
    <p:sldId id="292" r:id="rId32"/>
    <p:sldId id="307" r:id="rId33"/>
    <p:sldId id="32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C5DF64-34A8-4E4E-81B9-4FC5C2AA9EBB}" type="doc">
      <dgm:prSet loTypeId="urn:microsoft.com/office/officeart/2005/8/layout/hierarchy1" loCatId="hierarchy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43F8EECA-386B-4BFD-9FEC-8EF74F007629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Airway Inflammation</a:t>
          </a:r>
          <a:endParaRPr lang="en-US" b="1" dirty="0">
            <a:latin typeface="Comic Sans MS" pitchFamily="66" charset="0"/>
          </a:endParaRPr>
        </a:p>
      </dgm:t>
    </dgm:pt>
    <dgm:pt modelId="{B83DFE47-769B-47B2-9149-D55987AACBD9}" type="parTrans" cxnId="{A58235EB-E594-4C5C-A844-44D17DB42495}">
      <dgm:prSet/>
      <dgm:spPr/>
      <dgm:t>
        <a:bodyPr/>
        <a:lstStyle/>
        <a:p>
          <a:endParaRPr lang="en-US"/>
        </a:p>
      </dgm:t>
    </dgm:pt>
    <dgm:pt modelId="{92021ACA-3331-4BBB-B642-8F6B1D4D8106}" type="sibTrans" cxnId="{A58235EB-E594-4C5C-A844-44D17DB42495}">
      <dgm:prSet/>
      <dgm:spPr/>
      <dgm:t>
        <a:bodyPr/>
        <a:lstStyle/>
        <a:p>
          <a:endParaRPr lang="en-US"/>
        </a:p>
      </dgm:t>
    </dgm:pt>
    <dgm:pt modelId="{CBF1BB65-6DE7-474A-86B7-B8B369C0768A}">
      <dgm:prSet phldrT="[Text]"/>
      <dgm:spPr/>
      <dgm:t>
        <a:bodyPr/>
        <a:lstStyle/>
        <a:p>
          <a:r>
            <a:rPr lang="en-US" dirty="0" smtClean="0">
              <a:latin typeface="Comic Sans MS" pitchFamily="66" charset="0"/>
            </a:rPr>
            <a:t>Increased Bronchial Reactivity</a:t>
          </a:r>
        </a:p>
        <a:p>
          <a:r>
            <a:rPr lang="en-US" dirty="0" smtClean="0">
              <a:latin typeface="Comic Sans MS" pitchFamily="66" charset="0"/>
            </a:rPr>
            <a:t>(Bronchial Hyper-responsiveness)</a:t>
          </a:r>
          <a:endParaRPr lang="en-US" dirty="0">
            <a:latin typeface="Comic Sans MS" pitchFamily="66" charset="0"/>
          </a:endParaRPr>
        </a:p>
      </dgm:t>
    </dgm:pt>
    <dgm:pt modelId="{2B510449-7F4E-4948-874B-C8D6DCCC3290}" type="parTrans" cxnId="{B0D525C1-EBF3-4073-B489-9138D0823BC2}">
      <dgm:prSet/>
      <dgm:spPr/>
      <dgm:t>
        <a:bodyPr/>
        <a:lstStyle/>
        <a:p>
          <a:endParaRPr lang="en-US"/>
        </a:p>
      </dgm:t>
    </dgm:pt>
    <dgm:pt modelId="{0AC6E595-1ADF-4098-A3D3-D3457D827D45}" type="sibTrans" cxnId="{B0D525C1-EBF3-4073-B489-9138D0823BC2}">
      <dgm:prSet/>
      <dgm:spPr/>
      <dgm:t>
        <a:bodyPr/>
        <a:lstStyle/>
        <a:p>
          <a:endParaRPr lang="en-US"/>
        </a:p>
      </dgm:t>
    </dgm:pt>
    <dgm:pt modelId="{D3377349-53FA-4EBC-8FEA-CCDF344D5AE5}">
      <dgm:prSet phldrT="[Text]"/>
      <dgm:spPr/>
      <dgm:t>
        <a:bodyPr/>
        <a:lstStyle/>
        <a:p>
          <a:r>
            <a:rPr lang="en-US" dirty="0" smtClean="0">
              <a:latin typeface="Comic Sans MS" pitchFamily="66" charset="0"/>
            </a:rPr>
            <a:t>Airway re-modeling</a:t>
          </a:r>
          <a:endParaRPr lang="en-US" dirty="0">
            <a:latin typeface="Comic Sans MS" pitchFamily="66" charset="0"/>
          </a:endParaRPr>
        </a:p>
      </dgm:t>
    </dgm:pt>
    <dgm:pt modelId="{94169E7B-DECC-483E-A4C8-9066F8189C36}" type="parTrans" cxnId="{738EA33D-4994-4BEE-A440-C1EC2AF2EF44}">
      <dgm:prSet/>
      <dgm:spPr/>
      <dgm:t>
        <a:bodyPr/>
        <a:lstStyle/>
        <a:p>
          <a:endParaRPr lang="en-US"/>
        </a:p>
      </dgm:t>
    </dgm:pt>
    <dgm:pt modelId="{3ED91BA8-BA61-4E0E-A608-C4C28AA132C3}" type="sibTrans" cxnId="{738EA33D-4994-4BEE-A440-C1EC2AF2EF44}">
      <dgm:prSet/>
      <dgm:spPr/>
      <dgm:t>
        <a:bodyPr/>
        <a:lstStyle/>
        <a:p>
          <a:endParaRPr lang="en-US"/>
        </a:p>
      </dgm:t>
    </dgm:pt>
    <dgm:pt modelId="{9F782CEA-A8BA-4F3D-AFBE-71C9A99D5D7A}" type="pres">
      <dgm:prSet presAssocID="{50C5DF64-34A8-4E4E-81B9-4FC5C2AA9EB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D7A5B8D-EBE8-4E5F-B594-8D6E71B91330}" type="pres">
      <dgm:prSet presAssocID="{43F8EECA-386B-4BFD-9FEC-8EF74F007629}" presName="hierRoot1" presStyleCnt="0"/>
      <dgm:spPr/>
    </dgm:pt>
    <dgm:pt modelId="{A4E1CDC1-DB9D-4402-B354-3570C65959F4}" type="pres">
      <dgm:prSet presAssocID="{43F8EECA-386B-4BFD-9FEC-8EF74F007629}" presName="composite" presStyleCnt="0"/>
      <dgm:spPr/>
    </dgm:pt>
    <dgm:pt modelId="{4479EE4D-93C3-48F7-B736-490200870FB3}" type="pres">
      <dgm:prSet presAssocID="{43F8EECA-386B-4BFD-9FEC-8EF74F007629}" presName="background" presStyleLbl="node0" presStyleIdx="0" presStyleCnt="1"/>
      <dgm:spPr/>
    </dgm:pt>
    <dgm:pt modelId="{7A4CB1F5-EBF7-4EA1-A487-81DE5E2F4DF2}" type="pres">
      <dgm:prSet presAssocID="{43F8EECA-386B-4BFD-9FEC-8EF74F00762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8AF385-A1F9-4415-9E04-237259E2C695}" type="pres">
      <dgm:prSet presAssocID="{43F8EECA-386B-4BFD-9FEC-8EF74F007629}" presName="hierChild2" presStyleCnt="0"/>
      <dgm:spPr/>
    </dgm:pt>
    <dgm:pt modelId="{34EFFF08-A819-40F0-8246-FEC3B358B2E0}" type="pres">
      <dgm:prSet presAssocID="{2B510449-7F4E-4948-874B-C8D6DCCC3290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0D88028-D7BF-47A2-A97F-B2F090AA2F8D}" type="pres">
      <dgm:prSet presAssocID="{CBF1BB65-6DE7-474A-86B7-B8B369C0768A}" presName="hierRoot2" presStyleCnt="0"/>
      <dgm:spPr/>
    </dgm:pt>
    <dgm:pt modelId="{4569AF5E-24EC-4A41-B8AC-4AD413BE3B03}" type="pres">
      <dgm:prSet presAssocID="{CBF1BB65-6DE7-474A-86B7-B8B369C0768A}" presName="composite2" presStyleCnt="0"/>
      <dgm:spPr/>
    </dgm:pt>
    <dgm:pt modelId="{7029A38B-6B82-4D71-831B-EF8CDA82BCBA}" type="pres">
      <dgm:prSet presAssocID="{CBF1BB65-6DE7-474A-86B7-B8B369C0768A}" presName="background2" presStyleLbl="node2" presStyleIdx="0" presStyleCnt="2"/>
      <dgm:spPr/>
    </dgm:pt>
    <dgm:pt modelId="{7BF6615A-0185-401E-8396-B839403C5086}" type="pres">
      <dgm:prSet presAssocID="{CBF1BB65-6DE7-474A-86B7-B8B369C0768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971582-367B-4C27-91D2-2C03D22FBFA4}" type="pres">
      <dgm:prSet presAssocID="{CBF1BB65-6DE7-474A-86B7-B8B369C0768A}" presName="hierChild3" presStyleCnt="0"/>
      <dgm:spPr/>
    </dgm:pt>
    <dgm:pt modelId="{F0E24372-1145-4436-A76E-39A6F0DC2031}" type="pres">
      <dgm:prSet presAssocID="{94169E7B-DECC-483E-A4C8-9066F8189C3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205B52A0-FBA8-4892-921B-9EAF4B7F5CB7}" type="pres">
      <dgm:prSet presAssocID="{D3377349-53FA-4EBC-8FEA-CCDF344D5AE5}" presName="hierRoot2" presStyleCnt="0"/>
      <dgm:spPr/>
    </dgm:pt>
    <dgm:pt modelId="{E6691B3C-D32E-4FFF-AE9C-21D460D6F26B}" type="pres">
      <dgm:prSet presAssocID="{D3377349-53FA-4EBC-8FEA-CCDF344D5AE5}" presName="composite2" presStyleCnt="0"/>
      <dgm:spPr/>
    </dgm:pt>
    <dgm:pt modelId="{2EC0FB0C-3765-476E-9926-1B1F11CEA535}" type="pres">
      <dgm:prSet presAssocID="{D3377349-53FA-4EBC-8FEA-CCDF344D5AE5}" presName="background2" presStyleLbl="node2" presStyleIdx="1" presStyleCnt="2"/>
      <dgm:spPr/>
    </dgm:pt>
    <dgm:pt modelId="{A65AA9C2-C087-4CEF-B796-046FC97D941C}" type="pres">
      <dgm:prSet presAssocID="{D3377349-53FA-4EBC-8FEA-CCDF344D5AE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5EF2B5-6968-4843-9839-0A17C47E71D9}" type="pres">
      <dgm:prSet presAssocID="{D3377349-53FA-4EBC-8FEA-CCDF344D5AE5}" presName="hierChild3" presStyleCnt="0"/>
      <dgm:spPr/>
    </dgm:pt>
  </dgm:ptLst>
  <dgm:cxnLst>
    <dgm:cxn modelId="{98145163-AB3E-4D10-95C8-A8F9DF9157D2}" type="presOf" srcId="{2B510449-7F4E-4948-874B-C8D6DCCC3290}" destId="{34EFFF08-A819-40F0-8246-FEC3B358B2E0}" srcOrd="0" destOrd="0" presId="urn:microsoft.com/office/officeart/2005/8/layout/hierarchy1"/>
    <dgm:cxn modelId="{D288C5F7-8539-4862-83FA-FA1B5AE69E86}" type="presOf" srcId="{CBF1BB65-6DE7-474A-86B7-B8B369C0768A}" destId="{7BF6615A-0185-401E-8396-B839403C5086}" srcOrd="0" destOrd="0" presId="urn:microsoft.com/office/officeart/2005/8/layout/hierarchy1"/>
    <dgm:cxn modelId="{B0D525C1-EBF3-4073-B489-9138D0823BC2}" srcId="{43F8EECA-386B-4BFD-9FEC-8EF74F007629}" destId="{CBF1BB65-6DE7-474A-86B7-B8B369C0768A}" srcOrd="0" destOrd="0" parTransId="{2B510449-7F4E-4948-874B-C8D6DCCC3290}" sibTransId="{0AC6E595-1ADF-4098-A3D3-D3457D827D45}"/>
    <dgm:cxn modelId="{87290742-D473-4BBB-B195-CB814D894782}" type="presOf" srcId="{94169E7B-DECC-483E-A4C8-9066F8189C36}" destId="{F0E24372-1145-4436-A76E-39A6F0DC2031}" srcOrd="0" destOrd="0" presId="urn:microsoft.com/office/officeart/2005/8/layout/hierarchy1"/>
    <dgm:cxn modelId="{27E9C979-9080-402F-80B1-C436BD4F2736}" type="presOf" srcId="{43F8EECA-386B-4BFD-9FEC-8EF74F007629}" destId="{7A4CB1F5-EBF7-4EA1-A487-81DE5E2F4DF2}" srcOrd="0" destOrd="0" presId="urn:microsoft.com/office/officeart/2005/8/layout/hierarchy1"/>
    <dgm:cxn modelId="{738EA33D-4994-4BEE-A440-C1EC2AF2EF44}" srcId="{43F8EECA-386B-4BFD-9FEC-8EF74F007629}" destId="{D3377349-53FA-4EBC-8FEA-CCDF344D5AE5}" srcOrd="1" destOrd="0" parTransId="{94169E7B-DECC-483E-A4C8-9066F8189C36}" sibTransId="{3ED91BA8-BA61-4E0E-A608-C4C28AA132C3}"/>
    <dgm:cxn modelId="{4D5703C8-39F5-4CF5-8486-864A4C756707}" type="presOf" srcId="{50C5DF64-34A8-4E4E-81B9-4FC5C2AA9EBB}" destId="{9F782CEA-A8BA-4F3D-AFBE-71C9A99D5D7A}" srcOrd="0" destOrd="0" presId="urn:microsoft.com/office/officeart/2005/8/layout/hierarchy1"/>
    <dgm:cxn modelId="{F9486D2A-2ECE-41CA-8F6E-B9C62CDB2C01}" type="presOf" srcId="{D3377349-53FA-4EBC-8FEA-CCDF344D5AE5}" destId="{A65AA9C2-C087-4CEF-B796-046FC97D941C}" srcOrd="0" destOrd="0" presId="urn:microsoft.com/office/officeart/2005/8/layout/hierarchy1"/>
    <dgm:cxn modelId="{A58235EB-E594-4C5C-A844-44D17DB42495}" srcId="{50C5DF64-34A8-4E4E-81B9-4FC5C2AA9EBB}" destId="{43F8EECA-386B-4BFD-9FEC-8EF74F007629}" srcOrd="0" destOrd="0" parTransId="{B83DFE47-769B-47B2-9149-D55987AACBD9}" sibTransId="{92021ACA-3331-4BBB-B642-8F6B1D4D8106}"/>
    <dgm:cxn modelId="{F7FD36D0-72CD-440E-A2FE-F5507A1C8BB3}" type="presParOf" srcId="{9F782CEA-A8BA-4F3D-AFBE-71C9A99D5D7A}" destId="{2D7A5B8D-EBE8-4E5F-B594-8D6E71B91330}" srcOrd="0" destOrd="0" presId="urn:microsoft.com/office/officeart/2005/8/layout/hierarchy1"/>
    <dgm:cxn modelId="{76C8124B-4F57-46D5-980A-8B4F51D27EA4}" type="presParOf" srcId="{2D7A5B8D-EBE8-4E5F-B594-8D6E71B91330}" destId="{A4E1CDC1-DB9D-4402-B354-3570C65959F4}" srcOrd="0" destOrd="0" presId="urn:microsoft.com/office/officeart/2005/8/layout/hierarchy1"/>
    <dgm:cxn modelId="{A1D80952-EF8F-4562-B7B3-5F567FC30711}" type="presParOf" srcId="{A4E1CDC1-DB9D-4402-B354-3570C65959F4}" destId="{4479EE4D-93C3-48F7-B736-490200870FB3}" srcOrd="0" destOrd="0" presId="urn:microsoft.com/office/officeart/2005/8/layout/hierarchy1"/>
    <dgm:cxn modelId="{B32867F8-056A-4FA1-854F-B5DD88079378}" type="presParOf" srcId="{A4E1CDC1-DB9D-4402-B354-3570C65959F4}" destId="{7A4CB1F5-EBF7-4EA1-A487-81DE5E2F4DF2}" srcOrd="1" destOrd="0" presId="urn:microsoft.com/office/officeart/2005/8/layout/hierarchy1"/>
    <dgm:cxn modelId="{62D2CB57-AB61-4855-AE99-D81D39BA0012}" type="presParOf" srcId="{2D7A5B8D-EBE8-4E5F-B594-8D6E71B91330}" destId="{818AF385-A1F9-4415-9E04-237259E2C695}" srcOrd="1" destOrd="0" presId="urn:microsoft.com/office/officeart/2005/8/layout/hierarchy1"/>
    <dgm:cxn modelId="{77A40465-E983-4480-AE2B-0079292E8F78}" type="presParOf" srcId="{818AF385-A1F9-4415-9E04-237259E2C695}" destId="{34EFFF08-A819-40F0-8246-FEC3B358B2E0}" srcOrd="0" destOrd="0" presId="urn:microsoft.com/office/officeart/2005/8/layout/hierarchy1"/>
    <dgm:cxn modelId="{EBACAA95-957D-440D-914B-82967091341D}" type="presParOf" srcId="{818AF385-A1F9-4415-9E04-237259E2C695}" destId="{40D88028-D7BF-47A2-A97F-B2F090AA2F8D}" srcOrd="1" destOrd="0" presId="urn:microsoft.com/office/officeart/2005/8/layout/hierarchy1"/>
    <dgm:cxn modelId="{BD70051B-D05C-4C61-B24C-A85A8E66B65E}" type="presParOf" srcId="{40D88028-D7BF-47A2-A97F-B2F090AA2F8D}" destId="{4569AF5E-24EC-4A41-B8AC-4AD413BE3B03}" srcOrd="0" destOrd="0" presId="urn:microsoft.com/office/officeart/2005/8/layout/hierarchy1"/>
    <dgm:cxn modelId="{5947175E-FE09-46E5-A222-F4224626834A}" type="presParOf" srcId="{4569AF5E-24EC-4A41-B8AC-4AD413BE3B03}" destId="{7029A38B-6B82-4D71-831B-EF8CDA82BCBA}" srcOrd="0" destOrd="0" presId="urn:microsoft.com/office/officeart/2005/8/layout/hierarchy1"/>
    <dgm:cxn modelId="{4D04BFEF-B78D-4679-98DB-7D2A7459824D}" type="presParOf" srcId="{4569AF5E-24EC-4A41-B8AC-4AD413BE3B03}" destId="{7BF6615A-0185-401E-8396-B839403C5086}" srcOrd="1" destOrd="0" presId="urn:microsoft.com/office/officeart/2005/8/layout/hierarchy1"/>
    <dgm:cxn modelId="{439CF746-6BCD-48D0-A60F-186FD8CC6A40}" type="presParOf" srcId="{40D88028-D7BF-47A2-A97F-B2F090AA2F8D}" destId="{88971582-367B-4C27-91D2-2C03D22FBFA4}" srcOrd="1" destOrd="0" presId="urn:microsoft.com/office/officeart/2005/8/layout/hierarchy1"/>
    <dgm:cxn modelId="{DB41280E-D6E3-4617-9316-39504821D210}" type="presParOf" srcId="{818AF385-A1F9-4415-9E04-237259E2C695}" destId="{F0E24372-1145-4436-A76E-39A6F0DC2031}" srcOrd="2" destOrd="0" presId="urn:microsoft.com/office/officeart/2005/8/layout/hierarchy1"/>
    <dgm:cxn modelId="{910A550B-88FD-4E62-A19A-8710761CA790}" type="presParOf" srcId="{818AF385-A1F9-4415-9E04-237259E2C695}" destId="{205B52A0-FBA8-4892-921B-9EAF4B7F5CB7}" srcOrd="3" destOrd="0" presId="urn:microsoft.com/office/officeart/2005/8/layout/hierarchy1"/>
    <dgm:cxn modelId="{E5D4A8B7-D54F-4101-8A57-9D4DC6C8134F}" type="presParOf" srcId="{205B52A0-FBA8-4892-921B-9EAF4B7F5CB7}" destId="{E6691B3C-D32E-4FFF-AE9C-21D460D6F26B}" srcOrd="0" destOrd="0" presId="urn:microsoft.com/office/officeart/2005/8/layout/hierarchy1"/>
    <dgm:cxn modelId="{69D414C5-053C-4050-9FFA-7D845615BA56}" type="presParOf" srcId="{E6691B3C-D32E-4FFF-AE9C-21D460D6F26B}" destId="{2EC0FB0C-3765-476E-9926-1B1F11CEA535}" srcOrd="0" destOrd="0" presId="urn:microsoft.com/office/officeart/2005/8/layout/hierarchy1"/>
    <dgm:cxn modelId="{BF762F0D-4641-4F89-8120-4C37606FFC14}" type="presParOf" srcId="{E6691B3C-D32E-4FFF-AE9C-21D460D6F26B}" destId="{A65AA9C2-C087-4CEF-B796-046FC97D941C}" srcOrd="1" destOrd="0" presId="urn:microsoft.com/office/officeart/2005/8/layout/hierarchy1"/>
    <dgm:cxn modelId="{F53C9064-F43E-438E-856C-63E92D6650FB}" type="presParOf" srcId="{205B52A0-FBA8-4892-921B-9EAF4B7F5CB7}" destId="{7D5EF2B5-6968-4843-9839-0A17C47E71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E24372-1145-4436-A76E-39A6F0DC2031}">
      <dsp:nvSpPr>
        <dsp:cNvPr id="0" name=""/>
        <dsp:cNvSpPr/>
      </dsp:nvSpPr>
      <dsp:spPr>
        <a:xfrm>
          <a:off x="3955191" y="2304573"/>
          <a:ext cx="2174797" cy="1035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5326"/>
              </a:lnTo>
              <a:lnTo>
                <a:pt x="2174797" y="705326"/>
              </a:lnTo>
              <a:lnTo>
                <a:pt x="2174797" y="1035005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FFF08-A819-40F0-8246-FEC3B358B2E0}">
      <dsp:nvSpPr>
        <dsp:cNvPr id="0" name=""/>
        <dsp:cNvSpPr/>
      </dsp:nvSpPr>
      <dsp:spPr>
        <a:xfrm>
          <a:off x="1780393" y="2304573"/>
          <a:ext cx="2174797" cy="1035005"/>
        </a:xfrm>
        <a:custGeom>
          <a:avLst/>
          <a:gdLst/>
          <a:ahLst/>
          <a:cxnLst/>
          <a:rect l="0" t="0" r="0" b="0"/>
          <a:pathLst>
            <a:path>
              <a:moveTo>
                <a:pt x="2174797" y="0"/>
              </a:moveTo>
              <a:lnTo>
                <a:pt x="2174797" y="705326"/>
              </a:lnTo>
              <a:lnTo>
                <a:pt x="0" y="705326"/>
              </a:lnTo>
              <a:lnTo>
                <a:pt x="0" y="1035005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9EE4D-93C3-48F7-B736-490200870FB3}">
      <dsp:nvSpPr>
        <dsp:cNvPr id="0" name=""/>
        <dsp:cNvSpPr/>
      </dsp:nvSpPr>
      <dsp:spPr>
        <a:xfrm>
          <a:off x="2175811" y="44761"/>
          <a:ext cx="3558759" cy="2259812"/>
        </a:xfrm>
        <a:prstGeom prst="roundRect">
          <a:avLst>
            <a:gd name="adj" fmla="val 10000"/>
          </a:avLst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CB1F5-EBF7-4EA1-A487-81DE5E2F4DF2}">
      <dsp:nvSpPr>
        <dsp:cNvPr id="0" name=""/>
        <dsp:cNvSpPr/>
      </dsp:nvSpPr>
      <dsp:spPr>
        <a:xfrm>
          <a:off x="2571229" y="420408"/>
          <a:ext cx="3558759" cy="2259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latin typeface="Comic Sans MS" pitchFamily="66" charset="0"/>
            </a:rPr>
            <a:t>Airway Inflammation</a:t>
          </a:r>
          <a:endParaRPr lang="en-US" sz="2700" b="1" kern="1200" dirty="0">
            <a:latin typeface="Comic Sans MS" pitchFamily="66" charset="0"/>
          </a:endParaRPr>
        </a:p>
      </dsp:txBody>
      <dsp:txXfrm>
        <a:off x="2571229" y="420408"/>
        <a:ext cx="3558759" cy="2259812"/>
      </dsp:txXfrm>
    </dsp:sp>
    <dsp:sp modelId="{7029A38B-6B82-4D71-831B-EF8CDA82BCBA}">
      <dsp:nvSpPr>
        <dsp:cNvPr id="0" name=""/>
        <dsp:cNvSpPr/>
      </dsp:nvSpPr>
      <dsp:spPr>
        <a:xfrm>
          <a:off x="1013" y="3339579"/>
          <a:ext cx="3558759" cy="2259812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6615A-0185-401E-8396-B839403C5086}">
      <dsp:nvSpPr>
        <dsp:cNvPr id="0" name=""/>
        <dsp:cNvSpPr/>
      </dsp:nvSpPr>
      <dsp:spPr>
        <a:xfrm>
          <a:off x="396431" y="3715226"/>
          <a:ext cx="3558759" cy="2259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Comic Sans MS" pitchFamily="66" charset="0"/>
            </a:rPr>
            <a:t>Increased Bronchial Reactivity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Comic Sans MS" pitchFamily="66" charset="0"/>
            </a:rPr>
            <a:t>(Bronchial Hyper-responsiveness)</a:t>
          </a:r>
          <a:endParaRPr lang="en-US" sz="2700" kern="1200" dirty="0">
            <a:latin typeface="Comic Sans MS" pitchFamily="66" charset="0"/>
          </a:endParaRPr>
        </a:p>
      </dsp:txBody>
      <dsp:txXfrm>
        <a:off x="396431" y="3715226"/>
        <a:ext cx="3558759" cy="2259812"/>
      </dsp:txXfrm>
    </dsp:sp>
    <dsp:sp modelId="{2EC0FB0C-3765-476E-9926-1B1F11CEA535}">
      <dsp:nvSpPr>
        <dsp:cNvPr id="0" name=""/>
        <dsp:cNvSpPr/>
      </dsp:nvSpPr>
      <dsp:spPr>
        <a:xfrm>
          <a:off x="4350608" y="3339579"/>
          <a:ext cx="3558759" cy="2259812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5AA9C2-C087-4CEF-B796-046FC97D941C}">
      <dsp:nvSpPr>
        <dsp:cNvPr id="0" name=""/>
        <dsp:cNvSpPr/>
      </dsp:nvSpPr>
      <dsp:spPr>
        <a:xfrm>
          <a:off x="4746026" y="3715226"/>
          <a:ext cx="3558759" cy="2259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Comic Sans MS" pitchFamily="66" charset="0"/>
            </a:rPr>
            <a:t>Airway re-modeling</a:t>
          </a:r>
          <a:endParaRPr lang="en-US" sz="2700" kern="1200" dirty="0">
            <a:latin typeface="Comic Sans MS" pitchFamily="66" charset="0"/>
          </a:endParaRPr>
        </a:p>
      </dsp:txBody>
      <dsp:txXfrm>
        <a:off x="4746026" y="3715226"/>
        <a:ext cx="3558759" cy="2259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FE53D-81B8-4E49-A661-3AB14C340F35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DE529-D3F7-4B22-AE69-32C336997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DE529-D3F7-4B22-AE69-32C3369977B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9CC449-AD24-4C25-A579-FF13FA12EEE5}" type="slidenum">
              <a:rPr lang="en-US"/>
              <a:pPr/>
              <a:t>19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66022-074A-433B-9D64-B08B46099611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534400" cy="1470025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 smtClean="0">
                <a:solidFill>
                  <a:srgbClr val="FFFF00"/>
                </a:solidFill>
                <a:cs typeface="Times New Roman" pitchFamily="18" charset="0"/>
              </a:rPr>
              <a:t>Immunology of Asthma</a:t>
            </a:r>
            <a:endParaRPr lang="en-US" sz="60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9906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Immunology Unit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Department of Pathology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King Saud University</a:t>
            </a:r>
            <a:endParaRPr lang="en-US" sz="2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pl-PL" sz="3600" dirty="0" smtClean="0">
                <a:solidFill>
                  <a:srgbClr val="FFFF00"/>
                </a:solidFill>
                <a:cs typeface="Times New Roman" pitchFamily="18" charset="0"/>
              </a:rPr>
              <a:t>Outdoor allergens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:</a:t>
            </a:r>
            <a:r>
              <a:rPr lang="en-US" sz="3200" dirty="0" smtClean="0">
                <a:cs typeface="Times New Roman" pitchFamily="18" charset="0"/>
              </a:rPr>
              <a:t/>
            </a:r>
            <a:br>
              <a:rPr lang="en-US" sz="3200" dirty="0" smtClean="0">
                <a:cs typeface="Times New Roman" pitchFamily="18" charset="0"/>
              </a:rPr>
            </a:br>
            <a:r>
              <a:rPr lang="en-US" sz="3200" dirty="0" smtClean="0">
                <a:cs typeface="Times New Roman" pitchFamily="18" charset="0"/>
              </a:rPr>
              <a:t/>
            </a:r>
            <a:br>
              <a:rPr lang="en-US" sz="3200" dirty="0" smtClean="0">
                <a:cs typeface="Times New Roman" pitchFamily="18" charset="0"/>
              </a:rPr>
            </a:b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 - </a:t>
            </a:r>
            <a:r>
              <a:rPr lang="en-US" sz="3600" dirty="0" smtClean="0">
                <a:cs typeface="Times New Roman" pitchFamily="18" charset="0"/>
              </a:rPr>
              <a:t>Fungal spores (e.g. </a:t>
            </a:r>
            <a:r>
              <a:rPr lang="pl-PL" sz="3600" dirty="0" smtClean="0">
                <a:cs typeface="Times New Roman" pitchFamily="18" charset="0"/>
              </a:rPr>
              <a:t>Alternaria</a:t>
            </a:r>
            <a:r>
              <a:rPr lang="en-US" sz="3600" dirty="0" smtClean="0">
                <a:cs typeface="Times New Roman" pitchFamily="18" charset="0"/>
              </a:rPr>
              <a:t>)</a:t>
            </a:r>
            <a:br>
              <a:rPr lang="en-US" sz="3600" dirty="0" smtClean="0">
                <a:cs typeface="Times New Roman" pitchFamily="18" charset="0"/>
              </a:rPr>
            </a:br>
            <a:r>
              <a:rPr lang="pl-PL" sz="3600" dirty="0" smtClean="0">
                <a:cs typeface="Times New Roman" pitchFamily="18" charset="0"/>
              </a:rPr>
              <a:t/>
            </a:r>
            <a:br>
              <a:rPr lang="pl-PL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> - Grass, tree &amp; weed  pollens</a:t>
            </a:r>
            <a:r>
              <a:rPr lang="en-US" sz="2000" dirty="0" smtClean="0">
                <a:cs typeface="Times New Roman" pitchFamily="18" charset="0"/>
              </a:rPr>
              <a:t/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8229600" cy="2544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dirty="0"/>
          </a:p>
        </p:txBody>
      </p:sp>
      <p:pic>
        <p:nvPicPr>
          <p:cNvPr id="4" name="Content Placeholder 3" descr="C:\Documents and Settings\Dr.Hazem\Desktop\Aspergillis1337DJF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264" y="3505200"/>
            <a:ext cx="2916936" cy="2209800"/>
          </a:xfrm>
          <a:prstGeom prst="rect">
            <a:avLst/>
          </a:prstGeom>
          <a:noFill/>
        </p:spPr>
      </p:pic>
      <p:pic>
        <p:nvPicPr>
          <p:cNvPr id="5" name="Content Placeholder 3" descr="C:\Documents and Settings\Dr.Hazem\My Documents\64ec19fba37380ea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505200"/>
            <a:ext cx="2393950" cy="2209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6019800"/>
            <a:ext cx="27432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       </a:t>
            </a:r>
            <a:r>
              <a:rPr lang="en-US" sz="2400" b="1" dirty="0" smtClean="0">
                <a:solidFill>
                  <a:srgbClr val="C00000"/>
                </a:solidFill>
              </a:rPr>
              <a:t>Fungal spores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7000" y="6019800"/>
            <a:ext cx="2133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   </a:t>
            </a:r>
            <a:r>
              <a:rPr lang="en-US" sz="2400" b="1" dirty="0" smtClean="0">
                <a:solidFill>
                  <a:srgbClr val="C00000"/>
                </a:solidFill>
              </a:rPr>
              <a:t>Tree pollens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429000" y="3505200"/>
          <a:ext cx="2719754" cy="2209800"/>
        </p:xfrm>
        <a:graphic>
          <a:graphicData uri="http://schemas.openxmlformats.org/presentationml/2006/ole">
            <p:oleObj spid="_x0000_s29698" name="Bitmap Image" r:id="rId5" imgW="1476190" imgH="1238423" progId="PBrush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3657600" y="6019800"/>
            <a:ext cx="24384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     </a:t>
            </a:r>
            <a:r>
              <a:rPr lang="en-US" sz="2400" b="1" dirty="0" smtClean="0">
                <a:solidFill>
                  <a:srgbClr val="C00000"/>
                </a:solidFill>
              </a:rPr>
              <a:t>Grass pollens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2954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cs typeface="Times New Roman" pitchFamily="18" charset="0"/>
              </a:rPr>
              <a:t>Induction of Allergic Inflammation</a:t>
            </a:r>
            <a:endParaRPr lang="en-US" sz="4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754563"/>
          </a:xfrm>
        </p:spPr>
        <p:txBody>
          <a:bodyPr>
            <a:normAutofit fontScale="775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sz="3800" b="1" u="sng" dirty="0" smtClean="0">
                <a:solidFill>
                  <a:srgbClr val="FFFF00"/>
                </a:solidFill>
                <a:cs typeface="Times New Roman" pitchFamily="18" charset="0"/>
              </a:rPr>
              <a:t>In predisposed individuals: 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First encounter with allergens stimulates production of allergen specific </a:t>
            </a:r>
            <a:r>
              <a:rPr lang="en-US" dirty="0" err="1" smtClean="0">
                <a:cs typeface="Times New Roman" pitchFamily="18" charset="0"/>
              </a:rPr>
              <a:t>IgE</a:t>
            </a:r>
            <a:r>
              <a:rPr lang="en-US" dirty="0" smtClean="0">
                <a:cs typeface="Times New Roman" pitchFamily="18" charset="0"/>
              </a:rPr>
              <a:t> antibodies by B cells (allergic sensitization)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en-US" sz="3600" b="1" u="sng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sz="3600" b="1" u="sng" dirty="0" smtClean="0">
                <a:solidFill>
                  <a:srgbClr val="FFFF00"/>
                </a:solidFill>
                <a:cs typeface="Times New Roman" pitchFamily="18" charset="0"/>
              </a:rPr>
              <a:t>Subsequently: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FFCC"/>
                </a:solidFill>
                <a:cs typeface="Times New Roman" pitchFamily="18" charset="0"/>
              </a:rPr>
              <a:t>	</a:t>
            </a:r>
            <a:r>
              <a:rPr lang="en-US" b="1" dirty="0" smtClean="0">
                <a:cs typeface="Times New Roman" pitchFamily="18" charset="0"/>
              </a:rPr>
              <a:t>Inhaled allergens </a:t>
            </a:r>
            <a:r>
              <a:rPr lang="en-US" dirty="0" smtClean="0">
                <a:cs typeface="Times New Roman" pitchFamily="18" charset="0"/>
              </a:rPr>
              <a:t>activate sub-mucosal mast cells in the lower airways  resulting in release of mediators instantly causing: 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cs typeface="Times New Roman" pitchFamily="18" charset="0"/>
              </a:rPr>
              <a:t>	1. Recruitment of </a:t>
            </a:r>
            <a:r>
              <a:rPr lang="en-US" dirty="0" err="1" smtClean="0">
                <a:cs typeface="Times New Roman" pitchFamily="18" charset="0"/>
              </a:rPr>
              <a:t>eosinophils</a:t>
            </a:r>
            <a:r>
              <a:rPr lang="en-US" dirty="0" smtClean="0">
                <a:cs typeface="Times New Roman" pitchFamily="18" charset="0"/>
              </a:rPr>
              <a:t> &amp; pro-inflammatory cells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cs typeface="Times New Roman" pitchFamily="18" charset="0"/>
              </a:rPr>
              <a:t>	2. </a:t>
            </a:r>
            <a:r>
              <a:rPr lang="en-US" dirty="0" err="1" smtClean="0">
                <a:cs typeface="Times New Roman" pitchFamily="18" charset="0"/>
              </a:rPr>
              <a:t>Bronchoconstriction</a:t>
            </a:r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FFFFCC"/>
              </a:solidFill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FFFFCC"/>
              </a:solidFill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i1201-1095-F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567" y="0"/>
            <a:ext cx="919113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5269831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486400" y="3886200"/>
            <a:ext cx="304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   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en-US" sz="2800" dirty="0" smtClean="0">
              <a:solidFill>
                <a:srgbClr val="FFFF99"/>
              </a:solidFill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endParaRPr lang="en-US" sz="2800" dirty="0">
              <a:solidFill>
                <a:srgbClr val="FFFF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381000"/>
            <a:ext cx="3886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Asthma  results from complex interactions among  the inflammatory cells that involve:</a:t>
            </a:r>
          </a:p>
          <a:p>
            <a:endParaRPr lang="en-US" sz="3600" dirty="0" smtClean="0">
              <a:solidFill>
                <a:srgbClr val="FFFF99"/>
              </a:solidFill>
              <a:latin typeface="+mj-lt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                       </a:t>
            </a:r>
            <a:endParaRPr lang="ar-SA" sz="3600" dirty="0"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4343400" y="3657600"/>
            <a:ext cx="1066798" cy="22860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4267200" y="4343400"/>
            <a:ext cx="12192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3048000" y="4800600"/>
            <a:ext cx="2438400" cy="91281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486400" y="3581400"/>
            <a:ext cx="365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Airway epithelium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Nervous system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Bronchial smooth muscles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2743200" cy="3916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Response to allergen  occur in two phases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5" name="Picture 4" descr="Topic726NotesImag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-1579"/>
            <a:ext cx="6248400" cy="6859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cs typeface="Times New Roman" pitchFamily="18" charset="0"/>
              </a:rPr>
              <a:t>Early allergic response </a:t>
            </a:r>
            <a:endParaRPr lang="ar-SA" sz="4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1. Occurs within minutes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2. Manifests clinically as: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- Bronchial constriction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- Airway edema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- Mucus plugging 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Is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reversible</a:t>
            </a:r>
            <a:r>
              <a:rPr lang="en-US" dirty="0" smtClean="0">
                <a:latin typeface="+mj-lt"/>
                <a:cs typeface="Times New Roman" pitchFamily="18" charset="0"/>
              </a:rPr>
              <a:t> and responds to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bronchodilators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endParaRPr lang="ar-S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cs typeface="Times New Roman" pitchFamily="18" charset="0"/>
              </a:rPr>
              <a:t>Late allergic response:</a:t>
            </a:r>
            <a:endParaRPr lang="ar-SA" sz="4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1. 	Appears 4 to 10 hours later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2. 	Results from infiltration by inflammatory 	cells.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3.	Activation of lymphocytes &amp; </a:t>
            </a:r>
            <a:r>
              <a:rPr lang="en-US" dirty="0" err="1" smtClean="0">
                <a:latin typeface="+mj-lt"/>
                <a:cs typeface="Times New Roman" pitchFamily="18" charset="0"/>
              </a:rPr>
              <a:t>eosinophils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 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Responds to steroids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(Anti-inflammatory drugs)</a:t>
            </a:r>
            <a:endParaRPr lang="ar-SA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399"/>
            <a:ext cx="8763000" cy="10668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Factor contributing to airflow obstruction  leading to difficulty in breathing include: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2226" name="Picture 2" descr="http://www.health-choices-for-life.com/images/asth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686800" cy="54102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5562600" y="1219200"/>
            <a:ext cx="2362200" cy="1143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+mj-lt"/>
              </a:rPr>
              <a:t>     </a:t>
            </a:r>
          </a:p>
          <a:p>
            <a:pPr algn="ctr">
              <a:buNone/>
            </a:pPr>
            <a:r>
              <a:rPr lang="en-US" sz="6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Th2 cells and role of   cytokines in allergic asthma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153400" cy="6858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Allergens drive T-cells towards </a:t>
            </a:r>
            <a:r>
              <a:rPr lang="en-US" sz="3600" dirty="0" err="1" smtClean="0">
                <a:solidFill>
                  <a:srgbClr val="FFFF00"/>
                </a:solidFill>
                <a:cs typeface="Times New Roman" pitchFamily="18" charset="0"/>
              </a:rPr>
              <a:t>Th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 2 type: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371600"/>
            <a:ext cx="8153400" cy="5029200"/>
          </a:xfrm>
        </p:spPr>
        <p:txBody>
          <a:bodyPr/>
          <a:lstStyle/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Th2  secrete the cytokines</a:t>
            </a:r>
            <a:r>
              <a:rPr lang="en-US" sz="2800" dirty="0" smtClean="0">
                <a:latin typeface="+mj-lt"/>
                <a:cs typeface="Times New Roman" pitchFamily="18" charset="0"/>
              </a:rPr>
              <a:t>: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IL-4, IL-5, IL-9 &amp; IL-13 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3600" dirty="0" smtClean="0">
                <a:latin typeface="+mj-lt"/>
                <a:cs typeface="Times New Roman" pitchFamily="18" charset="0"/>
              </a:rPr>
              <a:t>            which promote: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1. 	Production of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IgE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by B cells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2. 	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Eosinophil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attraction and infiltration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3. 	Airway inflammation 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4. 	Increased bronchial reactivity 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Immunology of Asthma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Objectives:</a:t>
            </a:r>
          </a:p>
          <a:p>
            <a:r>
              <a:rPr lang="en-US" dirty="0" smtClean="0"/>
              <a:t>To the difference between extrinsic and intrinsic asthma</a:t>
            </a:r>
          </a:p>
          <a:p>
            <a:r>
              <a:rPr lang="en-US" dirty="0" smtClean="0"/>
              <a:t>To be familiar with types of allergens and their role in allergic sensitization</a:t>
            </a:r>
          </a:p>
          <a:p>
            <a:r>
              <a:rPr lang="en-US" dirty="0" smtClean="0"/>
              <a:t>To understand the inflammatory processes operating in allergic asthma</a:t>
            </a:r>
          </a:p>
          <a:p>
            <a:r>
              <a:rPr lang="en-US" dirty="0" smtClean="0"/>
              <a:t>To know about the airway remodeling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IL-4  in allergic asthma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6002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+mj-lt"/>
                <a:cs typeface="Times New Roman" pitchFamily="18" charset="0"/>
              </a:rPr>
              <a:t>The main role of IL-4 is  carried out  during the initial priming of Th2 cells :</a:t>
            </a:r>
          </a:p>
          <a:p>
            <a:endParaRPr lang="en-US" sz="3200" dirty="0" smtClean="0">
              <a:latin typeface="+mj-lt"/>
              <a:cs typeface="Times New Roman" pitchFamily="18" charset="0"/>
            </a:endParaRP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1.	Regulates 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isotype switching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in B cells to 	</a:t>
            </a:r>
            <a:r>
              <a:rPr lang="en-US" sz="3200" dirty="0" err="1" smtClean="0">
                <a:latin typeface="+mj-lt"/>
                <a:cs typeface="Times New Roman" pitchFamily="18" charset="0"/>
              </a:rPr>
              <a:t>IgE</a:t>
            </a:r>
            <a:endParaRPr lang="en-US" sz="3200" dirty="0" smtClean="0">
              <a:latin typeface="+mj-lt"/>
              <a:cs typeface="Times New Roman" pitchFamily="18" charset="0"/>
            </a:endParaRP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2.	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Induces MHC II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on antigen-presenting 	cells </a:t>
            </a: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3. 	Induces 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adhesion molecule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expression  </a:t>
            </a: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4. 	Activate  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mast cells and </a:t>
            </a:r>
            <a:r>
              <a:rPr lang="en-US" sz="3200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eosinophils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endParaRPr lang="en-US" sz="32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 Role of IL-13 in allergic asthma 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209800"/>
            <a:ext cx="8001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smtClean="0">
                <a:latin typeface="+mj-lt"/>
                <a:cs typeface="Times New Roman" pitchFamily="18" charset="0"/>
              </a:rPr>
              <a:t>IL-13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induces inflammation</a:t>
            </a:r>
          </a:p>
          <a:p>
            <a:pPr marL="742950" indent="-742950">
              <a:buAutoNum type="arabicPeriod"/>
            </a:pPr>
            <a:endParaRPr lang="en-US" sz="4000" dirty="0" smtClean="0">
              <a:latin typeface="+mj-lt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latin typeface="+mj-lt"/>
                <a:cs typeface="Times New Roman" pitchFamily="18" charset="0"/>
              </a:rPr>
              <a:t>Stimulates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mucus hyper-secretion</a:t>
            </a:r>
          </a:p>
          <a:p>
            <a:pPr marL="742950" indent="-742950">
              <a:buAutoNum type="arabicPeriod"/>
            </a:pPr>
            <a:endParaRPr lang="en-US" sz="4000" dirty="0" smtClean="0">
              <a:latin typeface="+mj-lt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latin typeface="+mj-lt"/>
                <a:cs typeface="Times New Roman" pitchFamily="18" charset="0"/>
              </a:rPr>
              <a:t>Induces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sub-epithelial fibrosis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IL-9 and asthma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Associated with </a:t>
            </a:r>
            <a:r>
              <a:rPr lang="en-US" dirty="0" smtClean="0">
                <a:solidFill>
                  <a:srgbClr val="FFFF00"/>
                </a:solidFill>
              </a:rPr>
              <a:t>bronchial hyper-responsiveness</a:t>
            </a:r>
          </a:p>
          <a:p>
            <a:endParaRPr lang="en-US" dirty="0" smtClean="0"/>
          </a:p>
          <a:p>
            <a:r>
              <a:rPr lang="en-US" dirty="0" smtClean="0"/>
              <a:t>In mice it increases: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Lung </a:t>
            </a:r>
            <a:r>
              <a:rPr lang="en-US" dirty="0" err="1" smtClean="0">
                <a:solidFill>
                  <a:srgbClr val="FFFF00"/>
                </a:solidFill>
              </a:rPr>
              <a:t>eosinophilia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Serum </a:t>
            </a:r>
            <a:r>
              <a:rPr lang="en-US" dirty="0" err="1" smtClean="0">
                <a:solidFill>
                  <a:srgbClr val="FFFF00"/>
                </a:solidFill>
              </a:rPr>
              <a:t>IgE</a:t>
            </a:r>
            <a:r>
              <a:rPr lang="en-US" dirty="0" smtClean="0">
                <a:solidFill>
                  <a:srgbClr val="FFFF00"/>
                </a:solidFill>
              </a:rPr>
              <a:t> levels</a:t>
            </a:r>
          </a:p>
          <a:p>
            <a:endParaRPr lang="en-US" dirty="0" smtClean="0"/>
          </a:p>
          <a:p>
            <a:r>
              <a:rPr lang="en-US" dirty="0" smtClean="0"/>
              <a:t>Both are clinical features of asthma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IL-5 in allergic asthma 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7696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smtClean="0">
                <a:latin typeface="+mj-lt"/>
                <a:cs typeface="Times New Roman" pitchFamily="18" charset="0"/>
              </a:rPr>
              <a:t>IL-5 induces increased 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production,  terminal differentiation and activation of </a:t>
            </a:r>
            <a:r>
              <a:rPr lang="en-US" sz="3600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eosinophils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</a:t>
            </a:r>
          </a:p>
          <a:p>
            <a:pPr marL="742950" indent="-742950"/>
            <a:endParaRPr lang="en-US" sz="3600" dirty="0" smtClean="0">
              <a:latin typeface="+mj-lt"/>
              <a:cs typeface="Times New Roman" pitchFamily="18" charset="0"/>
            </a:endParaRPr>
          </a:p>
          <a:p>
            <a:pPr marL="742950" indent="-742950">
              <a:buAutoNum type="arabicPeriod" startAt="2"/>
            </a:pP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Release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of eosinophils from the bone marrow into circulation</a:t>
            </a:r>
          </a:p>
          <a:p>
            <a:pPr marL="742950" indent="-742950"/>
            <a:r>
              <a:rPr lang="en-US" sz="3600" dirty="0" smtClean="0">
                <a:latin typeface="+mj-lt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600" dirty="0" smtClean="0">
                <a:latin typeface="+mj-lt"/>
                <a:cs typeface="Times New Roman" pitchFamily="18" charset="0"/>
              </a:rPr>
              <a:t>3.	B-cell growth factor and increases </a:t>
            </a:r>
            <a:r>
              <a:rPr lang="en-US" sz="3600" dirty="0" err="1" smtClean="0">
                <a:latin typeface="+mj-lt"/>
                <a:cs typeface="Times New Roman" pitchFamily="18" charset="0"/>
              </a:rPr>
              <a:t>Ig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secretion</a:t>
            </a:r>
            <a:endParaRPr lang="en-US" sz="36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eosinophils in allergic asthma 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+mj-lt"/>
                <a:cs typeface="Times New Roman" pitchFamily="18" charset="0"/>
              </a:rPr>
              <a:t>Eosinophils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initiate asthmatic symptoms by causing 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tissue damage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in the airways of the lungs</a:t>
            </a:r>
          </a:p>
          <a:p>
            <a:r>
              <a:rPr lang="en-US" sz="3600" dirty="0" smtClean="0">
                <a:latin typeface="+mj-lt"/>
                <a:cs typeface="Times New Roman" pitchFamily="18" charset="0"/>
              </a:rPr>
              <a:t>Production of </a:t>
            </a:r>
            <a:r>
              <a:rPr lang="en-US" sz="3600" dirty="0" err="1" smtClean="0">
                <a:latin typeface="+mj-lt"/>
                <a:cs typeface="Times New Roman" pitchFamily="18" charset="0"/>
              </a:rPr>
              <a:t>eosinophils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is 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inhibited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by IL-10</a:t>
            </a:r>
          </a:p>
          <a:p>
            <a:pPr>
              <a:buNone/>
            </a:pPr>
            <a:endParaRPr lang="en-US" sz="3600" dirty="0">
              <a:latin typeface="+mj-lt"/>
              <a:cs typeface="Times New Roman" pitchFamily="18" charset="0"/>
            </a:endParaRPr>
          </a:p>
        </p:txBody>
      </p:sp>
      <p:pic>
        <p:nvPicPr>
          <p:cNvPr id="4" name="Picture 2" descr="http://www.pathology.med.umich.edu/greensonlab/eosinophi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8114" y="4038600"/>
            <a:ext cx="4644888" cy="2670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ri1101-108a-f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004" y="0"/>
            <a:ext cx="9185004" cy="682752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regulatory T – cells: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7467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+mj-lt"/>
                <a:cs typeface="Times New Roman" pitchFamily="18" charset="0"/>
              </a:rPr>
              <a:t> Regulatory T cells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suppress</a:t>
            </a:r>
            <a:r>
              <a:rPr lang="en-US" sz="4000" dirty="0" smtClean="0">
                <a:latin typeface="+mj-lt"/>
                <a:cs typeface="Times New Roman" pitchFamily="18" charset="0"/>
              </a:rPr>
              <a:t> the effector mechanisms that induce asthmatic symptoms </a:t>
            </a:r>
          </a:p>
          <a:p>
            <a:endParaRPr lang="en-US" sz="4000" dirty="0" smtClean="0">
              <a:latin typeface="+mj-lt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latin typeface="+mj-lt"/>
                <a:cs typeface="Times New Roman" pitchFamily="18" charset="0"/>
              </a:rPr>
              <a:t>  Asthmatics may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lack</a:t>
            </a:r>
            <a:r>
              <a:rPr lang="en-US" sz="4000" dirty="0" smtClean="0">
                <a:latin typeface="+mj-lt"/>
                <a:cs typeface="Times New Roman" pitchFamily="18" charset="0"/>
              </a:rPr>
              <a:t> functional regulatory T cells that can inhibit an asthmatic response </a:t>
            </a:r>
            <a:endParaRPr lang="en-US" sz="40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33600"/>
            <a:ext cx="7086600" cy="2316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cs typeface="Times New Roman" pitchFamily="18" charset="0"/>
              </a:rPr>
              <a:t>Activation of inflammatory cells (mast cells, eosinophils etc,) is a major inducer   of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n-US" sz="3600" u="sng" dirty="0" smtClean="0">
                <a:solidFill>
                  <a:srgbClr val="FFFF00"/>
                </a:solidFill>
                <a:cs typeface="Times New Roman" pitchFamily="18" charset="0"/>
              </a:rPr>
              <a:t>Airway inflammation</a:t>
            </a:r>
            <a:endParaRPr lang="en-US" sz="3600" u="sng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457200"/>
          <a:ext cx="83058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Outcome of increased airway reactivity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87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Predisposes patients to develop asthma attacks 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on exposure to </a:t>
            </a:r>
            <a:r>
              <a:rPr lang="en-US" sz="28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non-specific irritants:</a:t>
            </a:r>
          </a:p>
          <a:p>
            <a:pPr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1. Chemical irritants 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2. Smoke &amp; strong perfumes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3.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Sulphur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dioxide &amp; air pollutants 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4. Viral and bacterial respiratory infections</a:t>
            </a:r>
          </a:p>
          <a:p>
            <a:pPr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</a:t>
            </a:r>
          </a:p>
        </p:txBody>
      </p:sp>
      <p:sp>
        <p:nvSpPr>
          <p:cNvPr id="4" name="Down Arrow 3"/>
          <p:cNvSpPr/>
          <p:nvPr/>
        </p:nvSpPr>
        <p:spPr>
          <a:xfrm>
            <a:off x="4114800" y="1295400"/>
            <a:ext cx="533400" cy="1295400"/>
          </a:xfrm>
          <a:prstGeom prst="downArrow">
            <a:avLst>
              <a:gd name="adj1" fmla="val 42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cs typeface="Times New Roman" pitchFamily="18" charset="0"/>
              </a:rPr>
              <a:t>Asthma is a clinical syndrome characterized by:</a:t>
            </a:r>
            <a:endParaRPr lang="en-US" sz="4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399"/>
            <a:ext cx="8229600" cy="4191001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4400" dirty="0" smtClean="0">
                <a:solidFill>
                  <a:srgbClr val="FFFFCC"/>
                </a:solidFill>
                <a:latin typeface="+mj-lt"/>
              </a:rPr>
              <a:t>1.		</a:t>
            </a: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Episodes of 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reversible</a:t>
            </a: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airway 	obstruction</a:t>
            </a:r>
          </a:p>
          <a:p>
            <a:pPr marL="514350" indent="-514350">
              <a:buNone/>
            </a:pP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2.		Increased 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bronchial reactivity</a:t>
            </a:r>
          </a:p>
          <a:p>
            <a:pPr marL="514350" indent="-514350">
              <a:buNone/>
            </a:pP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3.  	Airway 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inflammation</a:t>
            </a:r>
            <a:endParaRPr lang="en-US" sz="44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Products of the inflammatory cells act on :</a:t>
            </a:r>
            <a:endParaRPr lang="ar-SA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	Airway smooth muscle cells </a:t>
            </a:r>
          </a:p>
          <a:p>
            <a:pPr>
              <a:buAutoNum type="arabicPeriod" startAt="2"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	Lung fibroblasts  </a:t>
            </a:r>
          </a:p>
          <a:p>
            <a:pPr>
              <a:buNone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3.   	Mucous glands   </a:t>
            </a:r>
          </a:p>
          <a:p>
            <a:endParaRPr lang="en-US" sz="4000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		and cause :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FFCC"/>
                </a:solidFill>
                <a:latin typeface="+mj-lt"/>
                <a:cs typeface="Arial" pitchFamily="34" charset="0"/>
              </a:rPr>
              <a:t>            </a:t>
            </a:r>
            <a:r>
              <a:rPr lang="en-US" sz="40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Airway Remodeling</a:t>
            </a:r>
            <a:endParaRPr lang="ar-SA" sz="40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2783" cy="68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1"/>
          <p:cNvSpPr/>
          <p:nvPr/>
        </p:nvSpPr>
        <p:spPr>
          <a:xfrm>
            <a:off x="381000" y="6172200"/>
            <a:ext cx="883920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Airway  remodeling </a:t>
            </a:r>
            <a:endParaRPr lang="ar-SA" sz="3600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Outcome of airway remodeling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Can  ultimately lead to </a:t>
            </a:r>
            <a:r>
              <a:rPr lang="en-US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fibrosis and irreversible</a:t>
            </a:r>
            <a:r>
              <a:rPr lang="en-US" dirty="0" smtClean="0">
                <a:latin typeface="+mj-lt"/>
                <a:cs typeface="Times New Roman" pitchFamily="18" charset="0"/>
              </a:rPr>
              <a:t> airway obstruction in some   patients 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19600" y="1447800"/>
            <a:ext cx="381000" cy="1676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Take </a:t>
            </a:r>
            <a:r>
              <a:rPr lang="en-US" smtClean="0">
                <a:solidFill>
                  <a:srgbClr val="FFFF00"/>
                </a:solidFill>
                <a:cs typeface="Times New Roman" pitchFamily="18" charset="0"/>
              </a:rPr>
              <a:t>home message</a:t>
            </a:r>
            <a:endParaRPr lang="ar-SA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2117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1. Asthma is characterized by episodic reversible  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airway obstruction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2. Classified in 2 types: intrinsic &amp; extrinsic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3. In the extrinsic type allergens drive  T-cells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into Th2 pattern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4. Airway inflammation is a hallmark finding in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the asthmatic lung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5. Inflammatory cells lead to increased bronchial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reactions &amp; airway remodeling which irreversible</a:t>
            </a:r>
          </a:p>
          <a:p>
            <a:pPr>
              <a:buNone/>
            </a:pPr>
            <a:endParaRPr lang="ar-SA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905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Patients with asthma present with one or more of the following symptoms:</a:t>
            </a:r>
            <a:b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</a:b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733801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600" dirty="0" smtClean="0">
              <a:solidFill>
                <a:srgbClr val="FFFFCC"/>
              </a:solidFill>
              <a:latin typeface="+mj-lt"/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1.  Breathlessness (difficulty in breathing)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2.  Wheezing 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3.  Persistent cough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4.  Chest tightness</a:t>
            </a:r>
            <a:endParaRPr lang="en-US" sz="3600" dirty="0">
              <a:solidFill>
                <a:srgbClr val="FFFF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Airway Obstruction in Asthma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5562600" y="4724400"/>
            <a:ext cx="12192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Classification of Asthma </a:t>
            </a:r>
            <a:endParaRPr lang="en-US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914400" indent="-914400">
              <a:spcBef>
                <a:spcPts val="0"/>
              </a:spcBef>
              <a:buAutoNum type="arabicPeriod"/>
            </a:pPr>
            <a:r>
              <a:rPr lang="en-US" sz="5400" dirty="0" smtClean="0">
                <a:latin typeface="+mj-lt"/>
                <a:cs typeface="Times New Roman" pitchFamily="18" charset="0"/>
              </a:rPr>
              <a:t>Intrinsic (</a:t>
            </a:r>
            <a:r>
              <a:rPr lang="en-US" sz="5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non-atopic</a:t>
            </a:r>
            <a:r>
              <a:rPr lang="en-US" sz="5400" dirty="0" smtClean="0">
                <a:latin typeface="+mj-lt"/>
                <a:cs typeface="Times New Roman" pitchFamily="18" charset="0"/>
              </a:rPr>
              <a:t>)</a:t>
            </a:r>
          </a:p>
          <a:p>
            <a:pPr marL="914400" indent="-914400">
              <a:spcBef>
                <a:spcPts val="0"/>
              </a:spcBef>
              <a:buNone/>
            </a:pPr>
            <a:endParaRPr lang="en-US" sz="5400" dirty="0" smtClean="0">
              <a:latin typeface="+mj-lt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5400" dirty="0" smtClean="0">
                <a:latin typeface="+mj-lt"/>
                <a:cs typeface="Times New Roman" pitchFamily="18" charset="0"/>
              </a:rPr>
              <a:t>2.	</a:t>
            </a:r>
            <a:r>
              <a:rPr lang="en-US" sz="5000" dirty="0" smtClean="0">
                <a:latin typeface="+mj-lt"/>
                <a:cs typeface="Times New Roman" pitchFamily="18" charset="0"/>
              </a:rPr>
              <a:t>Extrinsic (</a:t>
            </a:r>
            <a:r>
              <a:rPr lang="en-US" sz="5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atopic</a:t>
            </a:r>
            <a:r>
              <a:rPr lang="en-US" sz="5000" dirty="0" smtClean="0">
                <a:latin typeface="+mj-lt"/>
                <a:cs typeface="Times New Roman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 smtClean="0">
                <a:latin typeface="+mj-lt"/>
                <a:cs typeface="Times New Roman" pitchFamily="18" charset="0"/>
              </a:rPr>
              <a:t>	</a:t>
            </a:r>
            <a:r>
              <a:rPr lang="en-US" sz="3000" dirty="0" smtClean="0">
                <a:latin typeface="+mj-lt"/>
                <a:cs typeface="Times New Roman" pitchFamily="18" charset="0"/>
              </a:rPr>
              <a:t>( </a:t>
            </a:r>
            <a:r>
              <a:rPr lang="en-US" sz="3000" dirty="0" err="1" smtClean="0">
                <a:latin typeface="+mj-lt"/>
                <a:cs typeface="Times New Roman" pitchFamily="18" charset="0"/>
              </a:rPr>
              <a:t>Atopy</a:t>
            </a:r>
            <a:r>
              <a:rPr lang="en-US" sz="3000" dirty="0" smtClean="0">
                <a:latin typeface="+mj-lt"/>
                <a:cs typeface="Times New Roman" pitchFamily="18" charset="0"/>
              </a:rPr>
              <a:t>: genetic tendency to develop allergy)</a:t>
            </a:r>
          </a:p>
          <a:p>
            <a:pPr>
              <a:buNone/>
            </a:pPr>
            <a:r>
              <a:rPr lang="en-US" sz="5400" dirty="0" smtClean="0">
                <a:latin typeface="+mj-lt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en-US" sz="5400" dirty="0">
                <a:latin typeface="+mj-lt"/>
                <a:cs typeface="Times New Roman" pitchFamily="18" charset="0"/>
              </a:rPr>
              <a:t> </a:t>
            </a:r>
            <a:endParaRPr lang="en-US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Non-atopic (intrinsic) asthma</a:t>
            </a:r>
            <a:b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(10-33% of asthmatics)</a:t>
            </a:r>
            <a:r>
              <a:rPr lang="en-US" dirty="0" smtClean="0">
                <a:solidFill>
                  <a:srgbClr val="FFFFCC"/>
                </a:solidFill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FFCC"/>
                </a:solidFill>
                <a:cs typeface="Times New Roman" pitchFamily="18" charset="0"/>
              </a:rPr>
            </a:br>
            <a:endParaRPr lang="en-US" dirty="0">
              <a:solidFill>
                <a:srgbClr val="FFFFCC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Negative </a:t>
            </a:r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skin </a:t>
            </a: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tests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No </a:t>
            </a:r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clinical/family history of </a:t>
            </a: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allergy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Serum </a:t>
            </a:r>
            <a:r>
              <a:rPr lang="en-US" sz="4000" dirty="0" err="1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IgE</a:t>
            </a: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levels are usually normal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Older patients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More severe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Atopic (extrinsic) asthma </a:t>
            </a:r>
            <a:b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Allergies trigger asthma attacks in:</a:t>
            </a:r>
            <a:endParaRPr lang="ar-SA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			</a:t>
            </a:r>
            <a:r>
              <a:rPr lang="en-US" sz="4000" dirty="0" smtClean="0">
                <a:latin typeface="+mj-lt"/>
                <a:cs typeface="Times New Roman" pitchFamily="18" charset="0"/>
              </a:rPr>
              <a:t>60-90%    Children </a:t>
            </a:r>
          </a:p>
          <a:p>
            <a:pPr>
              <a:buNone/>
            </a:pPr>
            <a:r>
              <a:rPr lang="en-US" sz="4000" dirty="0" smtClean="0">
                <a:latin typeface="+mj-lt"/>
                <a:cs typeface="Times New Roman" pitchFamily="18" charset="0"/>
              </a:rPr>
              <a:t>			50%          Adults 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Approximately 75-85% of patients with asthma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have positive (immediate) skin test reactions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to various allergens</a:t>
            </a:r>
            <a:endParaRPr lang="ar-S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	Allergen sensitization is linked to the risk of developing asthma</a:t>
            </a:r>
          </a:p>
          <a:p>
            <a:pPr>
              <a:lnSpc>
                <a:spcPct val="90000"/>
              </a:lnSpc>
              <a:buNone/>
            </a:pPr>
            <a:endParaRPr lang="pl-PL" sz="2800" b="0" u="sng" dirty="0"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pl-PL" sz="3600" b="0" dirty="0">
                <a:latin typeface="+mj-lt"/>
                <a:cs typeface="Times New Roman" pitchFamily="18" charset="0"/>
              </a:rPr>
              <a:t>Indoor allergens</a:t>
            </a:r>
          </a:p>
          <a:p>
            <a:pPr lvl="1">
              <a:lnSpc>
                <a:spcPct val="90000"/>
              </a:lnSpc>
            </a:pPr>
            <a:r>
              <a:rPr lang="pl-PL" sz="3200" b="0" dirty="0">
                <a:latin typeface="+mj-lt"/>
                <a:cs typeface="Times New Roman" pitchFamily="18" charset="0"/>
              </a:rPr>
              <a:t>House dust </a:t>
            </a:r>
            <a:r>
              <a:rPr lang="pl-PL" sz="3200" b="0" dirty="0" smtClean="0">
                <a:latin typeface="+mj-lt"/>
                <a:cs typeface="Times New Roman" pitchFamily="18" charset="0"/>
              </a:rPr>
              <a:t>mites</a:t>
            </a:r>
            <a:endParaRPr lang="pl-PL" sz="3200" b="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pl-PL" sz="3200" b="0" dirty="0">
                <a:latin typeface="+mj-lt"/>
                <a:cs typeface="Times New Roman" pitchFamily="18" charset="0"/>
              </a:rPr>
              <a:t>Domestic </a:t>
            </a:r>
            <a:r>
              <a:rPr lang="pl-PL" sz="3200" b="0" dirty="0" smtClean="0">
                <a:latin typeface="+mj-lt"/>
                <a:cs typeface="Times New Roman" pitchFamily="18" charset="0"/>
              </a:rPr>
              <a:t>pets</a:t>
            </a:r>
            <a:r>
              <a:rPr lang="en-US" sz="3200" b="0" dirty="0" smtClean="0">
                <a:latin typeface="+mj-lt"/>
                <a:cs typeface="Times New Roman" pitchFamily="18" charset="0"/>
              </a:rPr>
              <a:t> (cat fur &amp; dander)</a:t>
            </a:r>
            <a:endParaRPr lang="pl-PL" sz="3200" b="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pl-PL" sz="3200" b="0" dirty="0" smtClean="0">
                <a:latin typeface="+mj-lt"/>
                <a:cs typeface="Times New Roman" pitchFamily="18" charset="0"/>
              </a:rPr>
              <a:t>Cockroaches</a:t>
            </a:r>
            <a:r>
              <a:rPr lang="en-US" sz="3200" b="0" dirty="0" smtClean="0">
                <a:latin typeface="+mj-lt"/>
                <a:cs typeface="Times New Roman" pitchFamily="18" charset="0"/>
              </a:rPr>
              <a:t> (insects)</a:t>
            </a:r>
            <a:endParaRPr lang="pl-PL" sz="3200" b="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pl-PL" sz="3200" b="0" dirty="0" smtClean="0">
                <a:latin typeface="+mj-lt"/>
                <a:cs typeface="Times New Roman" pitchFamily="18" charset="0"/>
              </a:rPr>
              <a:t>Molds</a:t>
            </a:r>
            <a:r>
              <a:rPr lang="en-US" sz="3200" b="0" dirty="0" smtClean="0">
                <a:latin typeface="+mj-lt"/>
                <a:cs typeface="Times New Roman" pitchFamily="18" charset="0"/>
              </a:rPr>
              <a:t> (fungal spores)</a:t>
            </a:r>
            <a:endParaRPr lang="pl-PL" sz="3200" b="0" dirty="0">
              <a:latin typeface="+mj-lt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40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Role of Allergens in Asthma </a:t>
            </a:r>
            <a:r>
              <a:rPr lang="pl-PL" sz="40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</a:t>
            </a:r>
            <a:r>
              <a:rPr lang="pl-PL" sz="4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</a:t>
            </a:r>
            <a:endParaRPr lang="en-US" b="0" dirty="0">
              <a:cs typeface="Times New Roman" pitchFamily="18" charset="0"/>
            </a:endParaRP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7239000" y="5029200"/>
          <a:ext cx="1447800" cy="1066800"/>
        </p:xfrm>
        <a:graphic>
          <a:graphicData uri="http://schemas.openxmlformats.org/presentationml/2006/ole">
            <p:oleObj spid="_x0000_s6149" name="Bitmap Image" r:id="rId3" imgW="2066667" imgH="1428949" progId="PBrush">
              <p:embed/>
            </p:oleObj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7162800" y="3886200"/>
          <a:ext cx="1524000" cy="914400"/>
        </p:xfrm>
        <a:graphic>
          <a:graphicData uri="http://schemas.openxmlformats.org/presentationml/2006/ole">
            <p:oleObj spid="_x0000_s6150" name="Bitmap Image" r:id="rId4" imgW="1123810" imgH="704948" progId="PBrush">
              <p:embed/>
            </p:oleObj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514600"/>
            <a:ext cx="160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9578</TotalTime>
  <Words>616</Words>
  <Application>Microsoft Office PowerPoint</Application>
  <PresentationFormat>On-screen Show (4:3)</PresentationFormat>
  <Paragraphs>178</Paragraphs>
  <Slides>33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Bitmap Image</vt:lpstr>
      <vt:lpstr>  Immunology of Asthma</vt:lpstr>
      <vt:lpstr>Immunology of Asthma</vt:lpstr>
      <vt:lpstr>Asthma is a clinical syndrome characterized by:</vt:lpstr>
      <vt:lpstr>Patients with asthma present with one or more of the following symptoms: </vt:lpstr>
      <vt:lpstr>Airway Obstruction in Asthma</vt:lpstr>
      <vt:lpstr>Classification of Asthma </vt:lpstr>
      <vt:lpstr>Non-atopic (intrinsic) asthma (10-33% of asthmatics) </vt:lpstr>
      <vt:lpstr>Atopic (extrinsic) asthma  Allergies trigger asthma attacks in:</vt:lpstr>
      <vt:lpstr>Role of Allergens in Asthma   </vt:lpstr>
      <vt:lpstr>Outdoor allergens:    - Fungal spores (e.g. Alternaria)   - Grass, tree &amp; weed  pollens   </vt:lpstr>
      <vt:lpstr>Induction of Allergic Inflammation</vt:lpstr>
      <vt:lpstr>Slide 12</vt:lpstr>
      <vt:lpstr>Slide 13</vt:lpstr>
      <vt:lpstr>Response to allergen  occur in two phases</vt:lpstr>
      <vt:lpstr>Early allergic response </vt:lpstr>
      <vt:lpstr>Late allergic response:</vt:lpstr>
      <vt:lpstr>Slide 17</vt:lpstr>
      <vt:lpstr>Slide 18</vt:lpstr>
      <vt:lpstr>Allergens drive T-cells towards Th 2 type:</vt:lpstr>
      <vt:lpstr> Role of IL-4  in allergic asthma</vt:lpstr>
      <vt:lpstr> Role of IL-13 in allergic asthma </vt:lpstr>
      <vt:lpstr>IL-9 and asthma</vt:lpstr>
      <vt:lpstr>Role of IL-5 in allergic asthma </vt:lpstr>
      <vt:lpstr> Role of eosinophils in allergic asthma </vt:lpstr>
      <vt:lpstr>Slide 25</vt:lpstr>
      <vt:lpstr>Role of regulatory T – cells:</vt:lpstr>
      <vt:lpstr>Activation of inflammatory cells (mast cells, eosinophils etc,) is a major inducer   of  Airway inflammation</vt:lpstr>
      <vt:lpstr>Slide 28</vt:lpstr>
      <vt:lpstr>Outcome of increased airway reactivity</vt:lpstr>
      <vt:lpstr>Products of the inflammatory cells act on :</vt:lpstr>
      <vt:lpstr>Slide 31</vt:lpstr>
      <vt:lpstr> Outcome of airway remodeling</vt:lpstr>
      <vt:lpstr>Take home message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Immunology of asthma.</dc:title>
  <dc:creator>Dr.Hazem</dc:creator>
  <cp:lastModifiedBy>Dr.Adel</cp:lastModifiedBy>
  <cp:revision>940</cp:revision>
  <dcterms:created xsi:type="dcterms:W3CDTF">2011-01-13T07:14:51Z</dcterms:created>
  <dcterms:modified xsi:type="dcterms:W3CDTF">2013-01-29T07:12:10Z</dcterms:modified>
</cp:coreProperties>
</file>