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extLst>
      <p:ext uri="{BB962C8B-B14F-4D97-AF65-F5344CB8AC3E}">
        <p14:creationId xmlns:p14="http://schemas.microsoft.com/office/powerpoint/2010/main" val="99589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E65257-9D49-4E55-B37A-AC9973448BB0}"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65257-9D49-4E55-B37A-AC9973448BB0}" type="datetimeFigureOut">
              <a:rPr lang="en-US" smtClean="0"/>
              <a:pPr/>
              <a:t>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E65257-9D49-4E55-B37A-AC9973448BB0}" type="datetimeFigureOut">
              <a:rPr lang="en-US" smtClean="0"/>
              <a:pPr/>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E65257-9D49-4E55-B37A-AC9973448BB0}" type="datetimeFigureOut">
              <a:rPr lang="en-US" smtClean="0"/>
              <a:pPr/>
              <a:t>2/10/2013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CA4BE79-6738-4181-858B-42EB2C00346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latin typeface="Footlight MT Light" pitchFamily="18" charset="0"/>
              </a:rPr>
              <a:t>Upper Respiratory Tract Infection URTI</a:t>
            </a:r>
            <a:endParaRPr lang="en-US" dirty="0">
              <a:solidFill>
                <a:srgbClr val="002060"/>
              </a:solidFill>
              <a:latin typeface="Footlight MT Light" pitchFamily="18" charset="0"/>
            </a:endParaRPr>
          </a:p>
        </p:txBody>
      </p:sp>
      <p:sp>
        <p:nvSpPr>
          <p:cNvPr id="3" name="Subtitle 2"/>
          <p:cNvSpPr>
            <a:spLocks noGrp="1"/>
          </p:cNvSpPr>
          <p:nvPr>
            <p:ph type="subTitle" idx="1"/>
          </p:nvPr>
        </p:nvSpPr>
        <p:spPr/>
        <p:txBody>
          <a:bodyPr/>
          <a:lstStyle/>
          <a:p>
            <a:r>
              <a:rPr lang="en-US" dirty="0" smtClean="0">
                <a:solidFill>
                  <a:srgbClr val="002060"/>
                </a:solidFill>
                <a:latin typeface="Footlight MT Light" pitchFamily="18" charset="0"/>
              </a:rPr>
              <a:t>Dr Ali Somily</a:t>
            </a:r>
            <a:endParaRPr lang="en-US" dirty="0">
              <a:solidFill>
                <a:srgbClr val="002060"/>
              </a:solidFill>
              <a:latin typeface="Footlight MT Light"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Footlight MT Light" pitchFamily="18" charset="0"/>
              </a:rPr>
              <a:t>Bacterial sinusitis</a:t>
            </a:r>
            <a:endParaRPr lang="en-US" dirty="0">
              <a:latin typeface="Footlight MT Light" pitchFamily="18" charset="0"/>
            </a:endParaRPr>
          </a:p>
        </p:txBody>
      </p:sp>
      <p:sp>
        <p:nvSpPr>
          <p:cNvPr id="4" name="Content Placeholder 3"/>
          <p:cNvSpPr>
            <a:spLocks noGrp="1"/>
          </p:cNvSpPr>
          <p:nvPr>
            <p:ph sz="quarter" idx="13"/>
          </p:nvPr>
        </p:nvSpPr>
        <p:spPr/>
        <p:txBody>
          <a:bodyPr>
            <a:normAutofit fontScale="92500" lnSpcReduction="20000"/>
          </a:bodyPr>
          <a:lstStyle/>
          <a:p>
            <a:r>
              <a:rPr lang="en-US" b="1" dirty="0" smtClean="0">
                <a:latin typeface="Footlight MT Light" pitchFamily="18" charset="0"/>
              </a:rPr>
              <a:t>Acute sinusitis</a:t>
            </a:r>
          </a:p>
          <a:p>
            <a:r>
              <a:rPr lang="en-US" dirty="0">
                <a:latin typeface="Footlight MT Light" pitchFamily="18" charset="0"/>
              </a:rPr>
              <a:t>Children </a:t>
            </a:r>
            <a:endParaRPr lang="en-US" dirty="0" smtClean="0">
              <a:latin typeface="Footlight MT Light" pitchFamily="18" charset="0"/>
            </a:endParaRPr>
          </a:p>
          <a:p>
            <a:r>
              <a:rPr lang="en-US" dirty="0" smtClean="0">
                <a:latin typeface="Footlight MT Light" pitchFamily="18" charset="0"/>
              </a:rPr>
              <a:t>Mainly </a:t>
            </a:r>
            <a:r>
              <a:rPr lang="en-US" dirty="0">
                <a:latin typeface="Footlight MT Light" pitchFamily="18" charset="0"/>
              </a:rPr>
              <a:t>clinical </a:t>
            </a:r>
            <a:r>
              <a:rPr lang="en-US" dirty="0" smtClean="0">
                <a:latin typeface="Footlight MT Light" pitchFamily="18" charset="0"/>
              </a:rPr>
              <a:t>diagnosis</a:t>
            </a:r>
          </a:p>
          <a:p>
            <a:r>
              <a:rPr lang="en-US" dirty="0" smtClean="0">
                <a:latin typeface="Footlight MT Light" pitchFamily="18" charset="0"/>
              </a:rPr>
              <a:t>Aspiration in case </a:t>
            </a:r>
            <a:r>
              <a:rPr lang="en-US" dirty="0" err="1" smtClean="0">
                <a:latin typeface="Footlight MT Light" pitchFamily="18" charset="0"/>
              </a:rPr>
              <a:t>Immunocompramized</a:t>
            </a:r>
            <a:r>
              <a:rPr lang="en-US" dirty="0" smtClean="0">
                <a:latin typeface="Footlight MT Light" pitchFamily="18" charset="0"/>
              </a:rPr>
              <a:t> , treatment failure</a:t>
            </a:r>
          </a:p>
          <a:p>
            <a:r>
              <a:rPr lang="en-US" dirty="0" smtClean="0">
                <a:latin typeface="Footlight MT Light" pitchFamily="18" charset="0"/>
              </a:rPr>
              <a:t>Diagnosis </a:t>
            </a:r>
            <a:r>
              <a:rPr lang="en-US" dirty="0">
                <a:latin typeface="Footlight MT Light" pitchFamily="18" charset="0"/>
              </a:rPr>
              <a:t>X-rays CT/MRI</a:t>
            </a:r>
          </a:p>
          <a:p>
            <a:r>
              <a:rPr lang="en-US" dirty="0" err="1" smtClean="0">
                <a:latin typeface="Footlight MT Light" pitchFamily="18" charset="0"/>
              </a:rPr>
              <a:t>Periorbital</a:t>
            </a:r>
            <a:r>
              <a:rPr lang="en-US" dirty="0" smtClean="0">
                <a:latin typeface="Footlight MT Light" pitchFamily="18" charset="0"/>
              </a:rPr>
              <a:t>  </a:t>
            </a:r>
            <a:r>
              <a:rPr lang="en-US" dirty="0" err="1" smtClean="0">
                <a:latin typeface="Footlight MT Light" pitchFamily="18" charset="0"/>
              </a:rPr>
              <a:t>cellulitis</a:t>
            </a:r>
            <a:r>
              <a:rPr lang="en-US" dirty="0" smtClean="0">
                <a:latin typeface="Footlight MT Light" pitchFamily="18" charset="0"/>
              </a:rPr>
              <a:t> R/O sinusitis by CT/MRI </a:t>
            </a:r>
          </a:p>
          <a:p>
            <a:r>
              <a:rPr lang="en-US" dirty="0" smtClean="0">
                <a:latin typeface="Footlight MT Light" pitchFamily="18" charset="0"/>
              </a:rPr>
              <a:t>Post-</a:t>
            </a:r>
            <a:r>
              <a:rPr lang="en-US" dirty="0" err="1" smtClean="0">
                <a:latin typeface="Footlight MT Light" pitchFamily="18" charset="0"/>
              </a:rPr>
              <a:t>septal</a:t>
            </a:r>
            <a:r>
              <a:rPr lang="en-US" dirty="0" smtClean="0">
                <a:latin typeface="Footlight MT Light" pitchFamily="18" charset="0"/>
              </a:rPr>
              <a:t> involvement treat as meningitis</a:t>
            </a:r>
            <a:endParaRPr lang="en-US" dirty="0">
              <a:latin typeface="Footlight MT Light" pitchFamily="18" charset="0"/>
            </a:endParaRPr>
          </a:p>
        </p:txBody>
      </p:sp>
      <p:sp>
        <p:nvSpPr>
          <p:cNvPr id="5" name="Content Placeholder 4"/>
          <p:cNvSpPr>
            <a:spLocks noGrp="1"/>
          </p:cNvSpPr>
          <p:nvPr>
            <p:ph sz="quarter" idx="14"/>
          </p:nvPr>
        </p:nvSpPr>
        <p:spPr/>
        <p:txBody>
          <a:bodyPr>
            <a:normAutofit lnSpcReduction="10000"/>
          </a:bodyPr>
          <a:lstStyle/>
          <a:p>
            <a:r>
              <a:rPr lang="en-US" b="1" dirty="0" smtClean="0">
                <a:latin typeface="Footlight MT Light" pitchFamily="18" charset="0"/>
              </a:rPr>
              <a:t>Chronic sinusitis</a:t>
            </a:r>
          </a:p>
          <a:p>
            <a:r>
              <a:rPr lang="en-US" dirty="0" smtClean="0">
                <a:latin typeface="Footlight MT Light" pitchFamily="18" charset="0"/>
              </a:rPr>
              <a:t>Less local symptoms</a:t>
            </a:r>
          </a:p>
          <a:p>
            <a:r>
              <a:rPr lang="en-US" dirty="0" smtClean="0">
                <a:latin typeface="Footlight MT Light" pitchFamily="18" charset="0"/>
              </a:rPr>
              <a:t>Mimic allergic rhinitis</a:t>
            </a:r>
          </a:p>
          <a:p>
            <a:r>
              <a:rPr lang="en-US" dirty="0" err="1" smtClean="0">
                <a:latin typeface="Footlight MT Light" pitchFamily="18" charset="0"/>
              </a:rPr>
              <a:t>Dx</a:t>
            </a:r>
            <a:r>
              <a:rPr lang="en-US" dirty="0" smtClean="0">
                <a:latin typeface="Footlight MT Light" pitchFamily="18" charset="0"/>
              </a:rPr>
              <a:t> Image less useful than acute (changes persist after TTT) and to R/O tumor</a:t>
            </a:r>
          </a:p>
          <a:p>
            <a:r>
              <a:rPr lang="en-US" dirty="0" smtClean="0">
                <a:latin typeface="Footlight MT Light" pitchFamily="18" charset="0"/>
              </a:rPr>
              <a:t>Obtain </a:t>
            </a:r>
            <a:r>
              <a:rPr lang="en-US" dirty="0" err="1" smtClean="0">
                <a:latin typeface="Footlight MT Light" pitchFamily="18" charset="0"/>
              </a:rPr>
              <a:t>odontogenic</a:t>
            </a:r>
            <a:r>
              <a:rPr lang="en-US" dirty="0" smtClean="0">
                <a:latin typeface="Footlight MT Light" pitchFamily="18" charset="0"/>
              </a:rPr>
              <a:t> X-rays if maxillary sinus</a:t>
            </a:r>
          </a:p>
          <a:p>
            <a:endParaRPr lang="en-US"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Bacterial sinusitis</a:t>
            </a:r>
            <a:endParaRPr lang="en-US" dirty="0">
              <a:latin typeface="Footlight MT Light" pitchFamily="18" charset="0"/>
            </a:endParaRPr>
          </a:p>
        </p:txBody>
      </p:sp>
      <p:sp>
        <p:nvSpPr>
          <p:cNvPr id="3" name="Content Placeholder 2"/>
          <p:cNvSpPr>
            <a:spLocks noGrp="1"/>
          </p:cNvSpPr>
          <p:nvPr>
            <p:ph sz="quarter" idx="13"/>
          </p:nvPr>
        </p:nvSpPr>
        <p:spPr>
          <a:xfrm>
            <a:off x="838200" y="1676400"/>
            <a:ext cx="3822192" cy="3447288"/>
          </a:xfrm>
        </p:spPr>
        <p:txBody>
          <a:bodyPr>
            <a:noAutofit/>
          </a:bodyPr>
          <a:lstStyle/>
          <a:p>
            <a:r>
              <a:rPr lang="en-US" sz="3200" b="1" dirty="0" smtClean="0">
                <a:latin typeface="Footlight MT Light" pitchFamily="18" charset="0"/>
              </a:rPr>
              <a:t>Acute sinusitis</a:t>
            </a:r>
          </a:p>
          <a:p>
            <a:pPr lvl="1"/>
            <a:r>
              <a:rPr lang="en-US" sz="3200" dirty="0" err="1" smtClean="0">
                <a:latin typeface="Footlight MT Light" pitchFamily="18" charset="0"/>
              </a:rPr>
              <a:t>S.pneumoniae</a:t>
            </a:r>
            <a:endParaRPr lang="en-US" sz="3200" dirty="0" smtClean="0">
              <a:latin typeface="Footlight MT Light" pitchFamily="18" charset="0"/>
            </a:endParaRPr>
          </a:p>
          <a:p>
            <a:pPr lvl="1"/>
            <a:r>
              <a:rPr lang="en-US" sz="3200" dirty="0" err="1" smtClean="0">
                <a:latin typeface="Footlight MT Light" pitchFamily="18" charset="0"/>
              </a:rPr>
              <a:t>H.infuenza</a:t>
            </a:r>
            <a:endParaRPr lang="en-US" sz="3200" dirty="0" smtClean="0">
              <a:latin typeface="Footlight MT Light" pitchFamily="18" charset="0"/>
            </a:endParaRPr>
          </a:p>
          <a:p>
            <a:pPr lvl="1"/>
            <a:r>
              <a:rPr lang="en-US" sz="3200" dirty="0" err="1" smtClean="0">
                <a:latin typeface="Footlight MT Light" pitchFamily="18" charset="0"/>
              </a:rPr>
              <a:t>M.catarrhalis</a:t>
            </a:r>
            <a:endParaRPr lang="en-US" sz="3200" dirty="0" smtClean="0">
              <a:latin typeface="Footlight MT Light" pitchFamily="18" charset="0"/>
            </a:endParaRPr>
          </a:p>
          <a:p>
            <a:r>
              <a:rPr lang="en-US" sz="3200" dirty="0" smtClean="0">
                <a:latin typeface="Footlight MT Light" pitchFamily="18" charset="0"/>
              </a:rPr>
              <a:t>Treatment</a:t>
            </a:r>
          </a:p>
          <a:p>
            <a:pPr lvl="1"/>
            <a:r>
              <a:rPr lang="en-US" sz="3200" dirty="0" err="1" smtClean="0">
                <a:latin typeface="Footlight MT Light" pitchFamily="18" charset="0"/>
              </a:rPr>
              <a:t>Quinolones</a:t>
            </a:r>
            <a:r>
              <a:rPr lang="en-US" sz="3200" dirty="0" smtClean="0">
                <a:latin typeface="Footlight MT Light" pitchFamily="18" charset="0"/>
              </a:rPr>
              <a:t>   or</a:t>
            </a:r>
          </a:p>
          <a:p>
            <a:pPr lvl="1"/>
            <a:r>
              <a:rPr lang="en-US" sz="3200" dirty="0" err="1" smtClean="0">
                <a:latin typeface="Footlight MT Light" pitchFamily="18" charset="0"/>
              </a:rPr>
              <a:t>Ceftriaxone</a:t>
            </a:r>
            <a:r>
              <a:rPr lang="en-US" sz="3200" dirty="0" smtClean="0">
                <a:latin typeface="Footlight MT Light" pitchFamily="18" charset="0"/>
              </a:rPr>
              <a:t>   </a:t>
            </a:r>
          </a:p>
          <a:p>
            <a:pPr lvl="1"/>
            <a:r>
              <a:rPr lang="en-US" sz="3200" dirty="0" smtClean="0">
                <a:latin typeface="Footlight MT Light" pitchFamily="18" charset="0"/>
              </a:rPr>
              <a:t>For 1-2  weeks </a:t>
            </a:r>
            <a:endParaRPr lang="en-US" sz="3200" dirty="0">
              <a:latin typeface="Footlight MT Light" pitchFamily="18" charset="0"/>
            </a:endParaRPr>
          </a:p>
        </p:txBody>
      </p:sp>
      <p:sp>
        <p:nvSpPr>
          <p:cNvPr id="4" name="Content Placeholder 3"/>
          <p:cNvSpPr>
            <a:spLocks noGrp="1"/>
          </p:cNvSpPr>
          <p:nvPr>
            <p:ph sz="quarter" idx="14"/>
          </p:nvPr>
        </p:nvSpPr>
        <p:spPr>
          <a:xfrm>
            <a:off x="4572000" y="1600201"/>
            <a:ext cx="4114800" cy="2819400"/>
          </a:xfrm>
        </p:spPr>
        <p:txBody>
          <a:bodyPr>
            <a:noAutofit/>
          </a:bodyPr>
          <a:lstStyle/>
          <a:p>
            <a:r>
              <a:rPr lang="en-US" b="1" dirty="0" smtClean="0">
                <a:latin typeface="Footlight MT Light" pitchFamily="18" charset="0"/>
              </a:rPr>
              <a:t>Chronic sinusitis</a:t>
            </a:r>
          </a:p>
          <a:p>
            <a:pPr lvl="1"/>
            <a:r>
              <a:rPr lang="en-US" sz="2800" dirty="0" err="1" smtClean="0">
                <a:latin typeface="Footlight MT Light" pitchFamily="18" charset="0"/>
              </a:rPr>
              <a:t>S.pneumoniae</a:t>
            </a:r>
            <a:endParaRPr lang="en-US" sz="2800" dirty="0" smtClean="0">
              <a:latin typeface="Footlight MT Light" pitchFamily="18" charset="0"/>
            </a:endParaRPr>
          </a:p>
          <a:p>
            <a:pPr lvl="1"/>
            <a:r>
              <a:rPr lang="en-US" sz="2800" dirty="0" err="1" smtClean="0">
                <a:latin typeface="Footlight MT Light" pitchFamily="18" charset="0"/>
              </a:rPr>
              <a:t>H.infuenza</a:t>
            </a:r>
            <a:endParaRPr lang="en-US" sz="2800" dirty="0" smtClean="0">
              <a:latin typeface="Footlight MT Light" pitchFamily="18" charset="0"/>
            </a:endParaRPr>
          </a:p>
          <a:p>
            <a:pPr lvl="1"/>
            <a:r>
              <a:rPr lang="en-US" sz="2800" dirty="0" err="1" smtClean="0">
                <a:latin typeface="Footlight MT Light" pitchFamily="18" charset="0"/>
              </a:rPr>
              <a:t>M.catarrhalis</a:t>
            </a:r>
            <a:endParaRPr lang="en-US" sz="2800" dirty="0" smtClean="0">
              <a:latin typeface="Footlight MT Light" pitchFamily="18" charset="0"/>
            </a:endParaRPr>
          </a:p>
          <a:p>
            <a:pPr lvl="1"/>
            <a:r>
              <a:rPr lang="en-US" sz="2800" dirty="0" smtClean="0">
                <a:latin typeface="Footlight MT Light" pitchFamily="18" charset="0"/>
              </a:rPr>
              <a:t>Oral anaerobes</a:t>
            </a:r>
          </a:p>
          <a:p>
            <a:r>
              <a:rPr lang="en-US" dirty="0" smtClean="0">
                <a:latin typeface="Footlight MT Light" pitchFamily="18" charset="0"/>
              </a:rPr>
              <a:t>Treatment</a:t>
            </a:r>
          </a:p>
          <a:p>
            <a:r>
              <a:rPr lang="en-US" dirty="0" smtClean="0">
                <a:latin typeface="Footlight MT Light" pitchFamily="18" charset="0"/>
              </a:rPr>
              <a:t>Same as acute sinusitis</a:t>
            </a:r>
          </a:p>
          <a:p>
            <a:r>
              <a:rPr lang="en-US" dirty="0" smtClean="0">
                <a:latin typeface="Footlight MT Light" pitchFamily="18" charset="0"/>
              </a:rPr>
              <a:t>Duration</a:t>
            </a:r>
          </a:p>
          <a:p>
            <a:pPr lvl="1"/>
            <a:r>
              <a:rPr lang="en-US" sz="2800" dirty="0" smtClean="0">
                <a:latin typeface="Footlight MT Light" pitchFamily="18" charset="0"/>
              </a:rPr>
              <a:t>For 2-4 weeks</a:t>
            </a:r>
          </a:p>
          <a:p>
            <a:endParaRPr lang="en-US" b="1"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lnSpc>
                <a:spcPct val="90000"/>
              </a:lnSpc>
            </a:pPr>
            <a:endParaRPr lang="en-US" sz="2800" smtClean="0">
              <a:latin typeface="Footlight MT Light" pitchFamily="18" charset="0"/>
              <a:cs typeface="Times New Roman" pitchFamily="18" charset="0"/>
            </a:endParaRPr>
          </a:p>
        </p:txBody>
      </p:sp>
      <p:sp>
        <p:nvSpPr>
          <p:cNvPr id="222210" name="Rectangle 2"/>
          <p:cNvSpPr>
            <a:spLocks noGrp="1" noChangeArrowheads="1"/>
          </p:cNvSpPr>
          <p:nvPr>
            <p:ph type="title"/>
          </p:nvPr>
        </p:nvSpPr>
        <p:spPr/>
        <p:txBody>
          <a:bodyPr/>
          <a:lstStyle/>
          <a:p>
            <a:pPr eaLnBrk="1" hangingPunct="1">
              <a:defRPr/>
            </a:pPr>
            <a:r>
              <a:rPr lang="en-US" sz="2400" dirty="0" smtClean="0">
                <a:latin typeface="Footlight MT Light" pitchFamily="18" charset="0"/>
                <a:cs typeface="Times New Roman" pitchFamily="18" charset="0"/>
              </a:rPr>
              <a:t>Clinical Presentations of Sinusitis</a:t>
            </a: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4-u1"/>
          <p:cNvPicPr>
            <a:picLocks noChangeAspect="1" noChangeArrowheads="1"/>
          </p:cNvPicPr>
          <p:nvPr/>
        </p:nvPicPr>
        <p:blipFill>
          <a:blip r:embed="rId3" cstate="print"/>
          <a:srcRect/>
          <a:stretch>
            <a:fillRect/>
          </a:stretch>
        </p:blipFill>
        <p:spPr bwMode="auto">
          <a:xfrm>
            <a:off x="304800" y="1371600"/>
            <a:ext cx="7161893" cy="4953000"/>
          </a:xfrm>
          <a:prstGeom prst="rect">
            <a:avLst/>
          </a:prstGeom>
          <a:noFill/>
          <a:ln w="9525">
            <a:noFill/>
            <a:miter lim="800000"/>
            <a:headEnd/>
            <a:tailEnd/>
          </a:ln>
        </p:spPr>
      </p:pic>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Lateral pharyngeal, retropharyngeal or </a:t>
            </a:r>
            <a:r>
              <a:rPr lang="en-US" dirty="0" err="1" smtClean="0">
                <a:latin typeface="Footlight MT Light" pitchFamily="18" charset="0"/>
              </a:rPr>
              <a:t>prevertebral</a:t>
            </a:r>
            <a:r>
              <a:rPr lang="en-US" dirty="0" smtClean="0">
                <a:latin typeface="Footlight MT Light" pitchFamily="18" charset="0"/>
              </a:rPr>
              <a:t> space</a:t>
            </a:r>
          </a:p>
          <a:p>
            <a:r>
              <a:rPr lang="en-US" dirty="0" smtClean="0">
                <a:latin typeface="Footlight MT Light" pitchFamily="18" charset="0"/>
              </a:rPr>
              <a:t>Patients are toxic  with unilateral posterior pharyngeal  soft tissue mass on oral exam</a:t>
            </a:r>
          </a:p>
          <a:p>
            <a:r>
              <a:rPr lang="en-US" dirty="0" smtClean="0">
                <a:latin typeface="Footlight MT Light" pitchFamily="18" charset="0"/>
              </a:rPr>
              <a:t>Neck stiffness with retropharyngeal space infection/abscess </a:t>
            </a:r>
          </a:p>
          <a:p>
            <a:r>
              <a:rPr lang="en-US" dirty="0" smtClean="0">
                <a:latin typeface="Footlight MT Light" pitchFamily="18" charset="0"/>
              </a:rPr>
              <a:t>Retropharyngeal ( danger space) infection may extend to </a:t>
            </a:r>
            <a:r>
              <a:rPr lang="en-US" dirty="0" err="1" smtClean="0">
                <a:latin typeface="Footlight MT Light" pitchFamily="18" charset="0"/>
              </a:rPr>
              <a:t>mediastinum</a:t>
            </a:r>
            <a:r>
              <a:rPr lang="en-US" dirty="0" smtClean="0">
                <a:latin typeface="Footlight MT Light" pitchFamily="18" charset="0"/>
              </a:rPr>
              <a:t> and present as </a:t>
            </a:r>
            <a:r>
              <a:rPr lang="en-US" dirty="0" err="1" smtClean="0">
                <a:latin typeface="Footlight MT Light" pitchFamily="18" charset="0"/>
              </a:rPr>
              <a:t>mediastinitis</a:t>
            </a:r>
            <a:endParaRPr lang="en-US" dirty="0" smtClean="0">
              <a:latin typeface="Footlight MT Light" pitchFamily="18" charset="0"/>
            </a:endParaRPr>
          </a:p>
          <a:p>
            <a:r>
              <a:rPr lang="en-US" dirty="0" smtClean="0">
                <a:latin typeface="Footlight MT Light" pitchFamily="18" charset="0"/>
              </a:rPr>
              <a:t>Prognosis is poor without surgical drainage</a:t>
            </a:r>
            <a:endParaRPr lang="en-US" dirty="0">
              <a:latin typeface="Footlight MT Light" pitchFamily="18" charset="0"/>
            </a:endParaRPr>
          </a:p>
        </p:txBody>
      </p:sp>
      <p:sp>
        <p:nvSpPr>
          <p:cNvPr id="2" name="Title 1"/>
          <p:cNvSpPr>
            <a:spLocks noGrp="1"/>
          </p:cNvSpPr>
          <p:nvPr>
            <p:ph type="title"/>
          </p:nvPr>
        </p:nvSpPr>
        <p:spPr/>
        <p:txBody>
          <a:bodyPr/>
          <a:lstStyle/>
          <a:p>
            <a:r>
              <a:rPr lang="en-US" b="1" dirty="0" smtClean="0">
                <a:latin typeface="Footlight MT Light" pitchFamily="18" charset="0"/>
              </a:rPr>
              <a:t>Deep neck space infections</a:t>
            </a:r>
            <a:r>
              <a:rPr lang="en-US" dirty="0" smtClean="0">
                <a:latin typeface="Footlight MT Light" pitchFamily="18" charset="0"/>
              </a:rPr>
              <a:t> </a:t>
            </a:r>
            <a:endParaRPr lang="en-US" dirty="0">
              <a:latin typeface="Footlight MT Light" pitchFamily="18" charset="0"/>
            </a:endParaRPr>
          </a:p>
        </p:txBody>
      </p:sp>
      <p:pic>
        <p:nvPicPr>
          <p:cNvPr id="4" name="Picture 10" descr="netter axial1"/>
          <p:cNvPicPr>
            <a:picLocks noChangeAspect="1" noChangeArrowheads="1"/>
          </p:cNvPicPr>
          <p:nvPr/>
        </p:nvPicPr>
        <p:blipFill>
          <a:blip r:embed="rId4" cstate="print"/>
          <a:srcRect/>
          <a:stretch>
            <a:fillRect/>
          </a:stretch>
        </p:blipFill>
        <p:spPr>
          <a:xfrm>
            <a:off x="6912513" y="4953000"/>
            <a:ext cx="2231487" cy="19050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latin typeface="Footlight MT Light" pitchFamily="18" charset="0"/>
              </a:rPr>
              <a:t>Usual pathogens</a:t>
            </a:r>
          </a:p>
          <a:p>
            <a:pPr lvl="1"/>
            <a:r>
              <a:rPr lang="en-US" sz="2800" dirty="0" smtClean="0">
                <a:latin typeface="Footlight MT Light" pitchFamily="18" charset="0"/>
              </a:rPr>
              <a:t>Oral streptococci and anaerobes</a:t>
            </a:r>
          </a:p>
          <a:p>
            <a:r>
              <a:rPr lang="en-US" sz="2800" dirty="0" smtClean="0">
                <a:latin typeface="Footlight MT Light" pitchFamily="18" charset="0"/>
              </a:rPr>
              <a:t>TTT </a:t>
            </a:r>
          </a:p>
          <a:p>
            <a:pPr lvl="1"/>
            <a:r>
              <a:rPr lang="en-US" sz="2800" dirty="0" err="1" smtClean="0">
                <a:latin typeface="Footlight MT Light" pitchFamily="18" charset="0"/>
              </a:rPr>
              <a:t>Merpenem</a:t>
            </a:r>
            <a:r>
              <a:rPr lang="en-US" sz="2800" dirty="0" smtClean="0">
                <a:latin typeface="Footlight MT Light" pitchFamily="18" charset="0"/>
              </a:rPr>
              <a:t>    or</a:t>
            </a:r>
          </a:p>
          <a:p>
            <a:pPr lvl="1"/>
            <a:r>
              <a:rPr lang="en-US" sz="2800" dirty="0" err="1" smtClean="0">
                <a:latin typeface="Footlight MT Light" pitchFamily="18" charset="0"/>
              </a:rPr>
              <a:t>Pipracillin</a:t>
            </a:r>
            <a:r>
              <a:rPr lang="en-US" sz="2800" dirty="0" smtClean="0">
                <a:latin typeface="Footlight MT Light" pitchFamily="18" charset="0"/>
              </a:rPr>
              <a:t>  </a:t>
            </a:r>
          </a:p>
          <a:p>
            <a:pPr lvl="1"/>
            <a:r>
              <a:rPr lang="en-US" sz="2800" dirty="0" smtClean="0">
                <a:latin typeface="Footlight MT Light" pitchFamily="18" charset="0"/>
              </a:rPr>
              <a:t> </a:t>
            </a:r>
            <a:r>
              <a:rPr lang="en-US" sz="2800" dirty="0" err="1" smtClean="0">
                <a:latin typeface="Footlight MT Light" pitchFamily="18" charset="0"/>
              </a:rPr>
              <a:t>Clindamycin</a:t>
            </a:r>
            <a:endParaRPr lang="en-US" sz="2800" dirty="0" smtClean="0">
              <a:latin typeface="Footlight MT Light" pitchFamily="18" charset="0"/>
            </a:endParaRPr>
          </a:p>
          <a:p>
            <a:r>
              <a:rPr lang="en-US" sz="2800" dirty="0">
                <a:latin typeface="Footlight MT Light" pitchFamily="18" charset="0"/>
              </a:rPr>
              <a:t>Duration</a:t>
            </a:r>
          </a:p>
          <a:p>
            <a:pPr lvl="1"/>
            <a:r>
              <a:rPr lang="en-US" dirty="0">
                <a:latin typeface="Footlight MT Light" pitchFamily="18" charset="0"/>
              </a:rPr>
              <a:t>2 weeks</a:t>
            </a:r>
          </a:p>
          <a:p>
            <a:pPr lvl="1"/>
            <a:endParaRPr lang="en-US" sz="2800" dirty="0" smtClean="0">
              <a:latin typeface="Footlight MT Light" pitchFamily="18" charset="0"/>
            </a:endParaRPr>
          </a:p>
        </p:txBody>
      </p:sp>
      <p:sp>
        <p:nvSpPr>
          <p:cNvPr id="2" name="Title 1"/>
          <p:cNvSpPr>
            <a:spLocks noGrp="1"/>
          </p:cNvSpPr>
          <p:nvPr>
            <p:ph type="title"/>
          </p:nvPr>
        </p:nvSpPr>
        <p:spPr/>
        <p:txBody>
          <a:bodyPr>
            <a:normAutofit fontScale="90000"/>
          </a:bodyPr>
          <a:lstStyle/>
          <a:p>
            <a:r>
              <a:rPr lang="en-US" b="1" dirty="0" smtClean="0">
                <a:latin typeface="Footlight MT Light" pitchFamily="18" charset="0"/>
              </a:rPr>
              <a:t>Deep neck space infections treatment</a:t>
            </a:r>
            <a:endParaRPr lang="en-US" b="1" dirty="0">
              <a:latin typeface="Footlight MT Ligh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itchFamily="18" charset="0"/>
              </a:rPr>
              <a:t>Other Infections</a:t>
            </a:r>
            <a:endParaRPr lang="en-US" dirty="0">
              <a:latin typeface="Footlight MT Light" pitchFamily="18" charset="0"/>
            </a:endParaRPr>
          </a:p>
        </p:txBody>
      </p:sp>
      <p:sp>
        <p:nvSpPr>
          <p:cNvPr id="3" name="Content Placeholder 2"/>
          <p:cNvSpPr>
            <a:spLocks noGrp="1"/>
          </p:cNvSpPr>
          <p:nvPr>
            <p:ph sz="quarter" idx="13"/>
          </p:nvPr>
        </p:nvSpPr>
        <p:spPr/>
        <p:txBody>
          <a:bodyPr>
            <a:normAutofit fontScale="70000" lnSpcReduction="20000"/>
          </a:bodyPr>
          <a:lstStyle/>
          <a:p>
            <a:endParaRPr lang="en-US" dirty="0" smtClean="0">
              <a:latin typeface="Footlight MT Light" pitchFamily="18" charset="0"/>
            </a:endParaRPr>
          </a:p>
          <a:p>
            <a:r>
              <a:rPr lang="en-US" u="sng" dirty="0" err="1" smtClean="0">
                <a:latin typeface="Footlight MT Light" pitchFamily="18" charset="0"/>
              </a:rPr>
              <a:t>Lemierre’s</a:t>
            </a:r>
            <a:r>
              <a:rPr lang="en-US" u="sng" dirty="0" smtClean="0">
                <a:latin typeface="Footlight MT Light" pitchFamily="18" charset="0"/>
              </a:rPr>
              <a:t> syndrome</a:t>
            </a:r>
          </a:p>
          <a:p>
            <a:r>
              <a:rPr lang="en-US" dirty="0" smtClean="0">
                <a:latin typeface="Footlight MT Light" pitchFamily="18" charset="0"/>
              </a:rPr>
              <a:t>As a complication </a:t>
            </a:r>
            <a:r>
              <a:rPr lang="en-US" dirty="0" err="1" smtClean="0">
                <a:latin typeface="Footlight MT Light" pitchFamily="18" charset="0"/>
              </a:rPr>
              <a:t>peritonsillar</a:t>
            </a:r>
            <a:r>
              <a:rPr lang="en-US" dirty="0" smtClean="0">
                <a:latin typeface="Footlight MT Light" pitchFamily="18" charset="0"/>
              </a:rPr>
              <a:t> abscess or post-dental infection</a:t>
            </a:r>
          </a:p>
          <a:p>
            <a:r>
              <a:rPr lang="en-US" dirty="0" smtClean="0">
                <a:latin typeface="Footlight MT Light" pitchFamily="18" charset="0"/>
              </a:rPr>
              <a:t>Patient present with sore throat, fever and shock due IJV </a:t>
            </a:r>
            <a:r>
              <a:rPr lang="en-US" dirty="0" err="1" smtClean="0">
                <a:latin typeface="Footlight MT Light" pitchFamily="18" charset="0"/>
              </a:rPr>
              <a:t>thrombophlebitis</a:t>
            </a:r>
            <a:r>
              <a:rPr lang="en-US" dirty="0" smtClean="0">
                <a:latin typeface="Footlight MT Light" pitchFamily="18" charset="0"/>
              </a:rPr>
              <a:t>  which leads to multiple septic emboli in the lung</a:t>
            </a:r>
          </a:p>
          <a:p>
            <a:r>
              <a:rPr lang="en-US" dirty="0" err="1" smtClean="0">
                <a:latin typeface="Footlight MT Light" pitchFamily="18" charset="0"/>
              </a:rPr>
              <a:t>Fusobacterium</a:t>
            </a:r>
            <a:r>
              <a:rPr lang="en-US" dirty="0" smtClean="0">
                <a:latin typeface="Footlight MT Light" pitchFamily="18" charset="0"/>
              </a:rPr>
              <a:t> </a:t>
            </a:r>
            <a:r>
              <a:rPr lang="en-US" dirty="0" err="1" smtClean="0">
                <a:latin typeface="Footlight MT Light" pitchFamily="18" charset="0"/>
              </a:rPr>
              <a:t>necrophorum</a:t>
            </a:r>
            <a:endParaRPr lang="en-US" dirty="0" smtClean="0">
              <a:latin typeface="Footlight MT Light" pitchFamily="18" charset="0"/>
            </a:endParaRPr>
          </a:p>
          <a:p>
            <a:r>
              <a:rPr lang="en-US" dirty="0" smtClean="0">
                <a:latin typeface="Footlight MT Light" pitchFamily="18" charset="0"/>
              </a:rPr>
              <a:t>Medical TTT same  as deep neck space infection</a:t>
            </a:r>
          </a:p>
          <a:p>
            <a:r>
              <a:rPr lang="en-US" dirty="0" err="1" smtClean="0">
                <a:latin typeface="Footlight MT Light" pitchFamily="18" charset="0"/>
              </a:rPr>
              <a:t>Venotomy</a:t>
            </a:r>
            <a:r>
              <a:rPr lang="en-US" dirty="0" smtClean="0">
                <a:latin typeface="Footlight MT Light" pitchFamily="18" charset="0"/>
              </a:rPr>
              <a:t> if not respond to  medical treatment </a:t>
            </a:r>
            <a:endParaRPr lang="en-US" dirty="0">
              <a:latin typeface="Footlight MT Light" pitchFamily="18" charset="0"/>
            </a:endParaRPr>
          </a:p>
        </p:txBody>
      </p:sp>
      <p:sp>
        <p:nvSpPr>
          <p:cNvPr id="4" name="Content Placeholder 3"/>
          <p:cNvSpPr>
            <a:spLocks noGrp="1"/>
          </p:cNvSpPr>
          <p:nvPr>
            <p:ph sz="quarter" idx="14"/>
          </p:nvPr>
        </p:nvSpPr>
        <p:spPr>
          <a:xfrm>
            <a:off x="4419600" y="2179637"/>
            <a:ext cx="4038600" cy="4525963"/>
          </a:xfrm>
        </p:spPr>
        <p:txBody>
          <a:bodyPr>
            <a:normAutofit/>
          </a:bodyPr>
          <a:lstStyle/>
          <a:p>
            <a:endParaRPr lang="en-US" dirty="0" smtClean="0">
              <a:latin typeface="Footlight MT Light" pitchFamily="18" charset="0"/>
            </a:endParaRPr>
          </a:p>
          <a:p>
            <a:endParaRPr lang="en-US" dirty="0">
              <a:latin typeface="Footlight MT Light" pitchFamily="18" charset="0"/>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Footlight MT Light" pitchFamily="18" charset="0"/>
              </a:rPr>
              <a:t>To learn the epidemiology and various clinical presentation of  URT</a:t>
            </a:r>
          </a:p>
          <a:p>
            <a:r>
              <a:rPr lang="en-US" dirty="0" smtClean="0">
                <a:latin typeface="Footlight MT Light" pitchFamily="18" charset="0"/>
              </a:rPr>
              <a:t>To identify the common etiological agents causing these syndromes</a:t>
            </a:r>
          </a:p>
          <a:p>
            <a:r>
              <a:rPr lang="en-US" dirty="0" smtClean="0">
                <a:latin typeface="Footlight MT Light" pitchFamily="18" charset="0"/>
              </a:rPr>
              <a:t>To study the laboratory diagnosis of these syndromes</a:t>
            </a:r>
          </a:p>
          <a:p>
            <a:r>
              <a:rPr lang="en-US" dirty="0" smtClean="0">
                <a:latin typeface="Footlight MT Light" pitchFamily="18" charset="0"/>
              </a:rPr>
              <a:t>To determine the antibiotic of choice for treatment</a:t>
            </a:r>
            <a:endParaRPr lang="en-US" dirty="0">
              <a:latin typeface="Footlight MT Light" pitchFamily="18" charset="0"/>
            </a:endParaRPr>
          </a:p>
        </p:txBody>
      </p:sp>
      <p:sp>
        <p:nvSpPr>
          <p:cNvPr id="2" name="Title 1"/>
          <p:cNvSpPr>
            <a:spLocks noGrp="1"/>
          </p:cNvSpPr>
          <p:nvPr>
            <p:ph type="title"/>
          </p:nvPr>
        </p:nvSpPr>
        <p:spPr/>
        <p:txBody>
          <a:bodyPr/>
          <a:lstStyle/>
          <a:p>
            <a:r>
              <a:rPr lang="en-US" dirty="0" smtClean="0">
                <a:latin typeface="Footlight MT Light" pitchFamily="18" charset="0"/>
              </a:rPr>
              <a:t>Objection</a:t>
            </a:r>
            <a:endParaRPr lang="en-US" dirty="0">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latin typeface="Footlight MT Light" pitchFamily="18" charset="0"/>
              </a:rPr>
              <a:t>Pharyngitis</a:t>
            </a:r>
            <a:endParaRPr lang="en-US" dirty="0" smtClean="0">
              <a:latin typeface="Footlight MT Light" pitchFamily="18" charset="0"/>
            </a:endParaRPr>
          </a:p>
          <a:p>
            <a:r>
              <a:rPr lang="en-US" dirty="0" err="1" smtClean="0">
                <a:latin typeface="Footlight MT Light" pitchFamily="18" charset="0"/>
              </a:rPr>
              <a:t>Otitis</a:t>
            </a:r>
            <a:r>
              <a:rPr lang="en-US" dirty="0" smtClean="0">
                <a:latin typeface="Footlight MT Light" pitchFamily="18" charset="0"/>
              </a:rPr>
              <a:t> Media </a:t>
            </a:r>
          </a:p>
          <a:p>
            <a:r>
              <a:rPr lang="en-US" dirty="0" smtClean="0">
                <a:latin typeface="Footlight MT Light" pitchFamily="18" charset="0"/>
              </a:rPr>
              <a:t>Sinusitis</a:t>
            </a:r>
          </a:p>
          <a:p>
            <a:r>
              <a:rPr lang="en-US" dirty="0" err="1" smtClean="0">
                <a:latin typeface="Footlight MT Light" pitchFamily="18" charset="0"/>
              </a:rPr>
              <a:t>Epiglottitis</a:t>
            </a:r>
            <a:endParaRPr lang="en-US" dirty="0" smtClean="0">
              <a:latin typeface="Footlight MT Light" pitchFamily="18" charset="0"/>
            </a:endParaRPr>
          </a:p>
          <a:p>
            <a:endParaRPr lang="en-US" dirty="0">
              <a:latin typeface="Footlight MT Light" pitchFamily="18" charset="0"/>
            </a:endParaRPr>
          </a:p>
        </p:txBody>
      </p:sp>
      <p:sp>
        <p:nvSpPr>
          <p:cNvPr id="2" name="Title 1"/>
          <p:cNvSpPr>
            <a:spLocks noGrp="1"/>
          </p:cNvSpPr>
          <p:nvPr>
            <p:ph type="title"/>
          </p:nvPr>
        </p:nvSpPr>
        <p:spPr/>
        <p:txBody>
          <a:bodyPr/>
          <a:lstStyle/>
          <a:p>
            <a:r>
              <a:rPr lang="en-US" dirty="0" smtClean="0">
                <a:latin typeface="Footlight MT Light" pitchFamily="18" charset="0"/>
              </a:rPr>
              <a:t>Definition</a:t>
            </a:r>
            <a:endParaRPr lang="en-US" dirty="0">
              <a:latin typeface="Footlight MT Light" pitchFamily="18" charset="0"/>
            </a:endParaRPr>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Footlight MT Light" pitchFamily="18" charset="0"/>
              </a:rPr>
              <a:t>Pharyngitis</a:t>
            </a:r>
            <a:endParaRPr lang="en-US" dirty="0">
              <a:latin typeface="Footlight MT Light" pitchFamily="18" charset="0"/>
            </a:endParaRPr>
          </a:p>
        </p:txBody>
      </p:sp>
      <p:sp>
        <p:nvSpPr>
          <p:cNvPr id="3" name="Content Placeholder 2"/>
          <p:cNvSpPr>
            <a:spLocks noGrp="1"/>
          </p:cNvSpPr>
          <p:nvPr>
            <p:ph sz="quarter" idx="13"/>
          </p:nvPr>
        </p:nvSpPr>
        <p:spPr/>
        <p:txBody>
          <a:bodyPr>
            <a:normAutofit fontScale="62500" lnSpcReduction="20000"/>
          </a:bodyPr>
          <a:lstStyle/>
          <a:p>
            <a:r>
              <a:rPr lang="en-US" sz="3600" dirty="0" smtClean="0">
                <a:latin typeface="Footlight MT Light" pitchFamily="18" charset="0"/>
              </a:rPr>
              <a:t>Late </a:t>
            </a:r>
            <a:r>
              <a:rPr lang="en-US" sz="3600" dirty="0">
                <a:latin typeface="Footlight MT Light" pitchFamily="18" charset="0"/>
              </a:rPr>
              <a:t>fall, winter, early </a:t>
            </a:r>
            <a:r>
              <a:rPr lang="en-US" sz="3600" dirty="0" smtClean="0">
                <a:latin typeface="Footlight MT Light" pitchFamily="18" charset="0"/>
              </a:rPr>
              <a:t>spring </a:t>
            </a:r>
            <a:endParaRPr lang="en-US" sz="3600" dirty="0">
              <a:latin typeface="Footlight MT Light" pitchFamily="18" charset="0"/>
            </a:endParaRPr>
          </a:p>
          <a:p>
            <a:r>
              <a:rPr lang="en-US" sz="3600" dirty="0" smtClean="0">
                <a:latin typeface="Footlight MT Light" pitchFamily="18" charset="0"/>
              </a:rPr>
              <a:t>5 </a:t>
            </a:r>
            <a:r>
              <a:rPr lang="en-US" sz="3600" dirty="0">
                <a:latin typeface="Footlight MT Light" pitchFamily="18" charset="0"/>
              </a:rPr>
              <a:t>to 15 </a:t>
            </a:r>
            <a:r>
              <a:rPr lang="en-US" sz="3600" dirty="0" smtClean="0">
                <a:latin typeface="Footlight MT Light" pitchFamily="18" charset="0"/>
              </a:rPr>
              <a:t>years </a:t>
            </a:r>
            <a:endParaRPr lang="en-US" sz="3600" dirty="0">
              <a:latin typeface="Footlight MT Light" pitchFamily="18" charset="0"/>
            </a:endParaRPr>
          </a:p>
          <a:p>
            <a:r>
              <a:rPr lang="en-US" sz="3600" dirty="0" err="1" smtClean="0">
                <a:latin typeface="Footlight MT Light" pitchFamily="18" charset="0"/>
              </a:rPr>
              <a:t>erythema</a:t>
            </a:r>
            <a:r>
              <a:rPr lang="en-US" sz="3600" dirty="0">
                <a:latin typeface="Footlight MT Light" pitchFamily="18" charset="0"/>
              </a:rPr>
              <a:t>, edema, and/or </a:t>
            </a:r>
            <a:r>
              <a:rPr lang="en-US" sz="3600" dirty="0" smtClean="0">
                <a:latin typeface="Footlight MT Light" pitchFamily="18" charset="0"/>
              </a:rPr>
              <a:t>exudates</a:t>
            </a:r>
            <a:endParaRPr lang="en-US" sz="3600" dirty="0">
              <a:latin typeface="Footlight MT Light" pitchFamily="18" charset="0"/>
            </a:endParaRPr>
          </a:p>
          <a:p>
            <a:r>
              <a:rPr lang="en-US" sz="3600" dirty="0">
                <a:latin typeface="Footlight MT Light" pitchFamily="18" charset="0"/>
              </a:rPr>
              <a:t>Tender, enlarged </a:t>
            </a:r>
            <a:r>
              <a:rPr lang="en-US" sz="3600" dirty="0" smtClean="0">
                <a:latin typeface="Footlight MT Light" pitchFamily="18" charset="0"/>
              </a:rPr>
              <a:t>&gt;1 cm lymph </a:t>
            </a:r>
            <a:r>
              <a:rPr lang="en-US" sz="3600" dirty="0">
                <a:latin typeface="Footlight MT Light" pitchFamily="18" charset="0"/>
              </a:rPr>
              <a:t>nodes </a:t>
            </a:r>
          </a:p>
          <a:p>
            <a:r>
              <a:rPr lang="en-US" sz="3600" dirty="0" smtClean="0">
                <a:latin typeface="Footlight MT Light" pitchFamily="18" charset="0"/>
              </a:rPr>
              <a:t>Fever 38.4 to 39.4º C </a:t>
            </a:r>
            <a:endParaRPr lang="en-US" sz="3600" dirty="0">
              <a:latin typeface="Footlight MT Light" pitchFamily="18" charset="0"/>
            </a:endParaRPr>
          </a:p>
          <a:p>
            <a:r>
              <a:rPr lang="en-US" sz="3600" dirty="0" smtClean="0">
                <a:latin typeface="Footlight MT Light" pitchFamily="18" charset="0"/>
              </a:rPr>
              <a:t>No </a:t>
            </a:r>
            <a:r>
              <a:rPr lang="en-US" sz="3600" dirty="0">
                <a:latin typeface="Footlight MT Light" pitchFamily="18" charset="0"/>
              </a:rPr>
              <a:t>signs and symptoms </a:t>
            </a:r>
            <a:r>
              <a:rPr lang="en-US" sz="3600" dirty="0" smtClean="0">
                <a:latin typeface="Footlight MT Light" pitchFamily="18" charset="0"/>
              </a:rPr>
              <a:t>of viral infections </a:t>
            </a:r>
            <a:endParaRPr lang="en-US" dirty="0">
              <a:latin typeface="Footlight MT Light" pitchFamily="18" charset="0"/>
            </a:endParaRPr>
          </a:p>
        </p:txBody>
      </p:sp>
      <p:sp>
        <p:nvSpPr>
          <p:cNvPr id="4" name="Content Placeholder 3"/>
          <p:cNvSpPr>
            <a:spLocks noGrp="1"/>
          </p:cNvSpPr>
          <p:nvPr>
            <p:ph sz="quarter" idx="14"/>
          </p:nvPr>
        </p:nvSpPr>
        <p:spPr/>
        <p:txBody>
          <a:bodyPr>
            <a:normAutofit/>
          </a:bodyPr>
          <a:lstStyle/>
          <a:p>
            <a:endParaRPr lang="en-US">
              <a:latin typeface="Footlight MT Light" pitchFamily="18" charset="0"/>
            </a:endParaRPr>
          </a:p>
        </p:txBody>
      </p:sp>
      <p:pic>
        <p:nvPicPr>
          <p:cNvPr id="5" name="Picture 4" descr="Picture1"/>
          <p:cNvPicPr>
            <a:picLocks noChangeAspect="1" noChangeArrowheads="1"/>
          </p:cNvPicPr>
          <p:nvPr/>
        </p:nvPicPr>
        <p:blipFill>
          <a:blip r:embed="rId2" cstate="print"/>
          <a:stretch>
            <a:fillRect/>
          </a:stretch>
        </p:blipFill>
        <p:spPr>
          <a:xfrm>
            <a:off x="4699001" y="16002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Footlight MT Light" pitchFamily="18" charset="0"/>
              </a:rPr>
              <a:t>Pharyngitis</a:t>
            </a:r>
            <a:endParaRPr lang="en-US" dirty="0">
              <a:latin typeface="Footlight MT Light" pitchFamily="18" charset="0"/>
            </a:endParaRPr>
          </a:p>
        </p:txBody>
      </p:sp>
      <p:sp>
        <p:nvSpPr>
          <p:cNvPr id="5" name="Content Placeholder 4"/>
          <p:cNvSpPr>
            <a:spLocks noGrp="1"/>
          </p:cNvSpPr>
          <p:nvPr>
            <p:ph sz="quarter" idx="13"/>
          </p:nvPr>
        </p:nvSpPr>
        <p:spPr/>
        <p:txBody>
          <a:bodyPr>
            <a:normAutofit fontScale="92500" lnSpcReduction="20000"/>
          </a:bodyPr>
          <a:lstStyle/>
          <a:p>
            <a:r>
              <a:rPr lang="en-US" dirty="0" smtClean="0">
                <a:latin typeface="Footlight MT Light" pitchFamily="18" charset="0"/>
              </a:rPr>
              <a:t>Etiology</a:t>
            </a:r>
          </a:p>
          <a:p>
            <a:r>
              <a:rPr lang="en-US" dirty="0" smtClean="0">
                <a:latin typeface="Footlight MT Light" pitchFamily="18" charset="0"/>
              </a:rPr>
              <a:t>Viral is the most common </a:t>
            </a:r>
            <a:r>
              <a:rPr lang="en-US" dirty="0" err="1" smtClean="0">
                <a:latin typeface="Footlight MT Light" pitchFamily="18" charset="0"/>
              </a:rPr>
              <a:t>i.e</a:t>
            </a:r>
            <a:r>
              <a:rPr lang="en-US" dirty="0" smtClean="0">
                <a:latin typeface="Footlight MT Light" pitchFamily="18" charset="0"/>
              </a:rPr>
              <a:t> </a:t>
            </a:r>
            <a:r>
              <a:rPr lang="en-US" dirty="0" err="1" smtClean="0">
                <a:latin typeface="Footlight MT Light" pitchFamily="18" charset="0"/>
              </a:rPr>
              <a:t>Enterovirus</a:t>
            </a:r>
            <a:r>
              <a:rPr lang="en-US" dirty="0" smtClean="0">
                <a:latin typeface="Footlight MT Light" pitchFamily="18" charset="0"/>
              </a:rPr>
              <a:t>, HSV, EBV, HIV, Respiratory viruses</a:t>
            </a:r>
          </a:p>
          <a:p>
            <a:r>
              <a:rPr lang="en-US" dirty="0" smtClean="0">
                <a:latin typeface="Footlight MT Light" pitchFamily="18" charset="0"/>
              </a:rPr>
              <a:t>Bacterial Group A streptococcus </a:t>
            </a:r>
          </a:p>
          <a:p>
            <a:r>
              <a:rPr lang="en-US" dirty="0" err="1" smtClean="0">
                <a:latin typeface="Footlight MT Light" pitchFamily="18" charset="0"/>
              </a:rPr>
              <a:t>Neisseria</a:t>
            </a:r>
            <a:r>
              <a:rPr lang="en-US" dirty="0" smtClean="0">
                <a:latin typeface="Footlight MT Light" pitchFamily="18" charset="0"/>
              </a:rPr>
              <a:t> </a:t>
            </a:r>
            <a:r>
              <a:rPr lang="en-US" dirty="0" err="1" smtClean="0">
                <a:latin typeface="Footlight MT Light" pitchFamily="18" charset="0"/>
              </a:rPr>
              <a:t>gonorrhoeae</a:t>
            </a:r>
            <a:endParaRPr lang="en-US" dirty="0" smtClean="0">
              <a:latin typeface="Footlight MT Light" pitchFamily="18" charset="0"/>
            </a:endParaRPr>
          </a:p>
          <a:p>
            <a:r>
              <a:rPr lang="en-US" dirty="0" smtClean="0">
                <a:latin typeface="Footlight MT Light" pitchFamily="18" charset="0"/>
              </a:rPr>
              <a:t>Anaerobic bacteria </a:t>
            </a:r>
            <a:r>
              <a:rPr lang="en-US" dirty="0" err="1" smtClean="0">
                <a:latin typeface="Footlight MT Light" pitchFamily="18" charset="0"/>
              </a:rPr>
              <a:t>i.e</a:t>
            </a:r>
            <a:r>
              <a:rPr lang="en-US" dirty="0" smtClean="0">
                <a:latin typeface="Footlight MT Light" pitchFamily="18" charset="0"/>
              </a:rPr>
              <a:t> </a:t>
            </a:r>
            <a:r>
              <a:rPr lang="en-US" dirty="0" err="1" smtClean="0">
                <a:latin typeface="Footlight MT Light" pitchFamily="18" charset="0"/>
              </a:rPr>
              <a:t>Lemierre's</a:t>
            </a:r>
            <a:r>
              <a:rPr lang="en-US" dirty="0" smtClean="0">
                <a:latin typeface="Footlight MT Light" pitchFamily="18" charset="0"/>
              </a:rPr>
              <a:t> syndrome</a:t>
            </a:r>
          </a:p>
          <a:p>
            <a:r>
              <a:rPr lang="en-US" dirty="0" err="1" smtClean="0">
                <a:latin typeface="Footlight MT Light" pitchFamily="18" charset="0"/>
              </a:rPr>
              <a:t>Corynebacterium</a:t>
            </a:r>
            <a:r>
              <a:rPr lang="en-US" dirty="0" smtClean="0">
                <a:latin typeface="Footlight MT Light" pitchFamily="18" charset="0"/>
              </a:rPr>
              <a:t> </a:t>
            </a:r>
            <a:r>
              <a:rPr lang="en-US" dirty="0" err="1" smtClean="0">
                <a:latin typeface="Footlight MT Light" pitchFamily="18" charset="0"/>
              </a:rPr>
              <a:t>diphtheriae</a:t>
            </a:r>
            <a:endParaRPr lang="en-US" dirty="0" smtClean="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dirty="0">
              <a:latin typeface="Footlight MT Light" pitchFamily="18" charset="0"/>
            </a:endParaRPr>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8956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343400" y="4724400"/>
            <a:ext cx="2362200" cy="101237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latin typeface="Footlight MT Light" pitchFamily="18" charset="0"/>
              </a:rPr>
              <a:t>Corynebacterium</a:t>
            </a:r>
            <a:r>
              <a:rPr lang="en-US" dirty="0" smtClean="0">
                <a:latin typeface="Footlight MT Light" pitchFamily="18" charset="0"/>
              </a:rPr>
              <a:t> </a:t>
            </a:r>
            <a:r>
              <a:rPr lang="en-US" dirty="0" err="1" smtClean="0">
                <a:latin typeface="Footlight MT Light" pitchFamily="18" charset="0"/>
              </a:rPr>
              <a:t>diphtheriae</a:t>
            </a:r>
            <a:endParaRPr lang="en-US" dirty="0">
              <a:latin typeface="Footlight MT Light" pitchFamily="18" charset="0"/>
            </a:endParaRPr>
          </a:p>
        </p:txBody>
      </p:sp>
      <p:sp>
        <p:nvSpPr>
          <p:cNvPr id="5" name="Content Placeholder 4"/>
          <p:cNvSpPr>
            <a:spLocks noGrp="1"/>
          </p:cNvSpPr>
          <p:nvPr>
            <p:ph sz="quarter" idx="13"/>
          </p:nvPr>
        </p:nvSpPr>
        <p:spPr/>
        <p:txBody>
          <a:bodyPr>
            <a:normAutofit fontScale="92500" lnSpcReduction="20000"/>
          </a:bodyPr>
          <a:lstStyle/>
          <a:p>
            <a:r>
              <a:rPr lang="en-US" dirty="0" smtClean="0">
                <a:latin typeface="Footlight MT Light" pitchFamily="18" charset="0"/>
                <a:cs typeface="Times New Roman" pitchFamily="18" charset="0"/>
              </a:rPr>
              <a:t>One of the most common causes of death in unvaccinated children 1-5yrs.</a:t>
            </a:r>
          </a:p>
          <a:p>
            <a:r>
              <a:rPr lang="en-US" dirty="0" smtClean="0">
                <a:latin typeface="Footlight MT Light" pitchFamily="18" charset="0"/>
              </a:rPr>
              <a:t>Toxin mediated disease</a:t>
            </a:r>
          </a:p>
          <a:p>
            <a:r>
              <a:rPr lang="en-US" dirty="0" smtClean="0">
                <a:latin typeface="Footlight MT Light" pitchFamily="18" charset="0"/>
              </a:rPr>
              <a:t>Rapid progression tightly adhering gray membrane in the throat</a:t>
            </a:r>
          </a:p>
          <a:p>
            <a:r>
              <a:rPr lang="en-US" dirty="0" err="1" smtClean="0">
                <a:latin typeface="Footlight MT Light" pitchFamily="18" charset="0"/>
              </a:rPr>
              <a:t>Tinsdale</a:t>
            </a:r>
            <a:r>
              <a:rPr lang="en-US" dirty="0" smtClean="0">
                <a:latin typeface="Footlight MT Light" pitchFamily="18" charset="0"/>
              </a:rPr>
              <a:t> media</a:t>
            </a:r>
          </a:p>
          <a:p>
            <a:r>
              <a:rPr lang="en-US" dirty="0" smtClean="0">
                <a:latin typeface="Footlight MT Light" pitchFamily="18" charset="0"/>
              </a:rPr>
              <a:t>ELIK’s Test for </a:t>
            </a:r>
            <a:r>
              <a:rPr lang="en-US" dirty="0" err="1" smtClean="0">
                <a:latin typeface="Footlight MT Light" pitchFamily="18" charset="0"/>
              </a:rPr>
              <a:t>confimation</a:t>
            </a:r>
            <a:endParaRPr lang="en-US" dirty="0" smtClean="0">
              <a:latin typeface="Footlight MT Light" pitchFamily="18" charset="0"/>
            </a:endParaRPr>
          </a:p>
          <a:p>
            <a:r>
              <a:rPr lang="en-US" dirty="0" smtClean="0">
                <a:latin typeface="Footlight MT Light" pitchFamily="18" charset="0"/>
              </a:rPr>
              <a:t>Penicillin or erythromycin</a:t>
            </a:r>
          </a:p>
          <a:p>
            <a:endParaRPr lang="en-US" dirty="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a:latin typeface="Footlight MT Light" pitchFamily="18" charset="0"/>
            </a:endParaRPr>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Footlight MT Light" pitchFamily="18" charset="0"/>
              </a:rPr>
              <a:t>Epiglottitis</a:t>
            </a:r>
            <a:endParaRPr lang="en-US" dirty="0">
              <a:latin typeface="Footlight MT Light" pitchFamily="18" charset="0"/>
            </a:endParaRPr>
          </a:p>
        </p:txBody>
      </p:sp>
      <p:sp>
        <p:nvSpPr>
          <p:cNvPr id="5" name="Content Placeholder 4"/>
          <p:cNvSpPr>
            <a:spLocks noGrp="1"/>
          </p:cNvSpPr>
          <p:nvPr>
            <p:ph sz="quarter" idx="13"/>
          </p:nvPr>
        </p:nvSpPr>
        <p:spPr/>
        <p:txBody>
          <a:bodyPr>
            <a:normAutofit fontScale="92500" lnSpcReduction="10000"/>
          </a:bodyPr>
          <a:lstStyle/>
          <a:p>
            <a:r>
              <a:rPr lang="en-US" dirty="0" smtClean="0">
                <a:latin typeface="Footlight MT Light" pitchFamily="18" charset="0"/>
              </a:rPr>
              <a:t>Usually young unimmunized children presented with dysphasia, drooling, and distress </a:t>
            </a:r>
          </a:p>
          <a:p>
            <a:r>
              <a:rPr lang="en-US" i="1" dirty="0" err="1" smtClean="0">
                <a:latin typeface="Footlight MT Light" pitchFamily="18" charset="0"/>
              </a:rPr>
              <a:t>H.influenzae</a:t>
            </a:r>
            <a:r>
              <a:rPr lang="en-US" dirty="0" smtClean="0">
                <a:latin typeface="Footlight MT Light" pitchFamily="18" charset="0"/>
              </a:rPr>
              <a:t> Type b</a:t>
            </a:r>
          </a:p>
          <a:p>
            <a:r>
              <a:rPr lang="en-US" dirty="0" err="1" smtClean="0">
                <a:latin typeface="Footlight MT Light" pitchFamily="18" charset="0"/>
              </a:rPr>
              <a:t>S.pneumonae</a:t>
            </a:r>
            <a:endParaRPr lang="en-US" dirty="0" smtClean="0">
              <a:latin typeface="Footlight MT Light" pitchFamily="18" charset="0"/>
            </a:endParaRPr>
          </a:p>
          <a:p>
            <a:r>
              <a:rPr lang="en-US" dirty="0" err="1" smtClean="0">
                <a:latin typeface="Footlight MT Light" pitchFamily="18" charset="0"/>
              </a:rPr>
              <a:t>S.aureus</a:t>
            </a:r>
            <a:r>
              <a:rPr lang="en-US" dirty="0" smtClean="0">
                <a:latin typeface="Footlight MT Light" pitchFamily="18" charset="0"/>
              </a:rPr>
              <a:t> or Beta hemolytic </a:t>
            </a:r>
            <a:r>
              <a:rPr lang="en-US" dirty="0" err="1" smtClean="0">
                <a:latin typeface="Footlight MT Light" pitchFamily="18" charset="0"/>
              </a:rPr>
              <a:t>streptoccus</a:t>
            </a:r>
            <a:endParaRPr lang="en-US" dirty="0" smtClean="0">
              <a:latin typeface="Footlight MT Light" pitchFamily="18" charset="0"/>
            </a:endParaRPr>
          </a:p>
          <a:p>
            <a:r>
              <a:rPr lang="en-US" dirty="0" smtClean="0">
                <a:latin typeface="Footlight MT Light" pitchFamily="18" charset="0"/>
              </a:rPr>
              <a:t>Viral or </a:t>
            </a:r>
            <a:r>
              <a:rPr lang="en-US" dirty="0" err="1" smtClean="0">
                <a:latin typeface="Footlight MT Light" pitchFamily="18" charset="0"/>
              </a:rPr>
              <a:t>candida</a:t>
            </a:r>
            <a:endParaRPr lang="en-US" dirty="0" smtClean="0">
              <a:latin typeface="Footlight MT Light" pitchFamily="18" charset="0"/>
            </a:endParaRPr>
          </a:p>
          <a:p>
            <a:r>
              <a:rPr lang="en-US" dirty="0" err="1" smtClean="0">
                <a:latin typeface="Footlight MT Light" pitchFamily="18" charset="0"/>
              </a:rPr>
              <a:t>Ceftriaxone</a:t>
            </a:r>
            <a:endParaRPr lang="en-US" dirty="0" smtClean="0">
              <a:latin typeface="Footlight MT Light" pitchFamily="18" charset="0"/>
            </a:endParaRPr>
          </a:p>
          <a:p>
            <a:endParaRPr lang="en-US" dirty="0" smtClean="0">
              <a:latin typeface="Footlight MT Light" pitchFamily="18" charset="0"/>
            </a:endParaRPr>
          </a:p>
          <a:p>
            <a:endParaRPr lang="en-US" dirty="0" smtClean="0">
              <a:latin typeface="Footlight MT Light" pitchFamily="18" charset="0"/>
            </a:endParaRPr>
          </a:p>
          <a:p>
            <a:endParaRPr lang="en-US" dirty="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a:latin typeface="Footlight MT Light" pitchFamily="18" charset="0"/>
            </a:endParaRPr>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257800" y="4191000"/>
            <a:ext cx="3048000" cy="2276104"/>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latin typeface="Footlight MT Light" pitchFamily="18" charset="0"/>
                <a:cs typeface="Times New Roman" pitchFamily="18" charset="0"/>
              </a:rPr>
              <a:t>Pertussis</a:t>
            </a:r>
            <a:r>
              <a:rPr lang="en-CA" i="1" dirty="0" smtClean="0">
                <a:latin typeface="Footlight MT Light" pitchFamily="18" charset="0"/>
                <a:cs typeface="Times New Roman" pitchFamily="18" charset="0"/>
              </a:rPr>
              <a:t> </a:t>
            </a:r>
            <a:r>
              <a:rPr lang="en-CA" dirty="0" smtClean="0">
                <a:latin typeface="Footlight MT Light" pitchFamily="18" charset="0"/>
                <a:cs typeface="Times New Roman" pitchFamily="18" charset="0"/>
              </a:rPr>
              <a:t>(whooping cough)</a:t>
            </a:r>
            <a:endParaRPr lang="en-US" dirty="0">
              <a:latin typeface="Footlight MT Light" pitchFamily="18" charset="0"/>
            </a:endParaRPr>
          </a:p>
        </p:txBody>
      </p:sp>
      <p:sp>
        <p:nvSpPr>
          <p:cNvPr id="3" name="Content Placeholder 2"/>
          <p:cNvSpPr>
            <a:spLocks noGrp="1"/>
          </p:cNvSpPr>
          <p:nvPr>
            <p:ph sz="quarter" idx="13"/>
          </p:nvPr>
        </p:nvSpPr>
        <p:spPr/>
        <p:txBody>
          <a:bodyPr>
            <a:normAutofit fontScale="55000" lnSpcReduction="20000"/>
          </a:bodyPr>
          <a:lstStyle/>
          <a:p>
            <a:r>
              <a:rPr lang="en-US" i="1" dirty="0" err="1" smtClean="0">
                <a:latin typeface="Footlight MT Light" pitchFamily="18" charset="0"/>
                <a:cs typeface="Times New Roman" pitchFamily="18" charset="0"/>
              </a:rPr>
              <a:t>Bordetell</a:t>
            </a:r>
            <a:r>
              <a:rPr lang="en-US" dirty="0" err="1" smtClean="0">
                <a:latin typeface="Footlight MT Light" pitchFamily="18" charset="0"/>
                <a:cs typeface="Times New Roman" pitchFamily="18" charset="0"/>
              </a:rPr>
              <a:t>a</a:t>
            </a:r>
            <a:r>
              <a:rPr lang="en-US" i="1" dirty="0" smtClean="0">
                <a:latin typeface="Footlight MT Light" pitchFamily="18" charset="0"/>
                <a:cs typeface="Times New Roman" pitchFamily="18" charset="0"/>
              </a:rPr>
              <a:t> </a:t>
            </a:r>
            <a:r>
              <a:rPr lang="en-US" i="1" dirty="0" err="1" smtClean="0">
                <a:latin typeface="Footlight MT Light" pitchFamily="18" charset="0"/>
                <a:cs typeface="Times New Roman" pitchFamily="18" charset="0"/>
              </a:rPr>
              <a:t>pertussis</a:t>
            </a:r>
            <a:r>
              <a:rPr lang="en-US" i="1" dirty="0" smtClean="0">
                <a:latin typeface="Footlight MT Light" pitchFamily="18" charset="0"/>
                <a:cs typeface="Times New Roman" pitchFamily="18" charset="0"/>
              </a:rPr>
              <a:t> (GNB)</a:t>
            </a:r>
          </a:p>
          <a:p>
            <a:r>
              <a:rPr lang="en-CA" dirty="0" err="1" smtClean="0">
                <a:latin typeface="Footlight MT Light" pitchFamily="18" charset="0"/>
                <a:cs typeface="Times New Roman" pitchFamily="18" charset="0"/>
              </a:rPr>
              <a:t>Pertussis</a:t>
            </a:r>
            <a:r>
              <a:rPr lang="en-CA" dirty="0" smtClean="0">
                <a:latin typeface="Footlight MT Light" pitchFamily="18" charset="0"/>
                <a:cs typeface="Times New Roman" pitchFamily="18" charset="0"/>
              </a:rPr>
              <a:t> toxin (PT )*</a:t>
            </a:r>
          </a:p>
          <a:p>
            <a:r>
              <a:rPr lang="en-CA" dirty="0" smtClean="0">
                <a:latin typeface="Footlight MT Light" pitchFamily="18" charset="0"/>
                <a:cs typeface="Times New Roman" pitchFamily="18" charset="0"/>
              </a:rPr>
              <a:t>Filamentous </a:t>
            </a:r>
            <a:r>
              <a:rPr lang="en-CA" dirty="0" err="1" smtClean="0">
                <a:latin typeface="Footlight MT Light" pitchFamily="18" charset="0"/>
                <a:cs typeface="Times New Roman" pitchFamily="18" charset="0"/>
              </a:rPr>
              <a:t>hemagglutinin</a:t>
            </a:r>
            <a:r>
              <a:rPr lang="en-CA" dirty="0" smtClean="0">
                <a:latin typeface="Footlight MT Light" pitchFamily="18" charset="0"/>
                <a:cs typeface="Times New Roman" pitchFamily="18" charset="0"/>
              </a:rPr>
              <a:t> (FHA</a:t>
            </a:r>
          </a:p>
          <a:p>
            <a:r>
              <a:rPr lang="en-CA" dirty="0" err="1" smtClean="0">
                <a:latin typeface="Footlight MT Light" pitchFamily="18" charset="0"/>
                <a:cs typeface="Times New Roman" pitchFamily="18" charset="0"/>
              </a:rPr>
              <a:t>Pertactin</a:t>
            </a:r>
            <a:r>
              <a:rPr lang="en-CA" dirty="0" smtClean="0">
                <a:latin typeface="Footlight MT Light" pitchFamily="18" charset="0"/>
                <a:cs typeface="Times New Roman" pitchFamily="18" charset="0"/>
              </a:rPr>
              <a:t> (PRN)</a:t>
            </a:r>
            <a:endParaRPr lang="en-US" dirty="0" smtClean="0">
              <a:latin typeface="Footlight MT Light" pitchFamily="18" charset="0"/>
              <a:cs typeface="Times New Roman" pitchFamily="18" charset="0"/>
            </a:endParaRPr>
          </a:p>
          <a:p>
            <a:pPr marL="342900" lvl="2" indent="-342900"/>
            <a:r>
              <a:rPr lang="en-CA" sz="2800" dirty="0" smtClean="0">
                <a:latin typeface="Footlight MT Light" pitchFamily="18" charset="0"/>
                <a:cs typeface="Times New Roman" pitchFamily="18" charset="0"/>
              </a:rPr>
              <a:t>Incubation period 1 to 3 wks</a:t>
            </a:r>
            <a:r>
              <a:rPr lang="en-US" sz="2800" dirty="0" smtClean="0">
                <a:latin typeface="Footlight MT Light" pitchFamily="18" charset="0"/>
                <a:cs typeface="Times New Roman" pitchFamily="18" charset="0"/>
              </a:rPr>
              <a:t> </a:t>
            </a:r>
          </a:p>
          <a:p>
            <a:r>
              <a:rPr lang="en-US" dirty="0" smtClean="0">
                <a:latin typeface="Footlight MT Light" pitchFamily="18" charset="0"/>
                <a:cs typeface="Times New Roman" pitchFamily="18" charset="0"/>
              </a:rPr>
              <a:t>Catarrhal Stage 1-2 weeks</a:t>
            </a:r>
          </a:p>
          <a:p>
            <a:r>
              <a:rPr lang="en-US" dirty="0" smtClean="0">
                <a:latin typeface="Footlight MT Light" pitchFamily="18" charset="0"/>
                <a:cs typeface="Times New Roman" pitchFamily="18" charset="0"/>
              </a:rPr>
              <a:t>Paroxysmal Stage 1-6 weeks</a:t>
            </a:r>
          </a:p>
          <a:p>
            <a:r>
              <a:rPr lang="en-US" dirty="0" smtClean="0">
                <a:latin typeface="Footlight MT Light" pitchFamily="18" charset="0"/>
                <a:cs typeface="Times New Roman" pitchFamily="18" charset="0"/>
              </a:rPr>
              <a:t>Convalescent Stage 3-6 weeks</a:t>
            </a:r>
            <a:r>
              <a:rPr lang="en-CA" dirty="0" smtClean="0">
                <a:latin typeface="Footlight MT Light" pitchFamily="18" charset="0"/>
                <a:cs typeface="Times New Roman" pitchFamily="18" charset="0"/>
              </a:rPr>
              <a:t> </a:t>
            </a:r>
          </a:p>
          <a:p>
            <a:r>
              <a:rPr lang="en-CA" dirty="0" err="1" smtClean="0">
                <a:latin typeface="Footlight MT Light" pitchFamily="18" charset="0"/>
                <a:cs typeface="Times New Roman" pitchFamily="18" charset="0"/>
              </a:rPr>
              <a:t>Leukocytosis</a:t>
            </a:r>
            <a:r>
              <a:rPr lang="en-CA" dirty="0" smtClean="0">
                <a:latin typeface="Footlight MT Light" pitchFamily="18" charset="0"/>
                <a:cs typeface="Times New Roman" pitchFamily="18" charset="0"/>
              </a:rPr>
              <a:t> with lymphocyte predominance</a:t>
            </a:r>
            <a:endParaRPr lang="en-US" dirty="0" smtClean="0">
              <a:latin typeface="Footlight MT Light" pitchFamily="18" charset="0"/>
              <a:cs typeface="Times New Roman" pitchFamily="18" charset="0"/>
            </a:endParaRPr>
          </a:p>
          <a:p>
            <a:r>
              <a:rPr lang="en-CA" b="1" dirty="0" smtClean="0">
                <a:latin typeface="Footlight MT Light" pitchFamily="18" charset="0"/>
                <a:cs typeface="Times New Roman" pitchFamily="18" charset="0"/>
              </a:rPr>
              <a:t>Nasopharyngeal (NP) swabs</a:t>
            </a:r>
          </a:p>
          <a:p>
            <a:r>
              <a:rPr lang="en-US" dirty="0" smtClean="0">
                <a:latin typeface="Footlight MT Light" pitchFamily="18" charset="0"/>
                <a:cs typeface="Times New Roman" pitchFamily="18" charset="0"/>
              </a:rPr>
              <a:t>Charcoal-horse blood T media</a:t>
            </a:r>
          </a:p>
          <a:p>
            <a:r>
              <a:rPr lang="en-US" dirty="0" smtClean="0">
                <a:latin typeface="Footlight MT Light" pitchFamily="18" charset="0"/>
                <a:cs typeface="Times New Roman" pitchFamily="18" charset="0"/>
              </a:rPr>
              <a:t>Regan-Lowe, Bordet-</a:t>
            </a:r>
            <a:r>
              <a:rPr lang="en-US" dirty="0" err="1" smtClean="0">
                <a:latin typeface="Footlight MT Light" pitchFamily="18" charset="0"/>
                <a:cs typeface="Times New Roman" pitchFamily="18" charset="0"/>
              </a:rPr>
              <a:t>Gengou</a:t>
            </a:r>
            <a:endParaRPr lang="en-US" dirty="0" smtClean="0">
              <a:latin typeface="Footlight MT Light" pitchFamily="18" charset="0"/>
              <a:cs typeface="Times New Roman" pitchFamily="18" charset="0"/>
            </a:endParaRPr>
          </a:p>
          <a:p>
            <a:r>
              <a:rPr lang="en-US" dirty="0" smtClean="0">
                <a:latin typeface="Footlight MT Light" pitchFamily="18" charset="0"/>
                <a:cs typeface="Times New Roman" pitchFamily="18" charset="0"/>
              </a:rPr>
              <a:t>Treatment </a:t>
            </a:r>
            <a:r>
              <a:rPr lang="en-US" dirty="0" err="1" smtClean="0">
                <a:latin typeface="Footlight MT Light" pitchFamily="18" charset="0"/>
                <a:cs typeface="Times New Roman" pitchFamily="18" charset="0"/>
              </a:rPr>
              <a:t>erthromycin</a:t>
            </a:r>
            <a:r>
              <a:rPr lang="en-US" dirty="0" smtClean="0">
                <a:latin typeface="Footlight MT Light" pitchFamily="18" charset="0"/>
                <a:cs typeface="Times New Roman" pitchFamily="18" charset="0"/>
              </a:rPr>
              <a:t> and </a:t>
            </a:r>
          </a:p>
          <a:p>
            <a:r>
              <a:rPr lang="en-US" dirty="0" smtClean="0">
                <a:latin typeface="Footlight MT Light" pitchFamily="18" charset="0"/>
                <a:cs typeface="Times New Roman" pitchFamily="18" charset="0"/>
              </a:rPr>
              <a:t>prevention vaccination</a:t>
            </a:r>
            <a:endParaRPr lang="en-US" dirty="0">
              <a:latin typeface="Footlight MT Light" pitchFamily="18" charset="0"/>
            </a:endParaRPr>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Acute </a:t>
            </a:r>
            <a:r>
              <a:rPr lang="en-US" b="1" dirty="0" err="1" smtClean="0">
                <a:latin typeface="Footlight MT Light" pitchFamily="18" charset="0"/>
              </a:rPr>
              <a:t>otitis</a:t>
            </a:r>
            <a:r>
              <a:rPr lang="en-US" b="1" dirty="0" smtClean="0">
                <a:latin typeface="Footlight MT Light" pitchFamily="18" charset="0"/>
              </a:rPr>
              <a:t> media</a:t>
            </a:r>
            <a:endParaRPr lang="en-US" dirty="0">
              <a:latin typeface="Footlight MT Light" pitchFamily="18" charset="0"/>
            </a:endParaRPr>
          </a:p>
        </p:txBody>
      </p:sp>
      <p:sp>
        <p:nvSpPr>
          <p:cNvPr id="4" name="Content Placeholder 3"/>
          <p:cNvSpPr>
            <a:spLocks noGrp="1"/>
          </p:cNvSpPr>
          <p:nvPr>
            <p:ph sz="quarter" idx="13"/>
          </p:nvPr>
        </p:nvSpPr>
        <p:spPr>
          <a:xfrm>
            <a:off x="685800" y="2209800"/>
            <a:ext cx="3822192" cy="3447288"/>
          </a:xfrm>
        </p:spPr>
        <p:txBody>
          <a:bodyPr>
            <a:normAutofit fontScale="62500" lnSpcReduction="20000"/>
          </a:bodyPr>
          <a:lstStyle/>
          <a:p>
            <a:r>
              <a:rPr lang="en-US" sz="3200" i="1" dirty="0" smtClean="0">
                <a:solidFill>
                  <a:srgbClr val="FF0000"/>
                </a:solidFill>
                <a:latin typeface="Footlight MT Light" pitchFamily="18" charset="0"/>
              </a:rPr>
              <a:t>S. </a:t>
            </a:r>
            <a:r>
              <a:rPr lang="en-US" sz="3200" i="1" dirty="0" err="1" smtClean="0">
                <a:solidFill>
                  <a:srgbClr val="FF0000"/>
                </a:solidFill>
                <a:latin typeface="Footlight MT Light" pitchFamily="18" charset="0"/>
              </a:rPr>
              <a:t>pneumoniae</a:t>
            </a:r>
            <a:endParaRPr lang="en-US" sz="3200" i="1" dirty="0">
              <a:solidFill>
                <a:srgbClr val="FF0000"/>
              </a:solidFill>
              <a:latin typeface="Footlight MT Light" pitchFamily="18" charset="0"/>
            </a:endParaRPr>
          </a:p>
          <a:p>
            <a:r>
              <a:rPr lang="en-US" sz="3200" i="1" dirty="0" smtClean="0">
                <a:solidFill>
                  <a:srgbClr val="FF0000"/>
                </a:solidFill>
                <a:latin typeface="Footlight MT Light" pitchFamily="18" charset="0"/>
              </a:rPr>
              <a:t>H. </a:t>
            </a:r>
            <a:r>
              <a:rPr lang="en-US" sz="3200" i="1" dirty="0" err="1">
                <a:solidFill>
                  <a:srgbClr val="FF0000"/>
                </a:solidFill>
                <a:latin typeface="Footlight MT Light" pitchFamily="18" charset="0"/>
              </a:rPr>
              <a:t>influenzae</a:t>
            </a:r>
            <a:endParaRPr lang="en-US" sz="3200" i="1" dirty="0">
              <a:solidFill>
                <a:srgbClr val="FF0000"/>
              </a:solidFill>
              <a:latin typeface="Footlight MT Light" pitchFamily="18" charset="0"/>
            </a:endParaRPr>
          </a:p>
          <a:p>
            <a:r>
              <a:rPr lang="en-US" sz="3200" i="1" dirty="0" smtClean="0">
                <a:latin typeface="Footlight MT Light" pitchFamily="18" charset="0"/>
              </a:rPr>
              <a:t>GAS </a:t>
            </a:r>
            <a:endParaRPr lang="en-US" sz="3200" i="1" dirty="0">
              <a:latin typeface="Footlight MT Light" pitchFamily="18" charset="0"/>
            </a:endParaRPr>
          </a:p>
          <a:p>
            <a:r>
              <a:rPr lang="en-US" sz="3200" i="1" dirty="0" smtClean="0">
                <a:latin typeface="Footlight MT Light" pitchFamily="18" charset="0"/>
              </a:rPr>
              <a:t>S. </a:t>
            </a:r>
            <a:r>
              <a:rPr lang="en-US" sz="3200" i="1" dirty="0" err="1">
                <a:latin typeface="Footlight MT Light" pitchFamily="18" charset="0"/>
              </a:rPr>
              <a:t>aureus</a:t>
            </a:r>
            <a:endParaRPr lang="en-US" sz="3200" i="1" dirty="0">
              <a:latin typeface="Footlight MT Light" pitchFamily="18" charset="0"/>
            </a:endParaRPr>
          </a:p>
          <a:p>
            <a:r>
              <a:rPr lang="en-US" sz="3200" i="1" dirty="0" err="1">
                <a:latin typeface="Footlight MT Light" pitchFamily="18" charset="0"/>
              </a:rPr>
              <a:t>Moraxella</a:t>
            </a:r>
            <a:r>
              <a:rPr lang="en-US" sz="3200" i="1" dirty="0">
                <a:latin typeface="Footlight MT Light" pitchFamily="18" charset="0"/>
              </a:rPr>
              <a:t> </a:t>
            </a:r>
            <a:r>
              <a:rPr lang="en-US" sz="3200" i="1" dirty="0" err="1" smtClean="0">
                <a:latin typeface="Footlight MT Light" pitchFamily="18" charset="0"/>
              </a:rPr>
              <a:t>catarrhalis</a:t>
            </a:r>
            <a:endParaRPr lang="en-US" sz="3200" i="1" dirty="0" smtClean="0">
              <a:latin typeface="Footlight MT Light" pitchFamily="18" charset="0"/>
            </a:endParaRPr>
          </a:p>
          <a:p>
            <a:r>
              <a:rPr lang="en-US" sz="3200" dirty="0" smtClean="0">
                <a:latin typeface="Footlight MT Light" pitchFamily="18" charset="0"/>
              </a:rPr>
              <a:t>Viral and fungal</a:t>
            </a:r>
          </a:p>
          <a:p>
            <a:r>
              <a:rPr lang="en-US" sz="3200" dirty="0" err="1" smtClean="0">
                <a:latin typeface="Footlight MT Light" pitchFamily="18" charset="0"/>
              </a:rPr>
              <a:t>Tympanocentesis</a:t>
            </a:r>
            <a:endParaRPr lang="en-US" sz="3200" dirty="0" smtClean="0">
              <a:latin typeface="Footlight MT Light" pitchFamily="18" charset="0"/>
            </a:endParaRPr>
          </a:p>
          <a:p>
            <a:r>
              <a:rPr lang="en-US" sz="3200" dirty="0" smtClean="0">
                <a:latin typeface="Footlight MT Light" pitchFamily="18" charset="0"/>
              </a:rPr>
              <a:t>Complication </a:t>
            </a:r>
            <a:r>
              <a:rPr lang="en-US" sz="3200" dirty="0" err="1" smtClean="0">
                <a:latin typeface="Footlight MT Light" pitchFamily="18" charset="0"/>
              </a:rPr>
              <a:t>mastoiditis</a:t>
            </a:r>
            <a:r>
              <a:rPr lang="en-US" sz="3200" dirty="0" smtClean="0">
                <a:latin typeface="Footlight MT Light" pitchFamily="18" charset="0"/>
              </a:rPr>
              <a:t> </a:t>
            </a:r>
            <a:r>
              <a:rPr lang="en-US" sz="3200" dirty="0" err="1" smtClean="0">
                <a:latin typeface="Footlight MT Light" pitchFamily="18" charset="0"/>
              </a:rPr>
              <a:t>chr</a:t>
            </a:r>
            <a:r>
              <a:rPr lang="en-US" sz="3200" dirty="0" smtClean="0">
                <a:latin typeface="Footlight MT Light" pitchFamily="18" charset="0"/>
              </a:rPr>
              <a:t> o m </a:t>
            </a:r>
            <a:r>
              <a:rPr lang="en-US" sz="3200" smtClean="0">
                <a:latin typeface="Footlight MT Light" pitchFamily="18" charset="0"/>
              </a:rPr>
              <a:t>, meningitis</a:t>
            </a:r>
            <a:endParaRPr lang="en-US" sz="3200" dirty="0" smtClean="0">
              <a:latin typeface="Footlight MT Light" pitchFamily="18" charset="0"/>
            </a:endParaRPr>
          </a:p>
          <a:p>
            <a:r>
              <a:rPr lang="en-US" sz="3200" dirty="0">
                <a:latin typeface="Footlight MT Light" pitchFamily="18" charset="0"/>
              </a:rPr>
              <a:t>Amoxicillin  </a:t>
            </a:r>
            <a:r>
              <a:rPr lang="en-US" sz="3200" dirty="0" smtClean="0">
                <a:latin typeface="Footlight MT Light" pitchFamily="18" charset="0"/>
              </a:rPr>
              <a:t>or AMC</a:t>
            </a:r>
          </a:p>
          <a:p>
            <a:r>
              <a:rPr lang="en-US" sz="3500" dirty="0" err="1" smtClean="0">
                <a:latin typeface="Footlight MT Light" pitchFamily="18" charset="0"/>
                <a:ea typeface="+mj-ea"/>
                <a:cs typeface="+mj-cs"/>
              </a:rPr>
              <a:t>Mastoiditis</a:t>
            </a:r>
            <a:r>
              <a:rPr lang="en-US" sz="3500" dirty="0" smtClean="0">
                <a:latin typeface="Footlight MT Light" pitchFamily="18" charset="0"/>
                <a:ea typeface="+mj-ea"/>
                <a:cs typeface="+mj-cs"/>
              </a:rPr>
              <a:t> treat for 2 </a:t>
            </a:r>
            <a:r>
              <a:rPr lang="en-US" sz="3500" dirty="0" err="1" smtClean="0">
                <a:latin typeface="Footlight MT Light" pitchFamily="18" charset="0"/>
                <a:ea typeface="+mj-ea"/>
                <a:cs typeface="+mj-cs"/>
              </a:rPr>
              <a:t>wks</a:t>
            </a:r>
            <a:endParaRPr lang="en-US" sz="3500" dirty="0" smtClean="0">
              <a:latin typeface="Footlight MT Light" pitchFamily="18" charset="0"/>
              <a:ea typeface="+mj-ea"/>
              <a:cs typeface="+mj-cs"/>
            </a:endParaRPr>
          </a:p>
          <a:p>
            <a:endParaRPr lang="en-US" sz="3500" dirty="0" smtClean="0">
              <a:latin typeface="Footlight MT Light" pitchFamily="18" charset="0"/>
              <a:ea typeface="+mj-ea"/>
              <a:cs typeface="+mj-cs"/>
            </a:endParaRPr>
          </a:p>
          <a:p>
            <a:endParaRPr lang="en-US" sz="3500" dirty="0">
              <a:latin typeface="Footlight MT Light" pitchFamily="18" charset="0"/>
            </a:endParaRPr>
          </a:p>
          <a:p>
            <a:endParaRPr lang="en-US" sz="3200" dirty="0">
              <a:latin typeface="Footlight MT Light" pitchFamily="18" charset="0"/>
            </a:endParaRPr>
          </a:p>
          <a:p>
            <a:endParaRPr lang="en-US" dirty="0">
              <a:latin typeface="Footlight MT Light" pitchFamily="18" charset="0"/>
            </a:endParaRPr>
          </a:p>
        </p:txBody>
      </p:sp>
      <p:sp>
        <p:nvSpPr>
          <p:cNvPr id="5" name="Content Placeholder 4"/>
          <p:cNvSpPr>
            <a:spLocks noGrp="1"/>
          </p:cNvSpPr>
          <p:nvPr>
            <p:ph sz="quarter" idx="14"/>
          </p:nvPr>
        </p:nvSpPr>
        <p:spPr/>
        <p:txBody>
          <a:bodyPr>
            <a:normAutofit/>
          </a:bodyPr>
          <a:lstStyle/>
          <a:p>
            <a:endParaRPr lang="en-US">
              <a:latin typeface="Footlight MT Light" pitchFamily="18" charset="0"/>
            </a:endParaRPr>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415</TotalTime>
  <Words>546</Words>
  <Application>Microsoft Office PowerPoint</Application>
  <PresentationFormat>On-screen Show (4:3)</PresentationFormat>
  <Paragraphs>364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Upper Respiratory Tract Infection URTI</vt:lpstr>
      <vt:lpstr>Objection</vt:lpstr>
      <vt:lpstr>Definition</vt:lpstr>
      <vt:lpstr>Pharyngitis</vt:lpstr>
      <vt:lpstr>Pharyngitis</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3422</cp:lastModifiedBy>
  <cp:revision>23</cp:revision>
  <dcterms:created xsi:type="dcterms:W3CDTF">2010-03-07T18:55:53Z</dcterms:created>
  <dcterms:modified xsi:type="dcterms:W3CDTF">2013-02-10T08:47:28Z</dcterms:modified>
</cp:coreProperties>
</file>