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7"/>
  </p:notesMasterIdLst>
  <p:sldIdLst>
    <p:sldId id="297" r:id="rId2"/>
    <p:sldId id="303" r:id="rId3"/>
    <p:sldId id="328" r:id="rId4"/>
    <p:sldId id="304" r:id="rId5"/>
    <p:sldId id="371" r:id="rId6"/>
    <p:sldId id="340" r:id="rId7"/>
    <p:sldId id="268" r:id="rId8"/>
    <p:sldId id="257" r:id="rId9"/>
    <p:sldId id="337" r:id="rId10"/>
    <p:sldId id="322" r:id="rId11"/>
    <p:sldId id="342" r:id="rId12"/>
    <p:sldId id="367" r:id="rId13"/>
    <p:sldId id="319" r:id="rId14"/>
    <p:sldId id="370" r:id="rId15"/>
    <p:sldId id="366" r:id="rId16"/>
    <p:sldId id="335" r:id="rId17"/>
    <p:sldId id="347" r:id="rId18"/>
    <p:sldId id="360" r:id="rId19"/>
    <p:sldId id="358" r:id="rId20"/>
    <p:sldId id="361" r:id="rId21"/>
    <p:sldId id="332" r:id="rId22"/>
    <p:sldId id="333" r:id="rId23"/>
    <p:sldId id="334" r:id="rId24"/>
    <p:sldId id="369" r:id="rId25"/>
    <p:sldId id="298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55" autoAdjust="0"/>
    <p:restoredTop sz="94718" autoAdjust="0"/>
  </p:normalViewPr>
  <p:slideViewPr>
    <p:cSldViewPr>
      <p:cViewPr>
        <p:scale>
          <a:sx n="86" d="100"/>
          <a:sy n="86" d="100"/>
        </p:scale>
        <p:origin x="-96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8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0AD0503-44E5-4F81-B207-40E077BFF91D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5A2049F-DDCD-49BE-9769-1284452D98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175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CB2F12-E42F-4336-A834-E50277A2D52D}" type="slidenum">
              <a:rPr lang="ar-SA"/>
              <a:pPr/>
              <a:t>24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83E348-9AEE-407C-B97E-F7F3DEBE95E1}" type="slidenum">
              <a:rPr lang="ar-SA"/>
              <a:pPr/>
              <a:t>5</a:t>
            </a:fld>
            <a:endParaRPr lang="en-US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2049F-DDCD-49BE-9769-1284452D98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E03A-E150-4F3F-9969-D9F7404E1E9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850DDE-69CD-4910-B3CD-DF4FB6FB1AA9}" type="datetimeFigureOut">
              <a:rPr lang="en-US" smtClean="0"/>
              <a:pPr/>
              <a:t>2/11/2013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9AFE4B-7850-49C5-9028-9E0FF43CD8F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Rectangle 4"/>
          <p:cNvSpPr>
            <a:spLocks noChangeArrowheads="1"/>
          </p:cNvSpPr>
          <p:nvPr/>
        </p:nvSpPr>
        <p:spPr bwMode="auto">
          <a:xfrm>
            <a:off x="179388" y="1341438"/>
            <a:ext cx="8743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4400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Respiratory Fungal Infections</a:t>
            </a:r>
            <a:endParaRPr lang="en-US" sz="4400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09925" name="Rectangle 5"/>
          <p:cNvSpPr>
            <a:spLocks noChangeArrowheads="1"/>
          </p:cNvSpPr>
          <p:nvPr/>
        </p:nvSpPr>
        <p:spPr bwMode="auto">
          <a:xfrm>
            <a:off x="468313" y="3325813"/>
            <a:ext cx="78867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>
            <a:spAutoFit/>
          </a:bodyPr>
          <a:lstStyle/>
          <a:p>
            <a:pPr algn="ctr">
              <a:defRPr/>
            </a:pPr>
            <a:r>
              <a:rPr lang="en-US" sz="3200" dirty="0">
                <a:latin typeface="+mn-lt"/>
              </a:rPr>
              <a:t>Dr. Ahmed Al-</a:t>
            </a:r>
            <a:r>
              <a:rPr lang="en-US" sz="3200" dirty="0" err="1">
                <a:latin typeface="+mn-lt"/>
              </a:rPr>
              <a:t>Barrag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2400" dirty="0">
                <a:latin typeface="+mn-lt"/>
              </a:rPr>
              <a:t>Asst. Professor of Medical Mycology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School of Medicine and the University Hospitals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King Saud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09625" y="821656"/>
            <a:ext cx="7631113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b="1" dirty="0"/>
              <a:t>Simple (single) </a:t>
            </a:r>
            <a:r>
              <a:rPr lang="en-GB" sz="2800" b="1" dirty="0" err="1"/>
              <a:t>aspergilloma</a:t>
            </a:r>
            <a:endParaRPr lang="en-GB" sz="2800" b="1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444208" y="2564904"/>
            <a:ext cx="2487067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endParaRPr lang="en-GB" sz="2800" b="1" dirty="0"/>
          </a:p>
          <a:p>
            <a:pPr algn="l"/>
            <a:r>
              <a:rPr lang="en-GB" sz="2800" b="1" dirty="0" smtClean="0"/>
              <a:t>Note the Air crescent </a:t>
            </a:r>
            <a:endParaRPr lang="en-GB" sz="2800" b="1" dirty="0"/>
          </a:p>
          <a:p>
            <a:pPr algn="l"/>
            <a:endParaRPr lang="en-GB" sz="2800" b="1" dirty="0"/>
          </a:p>
        </p:txBody>
      </p:sp>
      <p:pic>
        <p:nvPicPr>
          <p:cNvPr id="8" name="Picture 6" descr="Riswana Kauser5166"/>
          <p:cNvPicPr>
            <a:picLocks noChangeAspect="1" noChangeArrowheads="1"/>
          </p:cNvPicPr>
          <p:nvPr/>
        </p:nvPicPr>
        <p:blipFill>
          <a:blip r:embed="rId3" cstate="print"/>
          <a:srcRect l="1473"/>
          <a:stretch>
            <a:fillRect/>
          </a:stretch>
        </p:blipFill>
        <p:spPr bwMode="auto">
          <a:xfrm>
            <a:off x="395536" y="1567582"/>
            <a:ext cx="5472608" cy="4957762"/>
          </a:xfrm>
          <a:prstGeom prst="rect">
            <a:avLst/>
          </a:prstGeom>
          <a:noFill/>
        </p:spPr>
      </p:pic>
      <p:sp>
        <p:nvSpPr>
          <p:cNvPr id="7" name="Left Arrow 6"/>
          <p:cNvSpPr/>
          <p:nvPr/>
        </p:nvSpPr>
        <p:spPr>
          <a:xfrm rot="20587546">
            <a:off x="4416584" y="4081523"/>
            <a:ext cx="2029722" cy="209530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66800" y="381000"/>
            <a:ext cx="7620000" cy="11430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lvl="0" algn="l" rtl="0">
              <a:spcBef>
                <a:spcPct val="0"/>
              </a:spcBef>
              <a:defRPr/>
            </a:pPr>
            <a:r>
              <a:rPr lang="en-US" sz="3600" b="1" dirty="0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Allergic </a:t>
            </a:r>
            <a:r>
              <a:rPr lang="en-US" sz="3600" b="1" dirty="0" err="1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bronchopulmonary</a:t>
            </a:r>
            <a:r>
              <a:rPr lang="en-US" sz="3600" b="1" dirty="0" smtClean="0">
                <a:ln w="635"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 (ABPA)</a:t>
            </a:r>
            <a:endParaRPr kumimoji="0" lang="en-US" sz="3600" b="1" i="0" u="none" strike="noStrike" kern="1200" cap="none" spc="0" normalizeH="0" baseline="0" noProof="0" dirty="0">
              <a:ln w="635"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19200" y="1828800"/>
            <a:ext cx="7162800" cy="4114800"/>
          </a:xfrm>
          <a:prstGeom prst="rect">
            <a:avLst/>
          </a:prstGeom>
        </p:spPr>
        <p:txBody>
          <a:bodyPr vert="horz" lIns="45720" rIns="45720" anchor="t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Hx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Asthma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800" dirty="0" smtClean="0"/>
              <a:t>Bronchial obstruction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800" dirty="0" smtClean="0"/>
              <a:t>Fever, malaise</a:t>
            </a:r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800" dirty="0" err="1" smtClean="0"/>
              <a:t>Eosinophilia</a:t>
            </a:r>
            <a:endParaRPr lang="en-US" sz="2800" dirty="0" smtClean="0"/>
          </a:p>
          <a:p>
            <a:pPr lvl="0" algn="l" rtl="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800" dirty="0" smtClean="0"/>
              <a:t>Wheezing +/-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Skin test reactivity to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antibodies to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Aspergillus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Serum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IgE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1000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/ml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Pulmonary infiltrates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99592" y="3105835"/>
            <a:ext cx="73448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82600" indent="-482600" algn="l">
              <a:spcBef>
                <a:spcPct val="5000"/>
              </a:spcBef>
              <a:spcAft>
                <a:spcPct val="25000"/>
              </a:spcAft>
            </a:pP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A link between airborne fungi and severe asthma?</a:t>
            </a:r>
            <a:endParaRPr lang="en-GB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" y="1795611"/>
            <a:ext cx="782955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187624" y="620688"/>
            <a:ext cx="453650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/>
              <a:t>Skin test</a:t>
            </a:r>
          </a:p>
          <a:p>
            <a:pPr lvl="1" algn="l" rtl="0"/>
            <a:r>
              <a:rPr lang="en-US" sz="2400" dirty="0" smtClean="0"/>
              <a:t>Allergy to fungi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76672"/>
            <a:ext cx="7772400" cy="618344"/>
          </a:xfrm>
        </p:spPr>
        <p:txBody>
          <a:bodyPr/>
          <a:lstStyle/>
          <a:p>
            <a:r>
              <a:rPr lang="en-US" sz="3200" dirty="0" smtClean="0"/>
              <a:t>Diagnosis of </a:t>
            </a:r>
            <a:r>
              <a:rPr lang="en-US" sz="3200" dirty="0" err="1" smtClean="0"/>
              <a:t>pumonary</a:t>
            </a:r>
            <a:r>
              <a:rPr lang="en-US" sz="3200" dirty="0" smtClean="0"/>
              <a:t> </a:t>
            </a:r>
            <a:r>
              <a:rPr lang="en-US" sz="3200" dirty="0" err="1" smtClean="0"/>
              <a:t>Aspergillosis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340768"/>
            <a:ext cx="7772400" cy="532859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 smtClean="0">
                <a:cs typeface="Times New Roman" pitchFamily="18" charset="0"/>
              </a:rPr>
              <a:t>Specimen: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Respiratory specimens: Sputum, BAL, Lung biopsy,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Other  samples: </a:t>
            </a:r>
          </a:p>
          <a:p>
            <a:pPr marL="982980" lvl="1" indent="-34290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Blood, etc.</a:t>
            </a:r>
          </a:p>
          <a:p>
            <a:r>
              <a:rPr lang="en-US" sz="2400" b="1" dirty="0" smtClean="0">
                <a:cs typeface="Times New Roman" pitchFamily="18" charset="0"/>
              </a:rPr>
              <a:t>Lab. Investigations</a:t>
            </a:r>
            <a:r>
              <a:rPr lang="en-US" sz="2400" dirty="0" smtClean="0">
                <a:cs typeface="Times New Roman" pitchFamily="18" charset="0"/>
              </a:rPr>
              <a:t>:</a:t>
            </a: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Direct Microscopy: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Periodic Acid Schiff (P.A.S); KOH,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Giemsa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Grecott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methenamine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silver stain (GMS)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will show fungal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septate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hyphae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with Dichotomous branching</a:t>
            </a:r>
          </a:p>
          <a:p>
            <a:pPr lvl="1"/>
            <a:endParaRPr lang="en-US" sz="2000" b="1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Culture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on SDA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cs typeface="Times New Roman" pitchFamily="18" charset="0"/>
              </a:rPr>
              <a:t>Serology: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Primarily test for Antibody using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Aspergillus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polyvalent Ag,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Aspergillys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terreus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Ag,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Aspergillus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nidulans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Ag.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Using I.D (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Immunodiffusion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)and/or C.I.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EELISA test for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galactomannan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 Antigen is available with better sensitivity</a:t>
            </a:r>
          </a:p>
          <a:p>
            <a:pPr lvl="1"/>
            <a:endParaRPr lang="en-US" sz="2000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2060848"/>
            <a:ext cx="12442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Serology: </a:t>
            </a:r>
            <a:endParaRPr lang="en-US" dirty="0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683568" y="2492896"/>
            <a:ext cx="792162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for Antibody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3568" y="2924944"/>
            <a:ext cx="56165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Using I.D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Immunodiffusion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827584" y="4653136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Test for Antigen</a:t>
            </a:r>
            <a:endParaRPr lang="ar-S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ELISA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test for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galactomannan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Antigen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available with a better sensitivity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4" descr="H:\Aspergillus\0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764704"/>
            <a:ext cx="3235696" cy="2952328"/>
          </a:xfrm>
          <a:prstGeom prst="rect">
            <a:avLst/>
          </a:prstGeom>
          <a:noFill/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012160" y="3861048"/>
            <a:ext cx="24482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Immunodiffusion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0352" y="1010456"/>
            <a:ext cx="7772400" cy="618344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Diagnosis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772400" cy="858400"/>
          </a:xfrm>
        </p:spPr>
        <p:txBody>
          <a:bodyPr/>
          <a:lstStyle/>
          <a:p>
            <a:r>
              <a:rPr lang="en-US" dirty="0" smtClean="0"/>
              <a:t>Diagnosis-   PCR</a:t>
            </a:r>
            <a:endParaRPr lang="en-US" dirty="0"/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1735088"/>
            <a:ext cx="7990656" cy="685800"/>
          </a:xfrm>
          <a:prstGeom prst="rect">
            <a:avLst/>
          </a:prstGeom>
          <a:solidFill>
            <a:srgbClr val="FFFFFF"/>
          </a:solidFill>
          <a:ln>
            <a:miter lim="800000"/>
            <a:headEnd/>
            <a:tailEnd/>
          </a:ln>
        </p:spPr>
        <p:txBody>
          <a:bodyPr vert="horz" lIns="90000" tIns="46800" rIns="90000" bIns="46800" anchor="b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n-GB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558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MycAssay</a:t>
            </a:r>
            <a:r>
              <a:rPr kumimoji="0" lang="en-GB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D558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™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558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en-GB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D558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Aspergillus</a:t>
            </a:r>
            <a: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558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GB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D558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rgbClr val="0D558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85800" y="2132013"/>
            <a:ext cx="7391400" cy="1390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79400" indent="-279400" algn="l" defTabSz="449263" eaLnBrk="1" hangingPunct="1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279400" algn="l"/>
                <a:tab pos="727075" algn="l"/>
                <a:tab pos="1176338" algn="l"/>
                <a:tab pos="1625600" algn="l"/>
                <a:tab pos="2074863" algn="l"/>
                <a:tab pos="2524125" algn="l"/>
                <a:tab pos="2973388" algn="l"/>
                <a:tab pos="3422650" algn="l"/>
                <a:tab pos="3871913" algn="l"/>
                <a:tab pos="4321175" algn="l"/>
                <a:tab pos="4770438" algn="l"/>
                <a:tab pos="5219700" algn="l"/>
                <a:tab pos="5668963" algn="l"/>
                <a:tab pos="6118225" algn="l"/>
                <a:tab pos="6567488" algn="l"/>
                <a:tab pos="7016750" algn="l"/>
                <a:tab pos="7466013" algn="l"/>
                <a:tab pos="7915275" algn="l"/>
                <a:tab pos="8364538" algn="l"/>
                <a:tab pos="8813800" algn="l"/>
                <a:tab pos="9263063" algn="l"/>
              </a:tabLst>
            </a:pPr>
            <a:endParaRPr lang="en-GB" sz="2000" b="1">
              <a:solidFill>
                <a:srgbClr val="0D558A"/>
              </a:solidFill>
              <a:ea typeface="MS PGothic" pitchFamily="34" charset="-128"/>
            </a:endParaRPr>
          </a:p>
        </p:txBody>
      </p:sp>
      <p:pic>
        <p:nvPicPr>
          <p:cNvPr id="8" name="Picture 7" descr="01446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204864"/>
            <a:ext cx="339407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95337" y="692696"/>
            <a:ext cx="8348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GB" sz="32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Choice of antifungal for </a:t>
            </a:r>
            <a:r>
              <a:rPr lang="en-GB" sz="32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aspergillosis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655638" y="1676400"/>
            <a:ext cx="7994650" cy="3471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457200" indent="-457200" algn="l" defTabSz="187325" rtl="0">
              <a:spcBef>
                <a:spcPct val="40000"/>
              </a:spcBef>
            </a:pPr>
            <a:r>
              <a:rPr lang="en-GB" sz="2400" dirty="0" err="1" smtClean="0"/>
              <a:t>Voriconazole</a:t>
            </a:r>
            <a:r>
              <a:rPr lang="en-GB" sz="2400" dirty="0" smtClean="0"/>
              <a:t> </a:t>
            </a:r>
            <a:r>
              <a:rPr lang="en-GB" sz="2400" dirty="0"/>
              <a:t>(unless drug interaction)</a:t>
            </a:r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400" dirty="0" smtClean="0"/>
              <a:t>Am</a:t>
            </a:r>
            <a:r>
              <a:rPr lang="en-US" sz="2400" dirty="0" err="1" smtClean="0"/>
              <a:t>photericin</a:t>
            </a:r>
            <a:r>
              <a:rPr lang="en-US" sz="2400" dirty="0" smtClean="0"/>
              <a:t> </a:t>
            </a:r>
            <a:r>
              <a:rPr lang="en-GB" sz="2400" dirty="0" smtClean="0"/>
              <a:t>B (if </a:t>
            </a:r>
            <a:r>
              <a:rPr lang="en-GB" sz="2400" dirty="0"/>
              <a:t>not ‘</a:t>
            </a:r>
            <a:r>
              <a:rPr lang="en-GB" sz="2400" dirty="0" err="1"/>
              <a:t>nephro</a:t>
            </a:r>
            <a:r>
              <a:rPr lang="en-GB" sz="2400" dirty="0"/>
              <a:t>-critical’) </a:t>
            </a:r>
            <a:endParaRPr lang="en-GB" sz="2400" dirty="0" smtClean="0"/>
          </a:p>
          <a:p>
            <a:pPr marL="457200" indent="-457200" algn="l" defTabSz="187325" rtl="0">
              <a:spcBef>
                <a:spcPct val="40000"/>
              </a:spcBef>
            </a:pPr>
            <a:endParaRPr lang="en-GB" sz="2400" dirty="0"/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400" dirty="0"/>
              <a:t>OR </a:t>
            </a:r>
            <a:endParaRPr lang="en-GB" sz="2400" dirty="0" smtClean="0"/>
          </a:p>
          <a:p>
            <a:pPr marL="457200" indent="-457200" algn="l" defTabSz="187325" rtl="0">
              <a:spcBef>
                <a:spcPct val="40000"/>
              </a:spcBef>
            </a:pPr>
            <a:endParaRPr lang="en-GB" sz="2400" dirty="0"/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400" dirty="0"/>
              <a:t>		</a:t>
            </a:r>
            <a:r>
              <a:rPr lang="en-GB" sz="2400" dirty="0" err="1"/>
              <a:t>Posaconazole</a:t>
            </a:r>
            <a:r>
              <a:rPr lang="en-GB" sz="2400" dirty="0"/>
              <a:t> (oral only, if no drug interactions)</a:t>
            </a:r>
          </a:p>
          <a:p>
            <a:pPr marL="457200" indent="-457200" algn="l" defTabSz="187325" rtl="0">
              <a:spcBef>
                <a:spcPct val="40000"/>
              </a:spcBef>
            </a:pPr>
            <a:r>
              <a:rPr lang="en-GB" sz="2400" dirty="0"/>
              <a:t>	</a:t>
            </a:r>
            <a:r>
              <a:rPr lang="en-GB" sz="2400" dirty="0" err="1"/>
              <a:t>Itraconazole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Fungal sinusitis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683568" y="1340769"/>
            <a:ext cx="7772400" cy="51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600" b="1" dirty="0" smtClean="0">
                <a:cs typeface="Times New Roman" pitchFamily="18" charset="0"/>
              </a:rPr>
              <a:t>Clinical: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600" dirty="0" smtClean="0">
                <a:cs typeface="Times New Roman" pitchFamily="18" charset="0"/>
              </a:rPr>
              <a:t>Nasal polyps – and other symptoms of sinusitis 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600" dirty="0" smtClean="0">
                <a:cs typeface="Times New Roman" pitchFamily="18" charset="0"/>
              </a:rPr>
              <a:t>Could disseminate  to  – eye             </a:t>
            </a:r>
            <a:r>
              <a:rPr lang="en-US" sz="1600" dirty="0" err="1" smtClean="0">
                <a:cs typeface="Times New Roman" pitchFamily="18" charset="0"/>
              </a:rPr>
              <a:t>craneum</a:t>
            </a:r>
            <a:r>
              <a:rPr lang="en-US" sz="1600" dirty="0" smtClean="0">
                <a:cs typeface="Times New Roman" pitchFamily="18" charset="0"/>
              </a:rPr>
              <a:t> (</a:t>
            </a:r>
            <a:r>
              <a:rPr lang="en-US" sz="1600" dirty="0" err="1" smtClean="0">
                <a:cs typeface="Times New Roman" pitchFamily="18" charset="0"/>
              </a:rPr>
              <a:t>Rhinocerebral</a:t>
            </a:r>
            <a:r>
              <a:rPr lang="en-US" sz="1600" dirty="0" smtClean="0"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1600" dirty="0" smtClean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 smtClean="0">
                <a:cs typeface="Times New Roman" pitchFamily="18" charset="0"/>
              </a:rPr>
              <a:t>The most common cause in KSA  is </a:t>
            </a:r>
            <a:r>
              <a:rPr lang="en-US" sz="1600" i="1" dirty="0" err="1" smtClean="0">
                <a:cs typeface="Times New Roman" pitchFamily="18" charset="0"/>
              </a:rPr>
              <a:t>Aspergillus</a:t>
            </a:r>
            <a:r>
              <a:rPr lang="en-US" sz="1600" i="1" dirty="0" smtClean="0">
                <a:cs typeface="Times New Roman" pitchFamily="18" charset="0"/>
              </a:rPr>
              <a:t> </a:t>
            </a:r>
            <a:r>
              <a:rPr lang="en-US" sz="1600" i="1" dirty="0" err="1" smtClean="0">
                <a:cs typeface="Times New Roman" pitchFamily="18" charset="0"/>
              </a:rPr>
              <a:t>flavus</a:t>
            </a:r>
            <a:r>
              <a:rPr lang="en-US" sz="1600" dirty="0" smtClean="0">
                <a:cs typeface="Times New Roman" pitchFamily="18" charset="0"/>
              </a:rPr>
              <a:t> </a:t>
            </a:r>
          </a:p>
          <a:p>
            <a:pPr marL="342900" indent="-342900" algn="l" rtl="0">
              <a:lnSpc>
                <a:spcPct val="6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600" dirty="0" smtClean="0">
                <a:cs typeface="Times New Roman" pitchFamily="18" charset="0"/>
              </a:rPr>
              <a:t>In addition  to </a:t>
            </a:r>
            <a:r>
              <a:rPr lang="en-US" sz="1600" i="1" dirty="0" err="1" smtClean="0">
                <a:cs typeface="Times New Roman" pitchFamily="18" charset="0"/>
              </a:rPr>
              <a:t>Aspergillus</a:t>
            </a:r>
            <a:r>
              <a:rPr lang="en-US" sz="1600" dirty="0" smtClean="0">
                <a:cs typeface="Times New Roman" pitchFamily="18" charset="0"/>
              </a:rPr>
              <a:t>, there are other fungi that can cause fungal sinusitis</a:t>
            </a:r>
          </a:p>
          <a:p>
            <a:pPr algn="l" rtl="0"/>
            <a:endParaRPr lang="en-US" sz="1600" dirty="0" smtClean="0"/>
          </a:p>
          <a:p>
            <a:pPr marL="285750" indent="-285750" algn="l" rtl="0">
              <a:buFont typeface="Wingdings" pitchFamily="2" charset="2"/>
              <a:buChar char="§"/>
            </a:pPr>
            <a:r>
              <a:rPr lang="en-US" sz="1600" dirty="0" err="1" smtClean="0"/>
              <a:t>Aspergillus</a:t>
            </a:r>
            <a:r>
              <a:rPr lang="en-US" sz="1600" dirty="0" smtClean="0"/>
              <a:t> sinusitis has the </a:t>
            </a:r>
            <a:r>
              <a:rPr lang="en-US" sz="1600" dirty="0"/>
              <a:t>same spectrum of </a:t>
            </a:r>
            <a:r>
              <a:rPr lang="en-US" sz="1600" dirty="0" err="1"/>
              <a:t>Aspergillus</a:t>
            </a:r>
            <a:r>
              <a:rPr lang="en-US" sz="1600" dirty="0"/>
              <a:t> disease in the lung </a:t>
            </a:r>
            <a:endParaRPr lang="en-US" sz="1600" dirty="0" smtClean="0"/>
          </a:p>
          <a:p>
            <a:pPr algn="l" rtl="0"/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 smtClean="0"/>
              <a:t>Diagnosis</a:t>
            </a:r>
          </a:p>
          <a:p>
            <a:pPr algn="l" rtl="0"/>
            <a:endParaRPr lang="en-US" sz="1600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Clinical and Radiology</a:t>
            </a:r>
            <a:endParaRPr lang="en-US" sz="1600" dirty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Histology</a:t>
            </a:r>
            <a:endParaRPr lang="en-US" sz="1600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Culture</a:t>
            </a:r>
            <a:r>
              <a:rPr lang="en-US" sz="1600" dirty="0"/>
              <a:t/>
            </a:r>
            <a:br>
              <a:rPr lang="en-US" sz="1600" dirty="0"/>
            </a:br>
            <a:endParaRPr lang="ar-SA" sz="1600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sz="1600" dirty="0" smtClean="0"/>
              <a:t>Measurement </a:t>
            </a:r>
            <a:r>
              <a:rPr lang="en-US" sz="1600" dirty="0" smtClean="0"/>
              <a:t>of </a:t>
            </a:r>
            <a:r>
              <a:rPr lang="en-US" sz="1600" dirty="0" err="1" smtClean="0"/>
              <a:t>IgE</a:t>
            </a:r>
            <a:r>
              <a:rPr lang="en-US" sz="1600" dirty="0" smtClean="0"/>
              <a:t> level, RAST test</a:t>
            </a:r>
            <a:endParaRPr lang="en-US" sz="1600" dirty="0"/>
          </a:p>
          <a:p>
            <a:pPr lvl="1" algn="l" rtl="0">
              <a:buFont typeface="Wingdings" pitchFamily="2" charset="2"/>
              <a:buChar char="§"/>
            </a:pPr>
            <a:endParaRPr lang="en-US" sz="1600" dirty="0" smtClean="0"/>
          </a:p>
          <a:p>
            <a:pPr algn="l" rtl="0"/>
            <a:r>
              <a:rPr lang="en-US" sz="1600" b="1" dirty="0" smtClean="0"/>
              <a:t>Treatment :</a:t>
            </a:r>
          </a:p>
          <a:p>
            <a:pPr algn="l" rtl="0"/>
            <a:r>
              <a:rPr lang="en-US" sz="1600" dirty="0" smtClean="0">
                <a:solidFill>
                  <a:srgbClr val="FF9900"/>
                </a:solidFill>
              </a:rPr>
              <a:t>depends </a:t>
            </a:r>
            <a:r>
              <a:rPr lang="en-US" sz="1600" dirty="0">
                <a:solidFill>
                  <a:srgbClr val="FF9900"/>
                </a:solidFill>
              </a:rPr>
              <a:t>on the type </a:t>
            </a:r>
            <a:r>
              <a:rPr lang="en-US" sz="1600" dirty="0" smtClean="0">
                <a:solidFill>
                  <a:srgbClr val="FF9900"/>
                </a:solidFill>
              </a:rPr>
              <a:t>and severity of the disease and the immunological status of the patient</a:t>
            </a:r>
            <a:endParaRPr lang="en-US" sz="1600" dirty="0">
              <a:solidFill>
                <a:srgbClr val="FF99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3347864" y="1844824"/>
            <a:ext cx="360040" cy="7200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1560" y="-315416"/>
            <a:ext cx="7772400" cy="1362456"/>
          </a:xfrm>
        </p:spPr>
        <p:txBody>
          <a:bodyPr/>
          <a:lstStyle/>
          <a:p>
            <a:r>
              <a:rPr lang="en-US" dirty="0" smtClean="0"/>
              <a:t>Fungal sinusitis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72400" cy="864096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Respiratory fungal </a:t>
            </a:r>
            <a:r>
              <a:rPr lang="en-US" sz="3600" dirty="0" smtClean="0">
                <a:solidFill>
                  <a:schemeClr val="tx1"/>
                </a:solidFill>
                <a:effectLst/>
              </a:rPr>
              <a:t>infections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4032448"/>
          </a:xfrm>
        </p:spPr>
        <p:txBody>
          <a:bodyPr>
            <a:noAutofit/>
          </a:bodyPr>
          <a:lstStyle/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Respiratory System</a:t>
            </a:r>
          </a:p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Rout of infection?</a:t>
            </a:r>
          </a:p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Oral Cavity, any role?</a:t>
            </a:r>
          </a:p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Respiratory fungal infections are less common than viral and bacterial infections.</a:t>
            </a:r>
          </a:p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endParaRPr lang="en-US" sz="1800" dirty="0" smtClean="0"/>
          </a:p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Are opportunistic infections</a:t>
            </a:r>
          </a:p>
          <a:p>
            <a:pPr marL="982980" lvl="1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chemeClr val="tx1"/>
                </a:solidFill>
              </a:rPr>
              <a:t>Diseases in </a:t>
            </a:r>
            <a:r>
              <a:rPr lang="en-US" dirty="0" err="1" smtClean="0">
                <a:solidFill>
                  <a:schemeClr val="tx1"/>
                </a:solidFill>
              </a:rPr>
              <a:t>immunocompromised</a:t>
            </a:r>
            <a:r>
              <a:rPr lang="en-US" dirty="0" smtClean="0">
                <a:solidFill>
                  <a:schemeClr val="tx1"/>
                </a:solidFill>
              </a:rPr>
              <a:t> mainly , rarely in healthy hosts </a:t>
            </a:r>
            <a:endParaRPr lang="en-US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>
              <a:buClr>
                <a:schemeClr val="tx1"/>
              </a:buClr>
              <a:buSzPct val="80000"/>
              <a:defRPr/>
            </a:pPr>
            <a:endParaRPr lang="en-US" sz="1800" dirty="0" smtClean="0"/>
          </a:p>
          <a:p>
            <a:pPr marL="342900" indent="-342900">
              <a:buClr>
                <a:schemeClr val="tx1"/>
              </a:buClr>
              <a:buSzPct val="80000"/>
              <a:buFont typeface="Wingdings" pitchFamily="2" charset="2"/>
              <a:buChar char="Ø"/>
              <a:defRPr/>
            </a:pPr>
            <a:r>
              <a:rPr lang="en-US" sz="1800" dirty="0" smtClean="0"/>
              <a:t>Have significant difficulties in diagnosis and treatment.</a:t>
            </a:r>
          </a:p>
          <a:p>
            <a:pPr>
              <a:buClr>
                <a:schemeClr val="tx1"/>
              </a:buClr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611560" y="836712"/>
            <a:ext cx="7772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 rtl="0"/>
            <a:r>
              <a:rPr lang="en-US" sz="3200" b="1" dirty="0">
                <a:latin typeface="Calibri" pitchFamily="34" charset="0"/>
              </a:rPr>
              <a:t> Management of acute invasive </a:t>
            </a:r>
            <a:r>
              <a:rPr lang="en-US" sz="3200" b="1" dirty="0" err="1">
                <a:latin typeface="Calibri" pitchFamily="34" charset="0"/>
              </a:rPr>
              <a:t>Aspergillus</a:t>
            </a:r>
            <a:r>
              <a:rPr lang="en-US" sz="3200" b="1" dirty="0">
                <a:latin typeface="Calibri" pitchFamily="34" charset="0"/>
              </a:rPr>
              <a:t> sinusitis</a:t>
            </a:r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68338" y="1811338"/>
            <a:ext cx="800811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marL="342900" indent="-342900" algn="l" rtl="0">
              <a:buFont typeface="Wingdings" pitchFamily="2" charset="2"/>
              <a:buChar char="Ø"/>
            </a:pPr>
            <a:r>
              <a:rPr lang="en-US" sz="2400" dirty="0"/>
              <a:t>Requires both biopsy </a:t>
            </a:r>
            <a:r>
              <a:rPr lang="en-US" sz="2400" dirty="0" smtClean="0"/>
              <a:t>for direct microscopy and culture </a:t>
            </a:r>
            <a:r>
              <a:rPr lang="en-US" sz="2400" dirty="0"/>
              <a:t>for 	diagnosis </a:t>
            </a:r>
            <a:endParaRPr lang="en-US" sz="2400" dirty="0" smtClean="0"/>
          </a:p>
          <a:p>
            <a:pPr marL="342900" indent="-342900" algn="l" rtl="0">
              <a:buFont typeface="Wingdings" pitchFamily="2" charset="2"/>
              <a:buChar char="Ø"/>
            </a:pPr>
            <a:r>
              <a:rPr lang="en-US" sz="2400" dirty="0" smtClean="0"/>
              <a:t>Differential </a:t>
            </a:r>
            <a:r>
              <a:rPr lang="en-US" sz="2400" dirty="0"/>
              <a:t>diagnosis </a:t>
            </a:r>
            <a:r>
              <a:rPr lang="en-US" sz="2400" dirty="0" smtClean="0"/>
              <a:t>:</a:t>
            </a:r>
          </a:p>
          <a:p>
            <a:pPr lvl="1" algn="l" rtl="0"/>
            <a:r>
              <a:rPr lang="en-US" sz="2400" dirty="0" err="1" smtClean="0"/>
              <a:t>Mucormycosis</a:t>
            </a:r>
            <a:r>
              <a:rPr lang="en-US" sz="2400" dirty="0"/>
              <a:t>, </a:t>
            </a:r>
            <a:r>
              <a:rPr lang="en-US" sz="2400" i="1" dirty="0" err="1" smtClean="0"/>
              <a:t>Scedopsporium</a:t>
            </a:r>
            <a:r>
              <a:rPr lang="en-US" sz="2400" i="1" dirty="0" smtClean="0"/>
              <a:t> </a:t>
            </a:r>
            <a:r>
              <a:rPr lang="en-US" sz="2400" dirty="0" smtClean="0"/>
              <a:t>/</a:t>
            </a:r>
            <a:r>
              <a:rPr lang="en-US" sz="2400" i="1" dirty="0" err="1"/>
              <a:t>Fusarium</a:t>
            </a:r>
            <a:r>
              <a:rPr lang="en-US" sz="2400" dirty="0"/>
              <a:t> 	</a:t>
            </a:r>
            <a:r>
              <a:rPr lang="en-US" sz="2400" dirty="0" smtClean="0"/>
              <a:t>infection</a:t>
            </a:r>
            <a:endParaRPr lang="en-US" sz="2400" dirty="0"/>
          </a:p>
          <a:p>
            <a:pPr lvl="1" algn="l" rtl="0"/>
            <a:endParaRPr lang="en-US" sz="2400" dirty="0"/>
          </a:p>
          <a:p>
            <a:pPr marL="342900" indent="-342900" algn="l" rtl="0">
              <a:buFont typeface="Wingdings" pitchFamily="2" charset="2"/>
              <a:buChar char="Ø"/>
            </a:pPr>
            <a:r>
              <a:rPr lang="en-US" sz="2400" dirty="0" smtClean="0"/>
              <a:t>Requires </a:t>
            </a:r>
            <a:r>
              <a:rPr lang="en-US" sz="2400" dirty="0"/>
              <a:t>systemic antifungal therapy to </a:t>
            </a:r>
            <a:r>
              <a:rPr lang="en-US" sz="2400" dirty="0" smtClean="0"/>
              <a:t>minimize</a:t>
            </a:r>
            <a:r>
              <a:rPr lang="en-US" sz="2400" dirty="0"/>
              <a:t> </a:t>
            </a:r>
            <a:r>
              <a:rPr lang="en-US" sz="2400" dirty="0" smtClean="0"/>
              <a:t>tissue </a:t>
            </a:r>
            <a:r>
              <a:rPr lang="en-US" sz="2400" dirty="0"/>
              <a:t>destruction, </a:t>
            </a:r>
            <a:r>
              <a:rPr lang="en-US" sz="2400" dirty="0" smtClean="0"/>
              <a:t>and </a:t>
            </a:r>
            <a:r>
              <a:rPr lang="en-US" sz="2400" dirty="0"/>
              <a:t>spread to face, </a:t>
            </a:r>
            <a:r>
              <a:rPr lang="en-US" sz="2400" dirty="0" smtClean="0"/>
              <a:t>eye</a:t>
            </a:r>
            <a:r>
              <a:rPr lang="en-US" sz="2400" dirty="0"/>
              <a:t>, </a:t>
            </a:r>
            <a:r>
              <a:rPr lang="en-US" sz="2400" dirty="0" smtClean="0"/>
              <a:t>mouth, brain </a:t>
            </a:r>
            <a:r>
              <a:rPr lang="en-US" sz="2400" dirty="0"/>
              <a:t>and </a:t>
            </a:r>
            <a:r>
              <a:rPr lang="en-US" sz="2400" dirty="0" smtClean="0"/>
              <a:t>cure</a:t>
            </a:r>
            <a:endParaRPr lang="en-US" sz="2400" dirty="0"/>
          </a:p>
          <a:p>
            <a:pPr marL="342900" indent="-342900" algn="l" rtl="0">
              <a:buFont typeface="Wingdings" pitchFamily="2" charset="2"/>
              <a:buChar char="Ø"/>
            </a:pPr>
            <a:r>
              <a:rPr lang="en-US" sz="2400" dirty="0" smtClean="0"/>
              <a:t>Requires </a:t>
            </a:r>
            <a:r>
              <a:rPr lang="en-US" sz="2400" dirty="0"/>
              <a:t>surgical removal 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6432"/>
          </a:xfrm>
        </p:spPr>
        <p:txBody>
          <a:bodyPr/>
          <a:lstStyle/>
          <a:p>
            <a:r>
              <a:rPr lang="en-US" dirty="0" err="1" smtClean="0"/>
              <a:t>Zygomycosis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844824"/>
            <a:ext cx="7772400" cy="4248472"/>
          </a:xfrm>
        </p:spPr>
        <p:txBody>
          <a:bodyPr>
            <a:normAutofit fontScale="77500" lnSpcReduction="20000"/>
          </a:bodyPr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dirty="0" smtClean="0"/>
              <a:t>Pulmonary </a:t>
            </a:r>
            <a:r>
              <a:rPr lang="en-US" sz="3600" dirty="0" err="1" smtClean="0"/>
              <a:t>zygomycosis</a:t>
            </a:r>
            <a:endParaRPr lang="en-US" sz="3600" dirty="0" smtClean="0"/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dirty="0" err="1" smtClean="0"/>
              <a:t>Rhinocerebral</a:t>
            </a:r>
            <a:r>
              <a:rPr lang="en-US" sz="3600" dirty="0" smtClean="0"/>
              <a:t> </a:t>
            </a:r>
            <a:r>
              <a:rPr lang="en-US" sz="3600" dirty="0" err="1" smtClean="0"/>
              <a:t>zygomycosis</a:t>
            </a:r>
            <a:endParaRPr lang="en-US" sz="3600" dirty="0" smtClean="0"/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endParaRPr lang="en-US" sz="3600" dirty="0" smtClean="0">
              <a:solidFill>
                <a:srgbClr val="FFFF00"/>
              </a:solidFill>
            </a:endParaRPr>
          </a:p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Risk factors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Diabetic </a:t>
            </a:r>
            <a:r>
              <a:rPr lang="en-US" dirty="0" err="1" smtClean="0">
                <a:solidFill>
                  <a:srgbClr val="FFC000"/>
                </a:solidFill>
              </a:rPr>
              <a:t>ketoacidosis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lvl="1"/>
            <a:r>
              <a:rPr lang="en-US" dirty="0" err="1" smtClean="0"/>
              <a:t>Granulocytopenia</a:t>
            </a:r>
            <a:endParaRPr lang="en-US" dirty="0" smtClean="0"/>
          </a:p>
          <a:p>
            <a:pPr lvl="1"/>
            <a:r>
              <a:rPr lang="en-US" dirty="0" smtClean="0"/>
              <a:t>Corticosteroid therapy</a:t>
            </a:r>
          </a:p>
          <a:p>
            <a:pPr lvl="1"/>
            <a:r>
              <a:rPr lang="en-US" dirty="0" smtClean="0"/>
              <a:t>Malignancy</a:t>
            </a:r>
          </a:p>
          <a:p>
            <a:pPr lvl="1"/>
            <a:r>
              <a:rPr lang="en-US" dirty="0" smtClean="0"/>
              <a:t>HSCT</a:t>
            </a:r>
          </a:p>
          <a:p>
            <a:pPr lvl="1"/>
            <a:r>
              <a:rPr lang="en-US" dirty="0" smtClean="0"/>
              <a:t>AIDS</a:t>
            </a:r>
          </a:p>
          <a:p>
            <a:pPr lvl="1"/>
            <a:r>
              <a:rPr lang="en-US" dirty="0" smtClean="0"/>
              <a:t>Many others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332656"/>
            <a:ext cx="7772400" cy="1362456"/>
          </a:xfrm>
        </p:spPr>
        <p:txBody>
          <a:bodyPr/>
          <a:lstStyle/>
          <a:p>
            <a:r>
              <a:rPr lang="en-US" dirty="0" err="1" smtClean="0"/>
              <a:t>Zygomycosis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132856"/>
            <a:ext cx="7772400" cy="38926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Etiology:</a:t>
            </a:r>
          </a:p>
          <a:p>
            <a:r>
              <a:rPr lang="en-US" dirty="0" err="1" smtClean="0"/>
              <a:t>Zygomycetes</a:t>
            </a:r>
            <a:r>
              <a:rPr lang="en-US" dirty="0" smtClean="0"/>
              <a:t>  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septate</a:t>
            </a:r>
            <a:r>
              <a:rPr lang="en-US" dirty="0" smtClean="0"/>
              <a:t> </a:t>
            </a:r>
            <a:r>
              <a:rPr lang="en-US" dirty="0" err="1" smtClean="0"/>
              <a:t>hyphae</a:t>
            </a:r>
            <a:endParaRPr lang="en-US" dirty="0" smtClean="0"/>
          </a:p>
          <a:p>
            <a:r>
              <a:rPr lang="en-US" dirty="0" smtClean="0"/>
              <a:t>e.g. </a:t>
            </a:r>
            <a:r>
              <a:rPr lang="en-US" dirty="0" err="1" smtClean="0"/>
              <a:t>Rhizopus</a:t>
            </a:r>
            <a:r>
              <a:rPr lang="en-US" dirty="0" smtClean="0"/>
              <a:t>, </a:t>
            </a:r>
            <a:r>
              <a:rPr lang="en-US" dirty="0" err="1" smtClean="0"/>
              <a:t>Mucur</a:t>
            </a:r>
            <a:r>
              <a:rPr lang="en-US" dirty="0" smtClean="0"/>
              <a:t>, </a:t>
            </a:r>
            <a:r>
              <a:rPr lang="en-US" dirty="0" err="1" smtClean="0"/>
              <a:t>Absidia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Angioinvasion</a:t>
            </a:r>
            <a:r>
              <a:rPr lang="en-US" dirty="0" smtClean="0"/>
              <a:t>, Thrombotic invasion of blood vessels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Pulmonary infractions and hemorrhage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Rapid evolving clinical course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High mortality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362456"/>
          </a:xfrm>
        </p:spPr>
        <p:txBody>
          <a:bodyPr/>
          <a:lstStyle/>
          <a:p>
            <a:r>
              <a:rPr lang="en-US" sz="4000" dirty="0" smtClean="0"/>
              <a:t>Pulmonary </a:t>
            </a:r>
            <a:r>
              <a:rPr lang="en-US" sz="4000" dirty="0" err="1" smtClean="0"/>
              <a:t>Zygomycosis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204864"/>
            <a:ext cx="7772400" cy="34606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Acute </a:t>
            </a:r>
          </a:p>
          <a:p>
            <a:r>
              <a:rPr lang="en-US" dirty="0" smtClean="0"/>
              <a:t>Fever, pulmonary infiltrates refractory to antibacterial therapy.</a:t>
            </a:r>
          </a:p>
          <a:p>
            <a:r>
              <a:rPr lang="en-US" dirty="0" smtClean="0"/>
              <a:t>Consolidation , nodules, </a:t>
            </a:r>
            <a:r>
              <a:rPr lang="en-US" dirty="0" err="1" smtClean="0"/>
              <a:t>cavitation</a:t>
            </a:r>
            <a:r>
              <a:rPr lang="en-US" dirty="0" smtClean="0"/>
              <a:t>, pleural effusion,  </a:t>
            </a:r>
            <a:r>
              <a:rPr lang="en-US" dirty="0" err="1" smtClean="0"/>
              <a:t>hemoptysis</a:t>
            </a:r>
            <a:endParaRPr lang="en-US" dirty="0" smtClean="0"/>
          </a:p>
          <a:p>
            <a:r>
              <a:rPr lang="en-US" dirty="0" smtClean="0"/>
              <a:t>Infection may extend to chest wall, diaphragm, pericardium.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Early recognition and intervention are critical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3500" b="1" u="sng" dirty="0" smtClean="0"/>
              <a:t>Sinusitis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Complications in </a:t>
            </a:r>
            <a:r>
              <a:rPr lang="en-US" dirty="0" err="1" smtClean="0">
                <a:solidFill>
                  <a:schemeClr val="tx1"/>
                </a:solidFill>
              </a:rPr>
              <a:t>Immunocompromised</a:t>
            </a:r>
            <a:r>
              <a:rPr lang="en-US" dirty="0" smtClean="0">
                <a:solidFill>
                  <a:schemeClr val="tx1"/>
                </a:solidFill>
              </a:rPr>
              <a:t> patients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827584" y="122328"/>
            <a:ext cx="7772400" cy="78639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Diagnosis of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zygomycosis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3568" y="932405"/>
            <a:ext cx="7560840" cy="573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Specimen: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Respiratory specimens: Sputum, BAL, Lung biopsy,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 samples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Lab. Investigations: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 Microscopy:</a:t>
            </a:r>
          </a:p>
          <a:p>
            <a:pPr marL="1257300" lvl="2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Periodic Acid Schiff (P.A.S); KOH, </a:t>
            </a:r>
          </a:p>
          <a:p>
            <a:pPr marL="1257300" lvl="2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Giemsa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Grecott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methenamine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silver stain (GMS)</a:t>
            </a:r>
          </a:p>
          <a:p>
            <a:pPr marL="1257300" lvl="2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will show broad non-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septate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fungal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hyphaeCulture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SDA (no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cycloheximide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Serology: Not available</a:t>
            </a: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+mj-lt"/>
                <a:cs typeface="Times New Roman" pitchFamily="18" charset="0"/>
              </a:rPr>
              <a:t>Treatment: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Amphotericin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 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Surgery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bg2">
                    <a:lumMod val="50000"/>
                  </a:schemeClr>
                </a:solidFill>
              </a:rPr>
              <a:t>Thank you</a:t>
            </a:r>
            <a:endParaRPr lang="en-US" sz="7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78904" y="476672"/>
            <a:ext cx="8229600" cy="9144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Risk factors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552" y="1412776"/>
            <a:ext cx="8229600" cy="4968552"/>
          </a:xfrm>
          <a:prstGeom prst="rect">
            <a:avLst/>
          </a:prstGeom>
        </p:spPr>
        <p:txBody>
          <a:bodyPr vert="horz" lIns="45720" rIns="45720" anchor="t">
            <a:normAutofit fontScale="92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US" sz="2200" dirty="0" smtClean="0"/>
          </a:p>
          <a:p>
            <a:pPr marL="800100" lvl="1" indent="-34290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AIDS</a:t>
            </a:r>
          </a:p>
          <a:p>
            <a:pPr marL="800100" lvl="1" indent="-34290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Bone marrow/ organ transplantation</a:t>
            </a:r>
          </a:p>
          <a:p>
            <a:pPr marL="800100" lvl="1" indent="-34290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Cancer: Leukemia, lymphoma etc</a:t>
            </a:r>
          </a:p>
          <a:p>
            <a:pPr marL="800100" lvl="1" indent="-34290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Drugs: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Cytotoxic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drugs, steroids etc</a:t>
            </a:r>
          </a:p>
          <a:p>
            <a:pPr marL="800100" lvl="1" indent="-34290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Endocrine related: Diabetes</a:t>
            </a:r>
          </a:p>
          <a:p>
            <a:pPr marL="800100" lvl="1" indent="-342900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§"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Failure of organs</a:t>
            </a:r>
          </a:p>
          <a:p>
            <a:pPr lvl="1" algn="l" rtl="0">
              <a:spcBef>
                <a:spcPct val="50000"/>
              </a:spcBef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factors</a:t>
            </a:r>
          </a:p>
          <a:p>
            <a:pPr lvl="1" algn="l" rtl="0">
              <a:spcBef>
                <a:spcPct val="50000"/>
              </a:spcBef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 algn="l" rtl="0">
              <a:buFont typeface="Wingdings" pitchFamily="2" charset="2"/>
              <a:buChar char="§"/>
            </a:pPr>
            <a:r>
              <a:rPr lang="en-US" dirty="0" smtClean="0"/>
              <a:t>Increased survival of premature neonates</a:t>
            </a:r>
          </a:p>
          <a:p>
            <a:pPr marL="742950" lvl="1" indent="-285750" algn="l" rtl="0">
              <a:buFont typeface="Wingdings" pitchFamily="2" charset="2"/>
              <a:buChar char="§"/>
            </a:pPr>
            <a:r>
              <a:rPr lang="en-US" dirty="0" smtClean="0"/>
              <a:t>More elderly pts.</a:t>
            </a:r>
          </a:p>
          <a:p>
            <a:pPr marL="742950" lvl="1" indent="-285750" algn="l" rtl="0">
              <a:buFont typeface="Wingdings" pitchFamily="2" charset="2"/>
              <a:buChar char="§"/>
            </a:pPr>
            <a:r>
              <a:rPr lang="en-US" dirty="0" smtClean="0"/>
              <a:t>Long Stay in hospital/ ICU</a:t>
            </a:r>
          </a:p>
          <a:p>
            <a:pPr marL="742950" lvl="1" indent="-28575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Surgery</a:t>
            </a:r>
          </a:p>
          <a:p>
            <a:pPr marL="742950" lvl="1" indent="-28575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dirty="0" smtClean="0"/>
              <a:t>Devices</a:t>
            </a:r>
          </a:p>
          <a:p>
            <a:pPr lvl="1" algn="l" rtl="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786392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effectLst/>
              </a:rPr>
              <a:t>Respiratory fungal infection - Etiology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628800"/>
            <a:ext cx="7772400" cy="108012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400" dirty="0" smtClean="0"/>
              <a:t>YEAST</a:t>
            </a:r>
          </a:p>
          <a:p>
            <a:pPr marL="982980" lvl="1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300" dirty="0" err="1" smtClean="0">
                <a:solidFill>
                  <a:schemeClr val="tx1"/>
                </a:solidFill>
              </a:rPr>
              <a:t>Candidiasis</a:t>
            </a:r>
            <a:r>
              <a:rPr lang="en-AU" sz="2300" dirty="0" smtClean="0">
                <a:solidFill>
                  <a:schemeClr val="tx1"/>
                </a:solidFill>
              </a:rPr>
              <a:t> (</a:t>
            </a:r>
            <a:r>
              <a:rPr lang="en-AU" sz="2300" i="1" dirty="0" smtClean="0">
                <a:solidFill>
                  <a:schemeClr val="tx1"/>
                </a:solidFill>
              </a:rPr>
              <a:t>Candida</a:t>
            </a:r>
            <a:r>
              <a:rPr lang="en-AU" sz="2300" dirty="0" smtClean="0">
                <a:solidFill>
                  <a:schemeClr val="tx1"/>
                </a:solidFill>
              </a:rPr>
              <a:t> and other yeast)</a:t>
            </a:r>
          </a:p>
          <a:p>
            <a:pPr marL="982980" lvl="1" indent="-342900">
              <a:lnSpc>
                <a:spcPct val="120000"/>
              </a:lnSpc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2300" dirty="0" err="1" smtClean="0">
                <a:solidFill>
                  <a:schemeClr val="tx1"/>
                </a:solidFill>
              </a:rPr>
              <a:t>Cryptococcosis</a:t>
            </a:r>
            <a:r>
              <a:rPr lang="en-AU" sz="2300" dirty="0" smtClean="0">
                <a:solidFill>
                  <a:schemeClr val="tx1"/>
                </a:solidFill>
              </a:rPr>
              <a:t> (</a:t>
            </a:r>
            <a:r>
              <a:rPr lang="en-AU" sz="2300" i="1" dirty="0" smtClean="0">
                <a:solidFill>
                  <a:schemeClr val="tx1"/>
                </a:solidFill>
              </a:rPr>
              <a:t>Cryptococcus </a:t>
            </a:r>
            <a:r>
              <a:rPr lang="en-AU" sz="2300" i="1" dirty="0" err="1" smtClean="0">
                <a:solidFill>
                  <a:schemeClr val="tx1"/>
                </a:solidFill>
              </a:rPr>
              <a:t>neoformans</a:t>
            </a:r>
            <a:r>
              <a:rPr lang="en-AU" sz="2300" dirty="0" smtClean="0">
                <a:solidFill>
                  <a:schemeClr val="tx1"/>
                </a:solidFill>
              </a:rPr>
              <a:t>, </a:t>
            </a:r>
            <a:r>
              <a:rPr lang="en-AU" sz="2300" i="1" dirty="0" smtClean="0">
                <a:solidFill>
                  <a:schemeClr val="tx1"/>
                </a:solidFill>
              </a:rPr>
              <a:t>C. </a:t>
            </a:r>
            <a:r>
              <a:rPr lang="en-AU" sz="2300" i="1" dirty="0" err="1" smtClean="0">
                <a:solidFill>
                  <a:schemeClr val="tx1"/>
                </a:solidFill>
              </a:rPr>
              <a:t>gattii</a:t>
            </a:r>
            <a:r>
              <a:rPr lang="en-AU" sz="2300" dirty="0" smtClean="0">
                <a:solidFill>
                  <a:schemeClr val="tx1"/>
                </a:solidFill>
              </a:rPr>
              <a:t>)</a:t>
            </a:r>
            <a:endParaRPr lang="en-AU" sz="2400" b="1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chemeClr val="hlink"/>
              </a:buClr>
              <a:buSzPct val="80000"/>
            </a:pPr>
            <a:endParaRPr lang="en-AU" sz="2400" b="1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9552" y="3501008"/>
            <a:ext cx="7776864" cy="14588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dirty="0" smtClean="0"/>
              <a:t>Mould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Aspergillosis</a:t>
            </a:r>
            <a:r>
              <a:rPr lang="en-AU" sz="1600" dirty="0" smtClean="0"/>
              <a:t> (</a:t>
            </a:r>
            <a:r>
              <a:rPr lang="en-AU" sz="1600" i="1" dirty="0" err="1" smtClean="0"/>
              <a:t>Aspergillus</a:t>
            </a:r>
            <a:r>
              <a:rPr lang="en-AU" sz="1600" dirty="0" smtClean="0"/>
              <a:t> species)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Zygomycosis</a:t>
            </a:r>
            <a:r>
              <a:rPr lang="en-AU" sz="1600" dirty="0" smtClean="0"/>
              <a:t> (</a:t>
            </a:r>
            <a:r>
              <a:rPr lang="en-AU" sz="1600" i="1" dirty="0" err="1" smtClean="0"/>
              <a:t>Zygomycetes</a:t>
            </a:r>
            <a:r>
              <a:rPr lang="en-AU" sz="1600" i="1" dirty="0" smtClean="0"/>
              <a:t>, </a:t>
            </a:r>
            <a:r>
              <a:rPr lang="en-AU" sz="1600" dirty="0" smtClean="0"/>
              <a:t>e.g. </a:t>
            </a:r>
            <a:r>
              <a:rPr lang="en-AU" sz="1600" i="1" dirty="0" err="1" smtClean="0"/>
              <a:t>Rhizopus</a:t>
            </a:r>
            <a:r>
              <a:rPr lang="en-AU" sz="1600" i="1" dirty="0" smtClean="0"/>
              <a:t>, </a:t>
            </a:r>
            <a:r>
              <a:rPr lang="en-AU" sz="1600" i="1" dirty="0" err="1" smtClean="0"/>
              <a:t>Mucor</a:t>
            </a:r>
            <a:r>
              <a:rPr lang="en-AU" sz="1600" dirty="0" smtClean="0"/>
              <a:t>)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1600" dirty="0" smtClean="0"/>
              <a:t>Other mould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539552" y="5085184"/>
            <a:ext cx="7776864" cy="11141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 algn="l" rtl="0">
              <a:lnSpc>
                <a:spcPct val="120000"/>
              </a:lnSpc>
              <a:spcBef>
                <a:spcPct val="20000"/>
              </a:spcBef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dirty="0" smtClean="0"/>
              <a:t>Dimorphic fungi</a:t>
            </a:r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Histoplasma</a:t>
            </a:r>
            <a:r>
              <a:rPr lang="en-AU" sz="1600" dirty="0" smtClean="0"/>
              <a:t> </a:t>
            </a:r>
            <a:r>
              <a:rPr lang="en-AU" sz="1600" dirty="0" err="1" smtClean="0"/>
              <a:t>capsulatum</a:t>
            </a:r>
            <a:endParaRPr lang="en-AU" sz="1600" dirty="0" smtClean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Blastomyces</a:t>
            </a:r>
            <a:r>
              <a:rPr lang="en-AU" sz="1600" dirty="0" smtClean="0"/>
              <a:t> </a:t>
            </a:r>
            <a:r>
              <a:rPr lang="en-AU" sz="1600" dirty="0" err="1" smtClean="0"/>
              <a:t>dermatitidis</a:t>
            </a:r>
            <a:endParaRPr lang="en-AU" sz="16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995936" y="5373216"/>
            <a:ext cx="3672408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Paracoccidioides</a:t>
            </a:r>
            <a:r>
              <a:rPr lang="en-AU" sz="1600" dirty="0" smtClean="0"/>
              <a:t> </a:t>
            </a:r>
            <a:r>
              <a:rPr lang="en-AU" sz="1600" dirty="0" err="1" smtClean="0"/>
              <a:t>brasiliensis</a:t>
            </a:r>
            <a:endParaRPr lang="en-AU" sz="1600" dirty="0" smtClean="0"/>
          </a:p>
          <a:p>
            <a:pPr marL="800100" lvl="1" indent="-342900" algn="l" rtl="0">
              <a:lnSpc>
                <a:spcPct val="120000"/>
              </a:lnSpc>
              <a:spcBef>
                <a:spcPct val="20000"/>
              </a:spcBef>
              <a:buClr>
                <a:srgbClr val="FFFF66"/>
              </a:buClr>
              <a:buSzPct val="80000"/>
              <a:buFont typeface="Wingdings" pitchFamily="2" charset="2"/>
              <a:buChar char="Ø"/>
            </a:pPr>
            <a:r>
              <a:rPr lang="en-AU" sz="1600" dirty="0" err="1" smtClean="0"/>
              <a:t>Coccidioides</a:t>
            </a:r>
            <a:r>
              <a:rPr lang="en-AU" sz="1600" dirty="0" smtClean="0"/>
              <a:t> </a:t>
            </a:r>
            <a:r>
              <a:rPr lang="en-AU" sz="1600" dirty="0" err="1" smtClean="0"/>
              <a:t>immitis</a:t>
            </a:r>
            <a:endParaRPr lang="en-AU" sz="1600" dirty="0" smtClean="0"/>
          </a:p>
        </p:txBody>
      </p:sp>
      <p:sp>
        <p:nvSpPr>
          <p:cNvPr id="8" name="Rectangle 7"/>
          <p:cNvSpPr/>
          <p:nvPr/>
        </p:nvSpPr>
        <p:spPr>
          <a:xfrm rot="19435340">
            <a:off x="6171822" y="3049557"/>
            <a:ext cx="2592288" cy="6528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Opportunistic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19469306">
            <a:off x="7022579" y="5430338"/>
            <a:ext cx="1748748" cy="56791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dirty="0" smtClean="0">
                <a:solidFill>
                  <a:schemeClr val="tx1"/>
                </a:solidFill>
              </a:rPr>
              <a:t>Primary  infections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 Placeholder 2"/>
          <p:cNvSpPr txBox="1">
            <a:spLocks/>
          </p:cNvSpPr>
          <p:nvPr/>
        </p:nvSpPr>
        <p:spPr>
          <a:xfrm>
            <a:off x="539552" y="2825552"/>
            <a:ext cx="7772400" cy="60344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45720" rIns="45720" anchor="t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Wingdings" pitchFamily="2" charset="2"/>
              <a:buChar char="Ø"/>
              <a:tabLst/>
              <a:defRPr/>
            </a:pPr>
            <a:r>
              <a:rPr kumimoji="0" lang="en-AU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Pneumocystosis</a:t>
            </a:r>
            <a:r>
              <a:rPr kumimoji="0" lang="en-A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AU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Pneumocystis</a:t>
            </a:r>
            <a:r>
              <a:rPr kumimoji="0" lang="en-AU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AU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jiroveci</a:t>
            </a:r>
            <a:r>
              <a:rPr kumimoji="0" lang="en-A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en-AU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en-AU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en-AU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66"/>
              </a:buClr>
              <a:buSzPct val="80000"/>
              <a:buFont typeface="Wingdings" pitchFamily="2" charset="2"/>
              <a:buChar char="Ø"/>
              <a:tabLst/>
              <a:defRPr/>
            </a:pPr>
            <a:endParaRPr kumimoji="0" lang="en-A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 2"/>
              <a:buNone/>
              <a:tabLst/>
              <a:defRPr/>
            </a:pPr>
            <a:endParaRPr kumimoji="0" lang="en-AU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187624" y="620688"/>
            <a:ext cx="5975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2800" b="1" dirty="0">
                <a:latin typeface="Constantia" pitchFamily="18" charset="0"/>
                <a:cs typeface="Times New Roman" pitchFamily="18" charset="0"/>
              </a:rPr>
              <a:t>Primary Systemic </a:t>
            </a:r>
            <a:r>
              <a:rPr lang="en-US" sz="2800" b="1" dirty="0" smtClean="0">
                <a:latin typeface="Constantia" pitchFamily="18" charset="0"/>
                <a:cs typeface="Times New Roman" pitchFamily="18" charset="0"/>
              </a:rPr>
              <a:t>Mycoses</a:t>
            </a:r>
            <a:endParaRPr lang="en-US" sz="2400" b="1" dirty="0"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395288" y="1196752"/>
            <a:ext cx="8497887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Infections of the respiratory system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Dissemination seen in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hosts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North America and to a lesser extent South America.  Not common in other parts of the World. </a:t>
            </a:r>
          </a:p>
          <a:p>
            <a:pPr marL="800100" lvl="1" indent="-342900" algn="l" rtl="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Etiologies are dimorphic fungi.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714500" lvl="3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nature found in soil of restricted habitats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0" lvl="3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Primary pathogens </a:t>
            </a:r>
          </a:p>
          <a:p>
            <a:pPr marL="1714500" lvl="3" indent="-342900" algn="l" rtl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Some are highly infectious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include: 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Blastomycosis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Histoplasmosis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Coccidioidomycosis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l" rtl="0">
              <a:lnSpc>
                <a:spcPct val="80000"/>
              </a:lnSpc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Paracoccidioidomycosis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27584" y="332656"/>
            <a:ext cx="7772400" cy="8382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 w="635">
                  <a:noFill/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Aspergillosis</a:t>
            </a:r>
            <a:endParaRPr kumimoji="0" lang="en-AU" sz="3200" b="1" i="0" u="none" strike="noStrike" kern="1200" cap="none" spc="0" normalizeH="0" baseline="0" noProof="0" dirty="0">
              <a:ln w="635">
                <a:noFill/>
              </a:ln>
              <a:solidFill>
                <a:schemeClr val="bg2">
                  <a:lumMod val="25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67544" y="1268760"/>
            <a:ext cx="8153400" cy="490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err="1">
                <a:cs typeface="Times New Roman" pitchFamily="18" charset="0"/>
              </a:rPr>
              <a:t>Aspergillosis</a:t>
            </a:r>
            <a:r>
              <a:rPr lang="en-AU" dirty="0">
                <a:cs typeface="Times New Roman" pitchFamily="18" charset="0"/>
              </a:rPr>
              <a:t> is a spectrum of diseases </a:t>
            </a:r>
            <a:r>
              <a:rPr lang="en-AU" dirty="0" smtClean="0">
                <a:cs typeface="Times New Roman" pitchFamily="18" charset="0"/>
              </a:rPr>
              <a:t>caused </a:t>
            </a:r>
            <a:r>
              <a:rPr lang="en-AU" dirty="0">
                <a:cs typeface="Times New Roman" pitchFamily="18" charset="0"/>
              </a:rPr>
              <a:t>by members of the genus </a:t>
            </a:r>
            <a:r>
              <a:rPr lang="en-AU" i="1" dirty="0" err="1">
                <a:cs typeface="Times New Roman" pitchFamily="18" charset="0"/>
              </a:rPr>
              <a:t>Aspergillus</a:t>
            </a:r>
            <a:r>
              <a:rPr lang="en-AU" dirty="0">
                <a:cs typeface="Times New Roman" pitchFamily="18" charset="0"/>
              </a:rPr>
              <a:t>.  </a:t>
            </a: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These </a:t>
            </a:r>
            <a:r>
              <a:rPr lang="en-AU" dirty="0">
                <a:cs typeface="Times New Roman" pitchFamily="18" charset="0"/>
              </a:rPr>
              <a:t>include </a:t>
            </a:r>
            <a:endParaRPr lang="ar-SA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1) </a:t>
            </a:r>
            <a:r>
              <a:rPr lang="en-AU" dirty="0" err="1">
                <a:cs typeface="Times New Roman" pitchFamily="18" charset="0"/>
              </a:rPr>
              <a:t>mycotoxicosis</a:t>
            </a:r>
            <a:r>
              <a:rPr lang="en-AU" dirty="0">
                <a:cs typeface="Times New Roman" pitchFamily="18" charset="0"/>
              </a:rPr>
              <a:t> </a:t>
            </a:r>
            <a:endParaRPr lang="ar-SA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2) </a:t>
            </a:r>
            <a:r>
              <a:rPr lang="en-AU" dirty="0" smtClean="0">
                <a:cs typeface="Times New Roman" pitchFamily="18" charset="0"/>
              </a:rPr>
              <a:t>Allergy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3) </a:t>
            </a:r>
            <a:r>
              <a:rPr lang="en-AU" dirty="0" smtClean="0">
                <a:cs typeface="Times New Roman" pitchFamily="18" charset="0"/>
              </a:rPr>
              <a:t>Colonization (without </a:t>
            </a:r>
            <a:r>
              <a:rPr lang="en-US" dirty="0" smtClean="0">
                <a:cs typeface="Times New Roman" pitchFamily="18" charset="0"/>
              </a:rPr>
              <a:t>invasion and </a:t>
            </a:r>
            <a:r>
              <a:rPr lang="en-AU" dirty="0" smtClean="0">
                <a:cs typeface="Times New Roman" pitchFamily="18" charset="0"/>
              </a:rPr>
              <a:t>extension ) in </a:t>
            </a:r>
            <a:r>
              <a:rPr lang="en-AU" dirty="0">
                <a:cs typeface="Times New Roman" pitchFamily="18" charset="0"/>
              </a:rPr>
              <a:t>preformed cavities </a:t>
            </a: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</a:t>
            </a:r>
            <a:r>
              <a:rPr lang="en-AU" dirty="0">
                <a:cs typeface="Times New Roman" pitchFamily="18" charset="0"/>
              </a:rPr>
              <a:t>4) </a:t>
            </a:r>
            <a:r>
              <a:rPr lang="en-AU" dirty="0" smtClean="0">
                <a:cs typeface="Times New Roman" pitchFamily="18" charset="0"/>
              </a:rPr>
              <a:t>Invasive</a:t>
            </a:r>
            <a:r>
              <a:rPr lang="en-AU" dirty="0">
                <a:cs typeface="Times New Roman" pitchFamily="18" charset="0"/>
              </a:rPr>
              <a:t>, inflammatory, </a:t>
            </a:r>
            <a:r>
              <a:rPr lang="en-AU" dirty="0" err="1">
                <a:cs typeface="Times New Roman" pitchFamily="18" charset="0"/>
              </a:rPr>
              <a:t>granulomatous</a:t>
            </a:r>
            <a:r>
              <a:rPr lang="en-AU" dirty="0">
                <a:cs typeface="Times New Roman" pitchFamily="18" charset="0"/>
              </a:rPr>
              <a:t>, necrotizing disease of </a:t>
            </a:r>
            <a:r>
              <a:rPr lang="en-AU" dirty="0" smtClean="0">
                <a:cs typeface="Times New Roman" pitchFamily="18" charset="0"/>
              </a:rPr>
              <a:t>lungs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(5</a:t>
            </a:r>
            <a:r>
              <a:rPr lang="en-AU" dirty="0">
                <a:cs typeface="Times New Roman" pitchFamily="18" charset="0"/>
              </a:rPr>
              <a:t>) systemic </a:t>
            </a:r>
            <a:r>
              <a:rPr lang="en-AU" dirty="0" smtClean="0">
                <a:cs typeface="Times New Roman" pitchFamily="18" charset="0"/>
              </a:rPr>
              <a:t>and </a:t>
            </a:r>
            <a:r>
              <a:rPr lang="en-AU" dirty="0">
                <a:cs typeface="Times New Roman" pitchFamily="18" charset="0"/>
              </a:rPr>
              <a:t>disseminated disease</a:t>
            </a:r>
            <a:r>
              <a:rPr lang="en-AU" dirty="0" smtClean="0">
                <a:cs typeface="Times New Roman" pitchFamily="18" charset="0"/>
              </a:rPr>
              <a:t>. 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dirty="0" smtClean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dirty="0" smtClean="0">
                <a:cs typeface="Times New Roman" pitchFamily="18" charset="0"/>
              </a:rPr>
              <a:t>The </a:t>
            </a:r>
            <a:r>
              <a:rPr lang="en-AU" dirty="0">
                <a:cs typeface="Times New Roman" pitchFamily="18" charset="0"/>
              </a:rPr>
              <a:t>type of disease and severity depends upon the physiologic state of the host and the species of </a:t>
            </a:r>
            <a:r>
              <a:rPr lang="en-AU" i="1" dirty="0" err="1">
                <a:cs typeface="Times New Roman" pitchFamily="18" charset="0"/>
              </a:rPr>
              <a:t>Aspergillus</a:t>
            </a:r>
            <a:r>
              <a:rPr lang="en-AU" dirty="0">
                <a:cs typeface="Times New Roman" pitchFamily="18" charset="0"/>
              </a:rPr>
              <a:t> </a:t>
            </a:r>
            <a:r>
              <a:rPr lang="en-AU" dirty="0" smtClean="0">
                <a:cs typeface="Times New Roman" pitchFamily="18" charset="0"/>
              </a:rPr>
              <a:t>causing the disease.</a:t>
            </a:r>
            <a:endParaRPr lang="en-AU" dirty="0"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endParaRPr lang="en-AU" u="sng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sz="2400" b="1" u="sng" dirty="0" smtClean="0">
                <a:cs typeface="Times New Roman" pitchFamily="18" charset="0"/>
              </a:rPr>
              <a:t>Aetiological </a:t>
            </a:r>
            <a:r>
              <a:rPr lang="en-AU" sz="2400" b="1" u="sng" dirty="0">
                <a:cs typeface="Times New Roman" pitchFamily="18" charset="0"/>
              </a:rPr>
              <a:t>Agents:</a:t>
            </a:r>
            <a:r>
              <a:rPr lang="en-AU" sz="2400" b="1" dirty="0">
                <a:cs typeface="Times New Roman" pitchFamily="18" charset="0"/>
              </a:rPr>
              <a:t>  </a:t>
            </a:r>
            <a:r>
              <a:rPr lang="en-AU" i="1" dirty="0" err="1" smtClean="0">
                <a:cs typeface="Times New Roman" pitchFamily="18" charset="0"/>
              </a:rPr>
              <a:t>Aspergillus</a:t>
            </a:r>
            <a:r>
              <a:rPr lang="en-AU" i="1" dirty="0" smtClean="0">
                <a:cs typeface="Times New Roman" pitchFamily="18" charset="0"/>
              </a:rPr>
              <a:t> species,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</a:pPr>
            <a:r>
              <a:rPr lang="en-AU" i="1" dirty="0" smtClean="0">
                <a:cs typeface="Times New Roman" pitchFamily="18" charset="0"/>
              </a:rPr>
              <a:t>common species are A. </a:t>
            </a:r>
            <a:r>
              <a:rPr lang="en-AU" i="1" dirty="0" err="1" smtClean="0">
                <a:cs typeface="Times New Roman" pitchFamily="18" charset="0"/>
              </a:rPr>
              <a:t>fumigatus</a:t>
            </a:r>
            <a:r>
              <a:rPr lang="en-AU" i="1" dirty="0">
                <a:cs typeface="Times New Roman" pitchFamily="18" charset="0"/>
              </a:rPr>
              <a:t>,</a:t>
            </a:r>
            <a:r>
              <a:rPr lang="en-AU" dirty="0">
                <a:cs typeface="Times New Roman" pitchFamily="18" charset="0"/>
              </a:rPr>
              <a:t> </a:t>
            </a:r>
            <a:r>
              <a:rPr lang="en-AU" i="1" dirty="0">
                <a:cs typeface="Times New Roman" pitchFamily="18" charset="0"/>
              </a:rPr>
              <a:t>A. </a:t>
            </a:r>
            <a:r>
              <a:rPr lang="en-AU" i="1" dirty="0" err="1">
                <a:cs typeface="Times New Roman" pitchFamily="18" charset="0"/>
              </a:rPr>
              <a:t>flavus</a:t>
            </a:r>
            <a:r>
              <a:rPr lang="en-AU" i="1" dirty="0">
                <a:cs typeface="Times New Roman" pitchFamily="18" charset="0"/>
              </a:rPr>
              <a:t>, A. </a:t>
            </a:r>
            <a:r>
              <a:rPr lang="en-AU" i="1" dirty="0" err="1">
                <a:cs typeface="Times New Roman" pitchFamily="18" charset="0"/>
              </a:rPr>
              <a:t>niger</a:t>
            </a:r>
            <a:r>
              <a:rPr lang="en-AU" i="1" dirty="0">
                <a:cs typeface="Times New Roman" pitchFamily="18" charset="0"/>
              </a:rPr>
              <a:t>, </a:t>
            </a:r>
            <a:r>
              <a:rPr lang="en-AU" i="1" dirty="0" smtClean="0">
                <a:cs typeface="Times New Roman" pitchFamily="18" charset="0"/>
              </a:rPr>
              <a:t>A</a:t>
            </a:r>
            <a:r>
              <a:rPr lang="en-AU" i="1" dirty="0">
                <a:cs typeface="Times New Roman" pitchFamily="18" charset="0"/>
              </a:rPr>
              <a:t>. </a:t>
            </a:r>
            <a:r>
              <a:rPr lang="en-AU" i="1" dirty="0" err="1" smtClean="0">
                <a:cs typeface="Times New Roman" pitchFamily="18" charset="0"/>
              </a:rPr>
              <a:t>terreus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en-AU" dirty="0" smtClean="0">
                <a:cs typeface="Times New Roman" pitchFamily="18" charset="0"/>
              </a:rPr>
              <a:t>and </a:t>
            </a:r>
            <a:r>
              <a:rPr lang="en-AU" i="1" dirty="0" smtClean="0">
                <a:cs typeface="Times New Roman" pitchFamily="18" charset="0"/>
              </a:rPr>
              <a:t>A. </a:t>
            </a:r>
            <a:r>
              <a:rPr lang="en-AU" i="1" dirty="0" err="1" smtClean="0">
                <a:cs typeface="Times New Roman" pitchFamily="18" charset="0"/>
              </a:rPr>
              <a:t>nidulans</a:t>
            </a:r>
            <a:r>
              <a:rPr lang="en-AU" dirty="0" smtClean="0">
                <a:cs typeface="Times New Roman" pitchFamily="18" charset="0"/>
              </a:rPr>
              <a:t>.</a:t>
            </a:r>
            <a:endParaRPr lang="en-AU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377" y="306536"/>
            <a:ext cx="7772400" cy="749300"/>
          </a:xfrm>
        </p:spPr>
        <p:txBody>
          <a:bodyPr/>
          <a:lstStyle/>
          <a:p>
            <a:r>
              <a:rPr lang="en-US" sz="28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CLASSIFICATION OF ASPERGILLOSIS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0014" y="1868636"/>
            <a:ext cx="21145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1800"/>
              <a:t>Airways/nasal exposure to airborne Aspergillus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endParaRPr lang="en-US" sz="2800"/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sz="2800"/>
              <a:t>     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2430214" y="1208236"/>
            <a:ext cx="6292850" cy="1190625"/>
            <a:chOff x="1272" y="730"/>
            <a:chExt cx="3964" cy="750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080" y="730"/>
              <a:ext cx="3156" cy="6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Invasive </a:t>
              </a:r>
              <a:r>
                <a:rPr lang="en-US" sz="1800" u="sng" dirty="0" err="1" smtClean="0"/>
                <a:t>aspergillosis</a:t>
              </a:r>
              <a:r>
                <a:rPr lang="en-US" sz="2800" dirty="0" smtClean="0"/>
                <a:t>     </a:t>
              </a:r>
              <a:endParaRPr lang="en-US" sz="2800" dirty="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1272" y="1056"/>
              <a:ext cx="760" cy="42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2442914" y="2465536"/>
            <a:ext cx="6292850" cy="1866900"/>
            <a:chOff x="1280" y="1522"/>
            <a:chExt cx="3964" cy="1176"/>
          </a:xfrm>
        </p:grpSpPr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080" y="1522"/>
              <a:ext cx="3164" cy="11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Chronic </a:t>
              </a:r>
              <a:r>
                <a:rPr lang="en-US" sz="1800" u="sng" dirty="0" err="1"/>
                <a:t>aspergillosis</a:t>
              </a:r>
              <a:r>
                <a:rPr lang="en-US" sz="1800" dirty="0"/>
                <a:t> (&gt;3 months)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/>
                <a:t> Chronic </a:t>
              </a:r>
              <a:r>
                <a:rPr lang="en-US" sz="1800" dirty="0" err="1"/>
                <a:t>cavitary</a:t>
              </a:r>
              <a:r>
                <a:rPr lang="en-US" sz="1800" dirty="0"/>
                <a:t> pulmonary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/>
                <a:t> </a:t>
              </a:r>
              <a:r>
                <a:rPr lang="en-US" sz="1800" dirty="0" err="1"/>
                <a:t>Aspergilloma</a:t>
              </a:r>
              <a:r>
                <a:rPr lang="en-US" sz="1800" dirty="0"/>
                <a:t> of lung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smtClean="0"/>
                <a:t>Maxillary (sinus) </a:t>
              </a:r>
              <a:r>
                <a:rPr lang="en-US" sz="1800" dirty="0" err="1" smtClean="0"/>
                <a:t>aspergilloma</a:t>
              </a:r>
              <a:endParaRPr lang="en-US" sz="1800" dirty="0" smtClean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 dirty="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 dirty="0"/>
                <a:t>     </a:t>
              </a: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280" y="1536"/>
              <a:ext cx="728" cy="4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4" name="Group 10"/>
          <p:cNvGrpSpPr>
            <a:grpSpLocks/>
          </p:cNvGrpSpPr>
          <p:nvPr/>
        </p:nvGrpSpPr>
        <p:grpSpPr bwMode="auto">
          <a:xfrm>
            <a:off x="2379414" y="2627461"/>
            <a:ext cx="6369050" cy="3249613"/>
            <a:chOff x="1240" y="1624"/>
            <a:chExt cx="4012" cy="2047"/>
          </a:xfrm>
        </p:grpSpPr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088" y="2874"/>
              <a:ext cx="3164" cy="79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u="sng" dirty="0"/>
                <a:t>Allergic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/>
                <a:t> Allergic </a:t>
              </a:r>
              <a:r>
                <a:rPr lang="en-US" sz="1800" dirty="0" err="1"/>
                <a:t>bronchopulmonary</a:t>
              </a:r>
              <a:r>
                <a:rPr lang="en-US" sz="1800" dirty="0"/>
                <a:t> (ABPA</a:t>
              </a:r>
              <a:r>
                <a:rPr lang="en-US" sz="1800" dirty="0" smtClean="0"/>
                <a:t>)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dirty="0" smtClean="0"/>
                <a:t> </a:t>
              </a:r>
              <a:r>
                <a:rPr lang="en-US" sz="1800" dirty="0"/>
                <a:t>Allergic </a:t>
              </a:r>
              <a:r>
                <a:rPr lang="en-US" sz="1800" dirty="0" err="1"/>
                <a:t>Aspergillus</a:t>
              </a:r>
              <a:r>
                <a:rPr lang="en-US" sz="1800" dirty="0"/>
                <a:t> </a:t>
              </a:r>
              <a:r>
                <a:rPr lang="en-US" sz="1800" dirty="0" smtClean="0"/>
                <a:t>sinusitis</a:t>
              </a:r>
              <a:endParaRPr lang="en-US" sz="1800" dirty="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1240" y="1624"/>
              <a:ext cx="760" cy="15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</p:grpSp>
      <p:grpSp>
        <p:nvGrpSpPr>
          <p:cNvPr id="17" name="Group 13"/>
          <p:cNvGrpSpPr>
            <a:grpSpLocks/>
          </p:cNvGrpSpPr>
          <p:nvPr/>
        </p:nvGrpSpPr>
        <p:grpSpPr bwMode="auto">
          <a:xfrm>
            <a:off x="714127" y="3021161"/>
            <a:ext cx="1976437" cy="2486025"/>
            <a:chOff x="191" y="1872"/>
            <a:chExt cx="1245" cy="1566"/>
          </a:xfrm>
        </p:grpSpPr>
        <p:sp>
          <p:nvSpPr>
            <p:cNvPr id="18" name="Line 14"/>
            <p:cNvSpPr>
              <a:spLocks noChangeShapeType="1"/>
            </p:cNvSpPr>
            <p:nvPr/>
          </p:nvSpPr>
          <p:spPr bwMode="auto">
            <a:xfrm>
              <a:off x="680" y="1872"/>
              <a:ext cx="0" cy="52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0" tIns="0" rIns="0" bIns="0" anchor="ctr"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91" y="2491"/>
              <a:ext cx="1245" cy="94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Persistence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without disease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FontTx/>
                <a:buChar char="-"/>
              </a:pPr>
              <a:r>
                <a:rPr lang="en-US" sz="1800"/>
                <a:t> colonisation of 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/>
                <a:t>the airways or nose/sinuses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endParaRPr lang="en-US" sz="2800"/>
            </a:p>
            <a:p>
              <a:pPr algn="l">
                <a:lnSpc>
                  <a:spcPct val="90000"/>
                </a:lnSpc>
                <a:spcBef>
                  <a:spcPct val="20000"/>
                </a:spcBef>
              </a:pPr>
              <a:r>
                <a:rPr lang="en-US" sz="2800"/>
                <a:t>  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104" y="404664"/>
            <a:ext cx="7772400" cy="78639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Aspergillosis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9552" y="1700808"/>
            <a:ext cx="7920037" cy="421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b="1" dirty="0" smtClean="0">
                <a:cs typeface="Times New Roman" pitchFamily="18" charset="0"/>
              </a:rPr>
              <a:t>Chronic </a:t>
            </a:r>
            <a:r>
              <a:rPr lang="en-US" sz="2100" b="1" dirty="0" err="1" smtClean="0">
                <a:cs typeface="Times New Roman" pitchFamily="18" charset="0"/>
              </a:rPr>
              <a:t>Aspergillosis</a:t>
            </a:r>
            <a:r>
              <a:rPr lang="en-US" sz="2100" b="1" dirty="0" smtClean="0">
                <a:cs typeface="Times New Roman" pitchFamily="18" charset="0"/>
              </a:rPr>
              <a:t> (Colonizing </a:t>
            </a:r>
            <a:r>
              <a:rPr lang="en-US" sz="2100" b="1" dirty="0" err="1" smtClean="0">
                <a:cs typeface="Times New Roman" pitchFamily="18" charset="0"/>
              </a:rPr>
              <a:t>aspergillosis</a:t>
            </a:r>
            <a:r>
              <a:rPr lang="en-US" sz="2100" b="1" dirty="0" smtClean="0">
                <a:cs typeface="Times New Roman" pitchFamily="18" charset="0"/>
              </a:rPr>
              <a:t>) </a:t>
            </a:r>
            <a:endParaRPr lang="en-US" sz="2100" b="1" dirty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100" dirty="0">
                <a:cs typeface="Times New Roman" pitchFamily="18" charset="0"/>
              </a:rPr>
              <a:t>	</a:t>
            </a:r>
            <a:r>
              <a:rPr lang="en-US" sz="2100" dirty="0" smtClean="0">
                <a:cs typeface="Times New Roman" pitchFamily="18" charset="0"/>
              </a:rPr>
              <a:t>         </a:t>
            </a:r>
            <a:r>
              <a:rPr lang="en-US" sz="2000" dirty="0" smtClean="0">
                <a:cs typeface="Times New Roman" pitchFamily="18" charset="0"/>
              </a:rPr>
              <a:t>(</a:t>
            </a:r>
            <a:r>
              <a:rPr lang="en-US" sz="2000" dirty="0" err="1" smtClean="0">
                <a:cs typeface="Times New Roman" pitchFamily="18" charset="0"/>
              </a:rPr>
              <a:t>Aspergilloma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OR </a:t>
            </a:r>
            <a:r>
              <a:rPr lang="en-US" sz="2000" dirty="0" err="1">
                <a:cs typeface="Times New Roman" pitchFamily="18" charset="0"/>
              </a:rPr>
              <a:t>Aspergillus</a:t>
            </a:r>
            <a:r>
              <a:rPr lang="en-US" sz="2000" dirty="0">
                <a:cs typeface="Times New Roman" pitchFamily="18" charset="0"/>
              </a:rPr>
              <a:t> fungus ball)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</a:rPr>
              <a:t>	</a:t>
            </a: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Signs </a:t>
            </a:r>
            <a:r>
              <a:rPr lang="en-US" sz="2000" dirty="0">
                <a:cs typeface="Times New Roman" pitchFamily="18" charset="0"/>
              </a:rPr>
              <a:t>include</a:t>
            </a:r>
            <a:r>
              <a:rPr lang="en-US" sz="2000" dirty="0" smtClean="0">
                <a:cs typeface="Times New Roman" pitchFamily="18" charset="0"/>
              </a:rPr>
              <a:t>: Cough, </a:t>
            </a:r>
            <a:r>
              <a:rPr lang="en-US" sz="2000" dirty="0" err="1" smtClean="0">
                <a:cs typeface="Times New Roman" pitchFamily="18" charset="0"/>
              </a:rPr>
              <a:t>hemoptysis</a:t>
            </a:r>
            <a:r>
              <a:rPr lang="en-US" sz="2000" dirty="0" smtClean="0">
                <a:cs typeface="Times New Roman" pitchFamily="18" charset="0"/>
              </a:rPr>
              <a:t>, </a:t>
            </a:r>
            <a:r>
              <a:rPr lang="en-US" sz="2000" dirty="0">
                <a:cs typeface="Times New Roman" pitchFamily="18" charset="0"/>
              </a:rPr>
              <a:t>variable </a:t>
            </a:r>
            <a:r>
              <a:rPr lang="en-US" sz="2000" dirty="0" smtClean="0">
                <a:cs typeface="Times New Roman" pitchFamily="18" charset="0"/>
              </a:rPr>
              <a:t>fever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000" dirty="0" smtClean="0">
                <a:cs typeface="Times New Roman" pitchFamily="18" charset="0"/>
              </a:rPr>
              <a:t>Radiology  will show mass in the lung , radiolucent crescent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Char char="§"/>
            </a:pPr>
            <a:endParaRPr lang="en-US" sz="2000" dirty="0" smtClean="0">
              <a:cs typeface="Times New Roman" pitchFamily="18" charset="0"/>
            </a:endParaRP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b="1" dirty="0" smtClean="0">
              <a:cs typeface="Times New Roman" pitchFamily="18" charset="0"/>
            </a:endParaRPr>
          </a:p>
          <a:p>
            <a:pPr marL="342900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b="1" dirty="0" smtClean="0">
                <a:cs typeface="Times New Roman" pitchFamily="18" charset="0"/>
              </a:rPr>
              <a:t>Invasive pulmonary </a:t>
            </a:r>
            <a:r>
              <a:rPr lang="en-US" sz="2000" b="1" dirty="0" err="1" smtClean="0">
                <a:cs typeface="Times New Roman" pitchFamily="18" charset="0"/>
              </a:rPr>
              <a:t>Aspergillosis</a:t>
            </a:r>
            <a:r>
              <a:rPr lang="en-US" sz="2000" b="1" dirty="0" smtClean="0">
                <a:cs typeface="Times New Roman" pitchFamily="18" charset="0"/>
              </a:rPr>
              <a:t> </a:t>
            </a: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Signs: Cough , </a:t>
            </a:r>
            <a:r>
              <a:rPr lang="en-US" sz="2000" dirty="0" err="1" smtClean="0">
                <a:cs typeface="Times New Roman" pitchFamily="18" charset="0"/>
              </a:rPr>
              <a:t>hemoptysis</a:t>
            </a:r>
            <a:r>
              <a:rPr lang="en-US" sz="2000" dirty="0" smtClean="0">
                <a:cs typeface="Times New Roman" pitchFamily="18" charset="0"/>
              </a:rPr>
              <a:t>, Fever, Pneumonia, </a:t>
            </a:r>
            <a:r>
              <a:rPr lang="en-US" sz="2000" dirty="0" err="1" smtClean="0">
                <a:cs typeface="Times New Roman" pitchFamily="18" charset="0"/>
              </a:rPr>
              <a:t>Leukocytosis</a:t>
            </a:r>
            <a:endParaRPr lang="en-US" sz="2000" dirty="0" smtClean="0">
              <a:cs typeface="Times New Roman" pitchFamily="18" charset="0"/>
            </a:endParaRPr>
          </a:p>
          <a:p>
            <a:pPr marL="1257300" lvl="2" indent="-342900" algn="l" rtl="0">
              <a:lnSpc>
                <a:spcPct val="60000"/>
              </a:lnSpc>
              <a:spcBef>
                <a:spcPct val="50000"/>
              </a:spcBef>
            </a:pPr>
            <a:r>
              <a:rPr lang="en-US" sz="2000" dirty="0" smtClean="0">
                <a:cs typeface="Times New Roman" pitchFamily="18" charset="0"/>
              </a:rPr>
              <a:t>Radiology  will show</a:t>
            </a:r>
            <a:r>
              <a:rPr lang="en-US" sz="2000" dirty="0" smtClean="0"/>
              <a:t> lesions  with halo sign</a:t>
            </a:r>
            <a:r>
              <a:rPr lang="en-US" sz="2000" dirty="0" smtClean="0">
                <a:cs typeface="Times New Roman" pitchFamily="18" charset="0"/>
              </a:rPr>
              <a:t>  </a:t>
            </a:r>
          </a:p>
          <a:p>
            <a:pPr marL="800100" lvl="1" indent="-342900" algn="l" rtl="0">
              <a:lnSpc>
                <a:spcPct val="60000"/>
              </a:lnSpc>
              <a:spcBef>
                <a:spcPct val="50000"/>
              </a:spcBef>
              <a:buFont typeface="Wingdings" pitchFamily="2" charset="2"/>
              <a:buNone/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3356992"/>
            <a:ext cx="3537592" cy="150971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Note the Halo sign</a:t>
            </a:r>
            <a:endParaRPr lang="en-US" sz="28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68201" y="749648"/>
            <a:ext cx="8396287" cy="519112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 dirty="0"/>
              <a:t>Invasive pulmonary </a:t>
            </a:r>
            <a:r>
              <a:rPr lang="en-GB" sz="2800" dirty="0" err="1"/>
              <a:t>aspergillosis</a:t>
            </a:r>
            <a:r>
              <a:rPr lang="en-GB" sz="2800" dirty="0"/>
              <a:t> in </a:t>
            </a:r>
            <a:r>
              <a:rPr lang="en-GB" sz="2800" dirty="0" smtClean="0"/>
              <a:t>AIDS patient</a:t>
            </a:r>
            <a:endParaRPr lang="en-GB" sz="2800" dirty="0"/>
          </a:p>
        </p:txBody>
      </p:sp>
      <p:pic>
        <p:nvPicPr>
          <p:cNvPr id="8" name="Picture 6" descr="PtDF10 CT Feb 2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45038" y="1369814"/>
            <a:ext cx="3805237" cy="2635250"/>
          </a:xfrm>
          <a:prstGeom prst="rect">
            <a:avLst/>
          </a:prstGeom>
          <a:noFill/>
        </p:spPr>
      </p:pic>
      <p:pic>
        <p:nvPicPr>
          <p:cNvPr id="9" name="Picture 7" descr="PtDFctscan06 feb 2n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5038" y="4057922"/>
            <a:ext cx="3836987" cy="2611438"/>
          </a:xfrm>
          <a:prstGeom prst="rect">
            <a:avLst/>
          </a:prstGeom>
          <a:noFill/>
        </p:spPr>
      </p:pic>
      <p:sp>
        <p:nvSpPr>
          <p:cNvPr id="10" name="Right Arrow 9"/>
          <p:cNvSpPr/>
          <p:nvPr/>
        </p:nvSpPr>
        <p:spPr>
          <a:xfrm rot="401902" flipV="1">
            <a:off x="4341609" y="4839690"/>
            <a:ext cx="1028562" cy="186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401902" flipV="1">
            <a:off x="4338147" y="2188237"/>
            <a:ext cx="1251510" cy="232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5838</TotalTime>
  <Words>863</Words>
  <Application>Microsoft Office PowerPoint</Application>
  <PresentationFormat>On-screen Show (4:3)</PresentationFormat>
  <Paragraphs>270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PowerPoint Presentation</vt:lpstr>
      <vt:lpstr>Respiratory fungal infections</vt:lpstr>
      <vt:lpstr>PowerPoint Presentation</vt:lpstr>
      <vt:lpstr>Respiratory fungal infection - Etiology</vt:lpstr>
      <vt:lpstr>PowerPoint Presentation</vt:lpstr>
      <vt:lpstr>PowerPoint Presentation</vt:lpstr>
      <vt:lpstr>CLASSIFICATION OF ASPERGILLOSIS</vt:lpstr>
      <vt:lpstr>Aspergillosis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Diagnosis of pumonary Aspergillosis</vt:lpstr>
      <vt:lpstr>PowerPoint Presentation</vt:lpstr>
      <vt:lpstr>Diagnosis-   PCR</vt:lpstr>
      <vt:lpstr>PowerPoint Presentation</vt:lpstr>
      <vt:lpstr>Fungal sinusitis</vt:lpstr>
      <vt:lpstr>Fungal sinusitis</vt:lpstr>
      <vt:lpstr>PowerPoint Presentation</vt:lpstr>
      <vt:lpstr>Zygomycosis</vt:lpstr>
      <vt:lpstr>Zygomycosis</vt:lpstr>
      <vt:lpstr>Pulmonary Zygomycosis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Al-Hedaithy</dc:creator>
  <cp:lastModifiedBy>Dr.ALBARRAG</cp:lastModifiedBy>
  <cp:revision>116</cp:revision>
  <dcterms:created xsi:type="dcterms:W3CDTF">2011-01-18T14:07:27Z</dcterms:created>
  <dcterms:modified xsi:type="dcterms:W3CDTF">2013-02-11T07:57:20Z</dcterms:modified>
</cp:coreProperties>
</file>