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2"/>
  </p:notesMasterIdLst>
  <p:sldIdLst>
    <p:sldId id="297" r:id="rId2"/>
    <p:sldId id="302" r:id="rId3"/>
    <p:sldId id="355" r:id="rId4"/>
    <p:sldId id="353" r:id="rId5"/>
    <p:sldId id="394" r:id="rId6"/>
    <p:sldId id="381" r:id="rId7"/>
    <p:sldId id="383" r:id="rId8"/>
    <p:sldId id="348" r:id="rId9"/>
    <p:sldId id="369" r:id="rId10"/>
    <p:sldId id="387" r:id="rId11"/>
    <p:sldId id="370" r:id="rId12"/>
    <p:sldId id="384" r:id="rId13"/>
    <p:sldId id="359" r:id="rId14"/>
    <p:sldId id="364" r:id="rId15"/>
    <p:sldId id="388" r:id="rId16"/>
    <p:sldId id="389" r:id="rId17"/>
    <p:sldId id="390" r:id="rId18"/>
    <p:sldId id="391" r:id="rId19"/>
    <p:sldId id="392" r:id="rId20"/>
    <p:sldId id="298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5" autoAdjust="0"/>
    <p:restoredTop sz="94718" autoAdjust="0"/>
  </p:normalViewPr>
  <p:slideViewPr>
    <p:cSldViewPr>
      <p:cViewPr varScale="1">
        <p:scale>
          <a:sx n="86" d="100"/>
          <a:sy n="86" d="100"/>
        </p:scale>
        <p:origin x="-9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Infections-II</a:t>
            </a:r>
            <a:endParaRPr lang="en-US" sz="4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3325813"/>
            <a:ext cx="7886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Dr. Ahmed Al-</a:t>
            </a:r>
            <a:r>
              <a:rPr lang="en-US" sz="3200" dirty="0" err="1">
                <a:latin typeface="+mn-lt"/>
              </a:rPr>
              <a:t>Barrag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2400" dirty="0">
                <a:latin typeface="+mn-lt"/>
              </a:rPr>
              <a:t>Asst. Professor of Medical Mycology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School of Medicine and the University Hospitals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83568" y="2132856"/>
            <a:ext cx="7920037" cy="264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Culture:  </a:t>
            </a:r>
            <a:endParaRPr lang="en-US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SDA &amp; Blood agar at 37</a:t>
            </a:r>
            <a:r>
              <a:rPr lang="en-US" sz="21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C,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creamy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moist colonies in 24 - 48 hours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ar-SA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culture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89189"/>
            <a:ext cx="223224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204864"/>
            <a:ext cx="223224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764704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err="1" smtClean="0">
                <a:latin typeface="Constantia" pitchFamily="18" charset="0"/>
              </a:rPr>
              <a:t>Candidiasis</a:t>
            </a:r>
            <a:r>
              <a:rPr lang="en-US" sz="3200" b="1" dirty="0" smtClean="0">
                <a:latin typeface="Constantia" pitchFamily="18" charset="0"/>
              </a:rPr>
              <a:t> - diagnosis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0825" y="663575"/>
            <a:ext cx="8642350" cy="12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is the most common species to cause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candidiasis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following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tests to identify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7544" y="1916832"/>
            <a:ext cx="684076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Germ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tube test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Formation of germ tube when cultured in serum at 37ᵒC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3140968"/>
            <a:ext cx="6336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Chlamydospore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production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corn meal Agar (CMA)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7544" y="3644900"/>
            <a:ext cx="860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3. Resistance to 500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g/ml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(will grow 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Mycobiotic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Medium)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11560" y="4437112"/>
            <a:ext cx="7272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these 3 are  positive            yeast is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C.albicans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7544" y="5013176"/>
            <a:ext cx="8424862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negative,  then it could be any other yeast, </a:t>
            </a:r>
          </a:p>
          <a:p>
            <a:pPr marL="800100" lvl="1" indent="-342900" algn="l" rtl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 Carbohydrate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assimilations and fermentation.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67544" y="5726583"/>
            <a:ext cx="810101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commercial kits available for this like: API 20C, API 32C</a:t>
            </a:r>
          </a:p>
          <a:p>
            <a:pPr marL="800100" lvl="1" indent="-342900" algn="l" rtl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Culture 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Chromogenic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Media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CHROMagar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™ Candida)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092280" y="5661248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Chlamydospores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of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albicans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 CMA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020272" y="3284984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Germ tube test </a:t>
            </a:r>
          </a:p>
        </p:txBody>
      </p:sp>
      <p:pic>
        <p:nvPicPr>
          <p:cNvPr id="21" name="Picture 5" descr="C_albicans_germ_tub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634180" y="1412776"/>
            <a:ext cx="2330308" cy="188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ight Arrow 21"/>
          <p:cNvSpPr/>
          <p:nvPr/>
        </p:nvSpPr>
        <p:spPr>
          <a:xfrm>
            <a:off x="3131840" y="458112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" name="Picture 22" descr="8FF4.jpg"/>
          <p:cNvPicPr>
            <a:picLocks noChangeAspect="1"/>
          </p:cNvPicPr>
          <p:nvPr/>
        </p:nvPicPr>
        <p:blipFill>
          <a:blip r:embed="rId4" cstate="print"/>
          <a:srcRect b="15060"/>
          <a:stretch>
            <a:fillRect/>
          </a:stretch>
        </p:blipFill>
        <p:spPr>
          <a:xfrm>
            <a:off x="6300192" y="4005064"/>
            <a:ext cx="2712811" cy="1584176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3568" y="404664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err="1" smtClean="0">
                <a:latin typeface="Constantia" pitchFamily="18" charset="0"/>
              </a:rPr>
              <a:t>Candidiasis</a:t>
            </a:r>
            <a:r>
              <a:rPr lang="en-US" sz="3200" b="1" dirty="0" smtClean="0">
                <a:latin typeface="Constantia" pitchFamily="18" charset="0"/>
              </a:rPr>
              <a:t> - diagnosis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30352" y="2276872"/>
            <a:ext cx="7772400" cy="3205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ct val="50000"/>
              </a:spcBef>
            </a:pP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Serology:</a:t>
            </a:r>
            <a:r>
              <a:rPr lang="en-US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Patient serum</a:t>
            </a:r>
          </a:p>
          <a:p>
            <a:pPr marL="982980" lvl="1" indent="-342900" algn="l">
              <a:lnSpc>
                <a:spcPct val="90000"/>
              </a:lnSpc>
              <a:spcBef>
                <a:spcPct val="50000"/>
              </a:spcBef>
            </a:pP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Test </a:t>
            </a:r>
            <a:r>
              <a:rPr lang="en-US" sz="1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Antigen , e.g. </a:t>
            </a:r>
            <a:r>
              <a:rPr lang="en-US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Mannan</a:t>
            </a: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antigen  using ELISA </a:t>
            </a:r>
          </a:p>
          <a:p>
            <a:pPr marL="982980" lvl="1" indent="-342900" algn="l">
              <a:lnSpc>
                <a:spcPct val="90000"/>
              </a:lnSpc>
              <a:spcBef>
                <a:spcPct val="50000"/>
              </a:spcBef>
            </a:pPr>
            <a:r>
              <a:rPr lang="en-US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Test for Antibodies</a:t>
            </a:r>
          </a:p>
          <a:p>
            <a:pPr marL="982980" lvl="1" indent="-342900" algn="l">
              <a:lnSpc>
                <a:spcPct val="90000"/>
              </a:lnSpc>
              <a:spcBef>
                <a:spcPct val="50000"/>
              </a:spcBef>
            </a:pPr>
            <a:endParaRPr lang="en-US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82980" lvl="1" indent="-342900" algn="l">
              <a:lnSpc>
                <a:spcPct val="90000"/>
              </a:lnSpc>
              <a:spcBef>
                <a:spcPct val="50000"/>
              </a:spcBef>
            </a:pPr>
            <a:endParaRPr lang="en-US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50000"/>
              </a:spcBef>
            </a:pP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PCR</a:t>
            </a:r>
            <a:endParaRPr lang="en-US" sz="2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692696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err="1" smtClean="0">
                <a:latin typeface="Constantia" pitchFamily="18" charset="0"/>
              </a:rPr>
              <a:t>Candidiasis</a:t>
            </a:r>
            <a:r>
              <a:rPr lang="en-US" sz="3200" b="1" dirty="0" smtClean="0">
                <a:latin typeface="Constantia" pitchFamily="18" charset="0"/>
              </a:rPr>
              <a:t> - diagnosis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4767263" cy="216024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Systemic treatment of </a:t>
            </a:r>
            <a:r>
              <a:rPr lang="en-US" sz="2400" b="1" dirty="0" err="1" smtClean="0">
                <a:solidFill>
                  <a:schemeClr val="tx1"/>
                </a:solidFill>
                <a:latin typeface="Constantia" pitchFamily="18" charset="0"/>
              </a:rPr>
              <a:t>Candidiasis</a:t>
            </a:r>
            <a:r>
              <a:rPr lang="en-US" sz="2400" b="1" dirty="0" smtClean="0">
                <a:solidFill>
                  <a:schemeClr val="tx1"/>
                </a:solidFill>
                <a:latin typeface="Constantia" pitchFamily="18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Constantia" pitchFamily="18" charset="0"/>
              </a:rPr>
            </a:b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</a:rPr>
              <a:t>Fluconazole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</a:rPr>
              <a:t>Voriconazole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</a:rPr>
              <a:t>Caspofungin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</a:rPr>
              <a:t>Amphotericin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67544" y="4257092"/>
            <a:ext cx="8208912" cy="1368152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Candidemia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: </a:t>
            </a:r>
          </a:p>
          <a:p>
            <a:pPr marL="731520" lvl="1" indent="-274320" algn="l" rt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Treat for 14 days after last positive culture and resolution of signs and symptoms</a:t>
            </a:r>
          </a:p>
          <a:p>
            <a:pPr marL="731520" lvl="1" indent="-274320" algn="l" rt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Remove all intravascular catheters, if possible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921023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smtClean="0">
                <a:latin typeface="Constantia" pitchFamily="18" charset="0"/>
              </a:rPr>
              <a:t>Treatment of </a:t>
            </a:r>
            <a:r>
              <a:rPr lang="en-US" sz="3200" b="1" dirty="0" err="1" smtClean="0">
                <a:latin typeface="Constantia" pitchFamily="18" charset="0"/>
              </a:rPr>
              <a:t>Candidiasis</a:t>
            </a:r>
            <a:r>
              <a:rPr lang="en-US" sz="3200" b="1" dirty="0" smtClean="0">
                <a:latin typeface="Constantia" pitchFamily="18" charset="0"/>
              </a:rPr>
              <a:t>  </a:t>
            </a:r>
            <a:br>
              <a:rPr lang="en-US" sz="3200" b="1" dirty="0" smtClean="0">
                <a:latin typeface="Constantia" pitchFamily="18" charset="0"/>
              </a:rPr>
            </a:b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9"/>
          <p:cNvSpPr txBox="1">
            <a:spLocks/>
          </p:cNvSpPr>
          <p:nvPr/>
        </p:nvSpPr>
        <p:spPr>
          <a:xfrm>
            <a:off x="503040" y="1916832"/>
            <a:ext cx="8245424" cy="3816424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ar-SA" sz="2000" b="1" dirty="0" smtClean="0">
              <a:latin typeface="Constantia" pitchFamily="18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="1" dirty="0" smtClean="0">
              <a:latin typeface="Constantia" pitchFamily="18" charset="0"/>
            </a:endParaRPr>
          </a:p>
          <a:p>
            <a:pPr lvl="1" algn="l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Antifungal susceptibility testing in not done routinely in the microbiology lab.</a:t>
            </a:r>
          </a:p>
          <a:p>
            <a:pPr lvl="1" algn="l">
              <a:spcBef>
                <a:spcPct val="20000"/>
              </a:spcBef>
            </a:pPr>
            <a:endParaRPr lang="en-US" sz="2000" b="1" dirty="0" smtClean="0">
              <a:latin typeface="Constantia" pitchFamily="18" charset="0"/>
            </a:endParaRPr>
          </a:p>
          <a:p>
            <a:pPr lvl="1" algn="l">
              <a:spcBef>
                <a:spcPct val="20000"/>
              </a:spcBef>
            </a:pPr>
            <a:r>
              <a:rPr lang="en-US" sz="2000" b="1" dirty="0" smtClean="0">
                <a:latin typeface="Constantia" pitchFamily="18" charset="0"/>
              </a:rPr>
              <a:t>Points to consider:</a:t>
            </a:r>
          </a:p>
          <a:p>
            <a:pPr lvl="1" algn="l">
              <a:spcBef>
                <a:spcPct val="20000"/>
              </a:spcBef>
              <a:buFont typeface="Arial" pitchFamily="34" charset="0"/>
              <a:buNone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lvl="1" algn="l">
              <a:spcBef>
                <a:spcPct val="20000"/>
              </a:spcBef>
            </a:pPr>
            <a:r>
              <a:rPr lang="ar-SA" sz="2000" i="1" dirty="0" smtClean="0">
                <a:latin typeface="Constantia" pitchFamily="18" charset="0"/>
              </a:rPr>
              <a:t> </a:t>
            </a:r>
            <a:r>
              <a:rPr lang="en-US" sz="2000" i="1" dirty="0" smtClean="0">
                <a:latin typeface="Constantia" pitchFamily="18" charset="0"/>
              </a:rPr>
              <a:t>C. </a:t>
            </a:r>
            <a:r>
              <a:rPr lang="en-US" sz="2000" i="1" dirty="0" err="1" smtClean="0">
                <a:latin typeface="Constantia" pitchFamily="18" charset="0"/>
              </a:rPr>
              <a:t>glabrata</a:t>
            </a:r>
            <a:r>
              <a:rPr lang="en-US" sz="2000" i="1" dirty="0" smtClean="0">
                <a:latin typeface="Constantia" pitchFamily="18" charset="0"/>
              </a:rPr>
              <a:t> </a:t>
            </a:r>
            <a:r>
              <a:rPr lang="en-US" sz="2000" dirty="0" smtClean="0">
                <a:latin typeface="Constantia" pitchFamily="18" charset="0"/>
              </a:rPr>
              <a:t>can be less susceptible or resistant to </a:t>
            </a:r>
            <a:r>
              <a:rPr lang="en-US" sz="2000" dirty="0" err="1" smtClean="0">
                <a:latin typeface="Constantia" pitchFamily="18" charset="0"/>
              </a:rPr>
              <a:t>fluconazole</a:t>
            </a:r>
            <a:endParaRPr lang="en-US" sz="2000" dirty="0" smtClean="0">
              <a:latin typeface="Constantia" pitchFamily="18" charset="0"/>
            </a:endParaRPr>
          </a:p>
          <a:p>
            <a:pPr lvl="1" algn="l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C. </a:t>
            </a:r>
            <a:r>
              <a:rPr kumimoji="0" lang="en-US" sz="200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krusei</a:t>
            </a: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is resistant to </a:t>
            </a:r>
            <a:r>
              <a:rPr kumimoji="0" lang="en-US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</a:rPr>
              <a:t>fluconazole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lvl="1" algn="l">
              <a:spcBef>
                <a:spcPct val="20000"/>
              </a:spcBef>
              <a:buFont typeface="Arial" pitchFamily="34" charset="0"/>
              <a:buNone/>
            </a:pP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683568" y="1124744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dirty="0" smtClean="0">
                <a:latin typeface="Constantia" pitchFamily="18" charset="0"/>
              </a:rPr>
              <a:t/>
            </a:r>
            <a:br>
              <a:rPr lang="en-US" sz="3200" dirty="0" smtClean="0">
                <a:latin typeface="Constantia" pitchFamily="18" charset="0"/>
              </a:rPr>
            </a:br>
            <a:r>
              <a:rPr lang="en-US" sz="3200" dirty="0" smtClean="0">
                <a:latin typeface="Constantia" pitchFamily="18" charset="0"/>
              </a:rPr>
              <a:t>In Vitro Susceptibility of </a:t>
            </a:r>
            <a:r>
              <a:rPr lang="en-US" sz="3200" i="1" dirty="0" smtClean="0">
                <a:latin typeface="Constantia" pitchFamily="18" charset="0"/>
              </a:rPr>
              <a:t>Candida </a:t>
            </a:r>
            <a:r>
              <a:rPr lang="en-US" sz="3200" dirty="0" smtClean="0">
                <a:latin typeface="Constantia" pitchFamily="18" charset="0"/>
              </a:rPr>
              <a:t>spp. 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67544" y="1268760"/>
            <a:ext cx="8280920" cy="494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Causative agent</a:t>
            </a:r>
            <a:endParaRPr lang="en-US" sz="2400" i="1" dirty="0" smtClean="0">
              <a:latin typeface="Constantia" pitchFamily="18" charset="0"/>
              <a:cs typeface="Times New Roman" pitchFamily="18" charset="0"/>
            </a:endParaRPr>
          </a:p>
          <a:p>
            <a:pPr lvl="2" algn="l" rtl="0"/>
            <a:r>
              <a:rPr lang="en-US" sz="2000" i="1" dirty="0" smtClean="0">
                <a:latin typeface="Constantia" pitchFamily="18" charset="0"/>
                <a:cs typeface="Times New Roman" pitchFamily="18" charset="0"/>
              </a:rPr>
              <a:t>             Cryptococcus </a:t>
            </a: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neoformans</a:t>
            </a:r>
            <a:endParaRPr lang="en-US" sz="2000" i="1" dirty="0" smtClean="0">
              <a:latin typeface="Constantia" pitchFamily="18" charset="0"/>
              <a:cs typeface="Times New Roman" pitchFamily="18" charset="0"/>
            </a:endParaRPr>
          </a:p>
          <a:p>
            <a:pPr lvl="2" algn="l" rtl="0"/>
            <a:r>
              <a:rPr lang="ar-SA" sz="20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Constantia" pitchFamily="18" charset="0"/>
                <a:cs typeface="Times New Roman" pitchFamily="18" charset="0"/>
              </a:rPr>
              <a:t>            C. </a:t>
            </a:r>
            <a:r>
              <a:rPr lang="en-US" sz="2000" i="1" dirty="0" err="1" smtClean="0">
                <a:latin typeface="Constantia" pitchFamily="18" charset="0"/>
                <a:cs typeface="Times New Roman" pitchFamily="18" charset="0"/>
              </a:rPr>
              <a:t>gattii</a:t>
            </a:r>
            <a:endParaRPr lang="en-US" sz="2000" dirty="0" smtClean="0">
              <a:latin typeface="Constantia" pitchFamily="18" charset="0"/>
              <a:cs typeface="Times New Roman" pitchFamily="18" charset="0"/>
            </a:endParaRPr>
          </a:p>
          <a:p>
            <a:pPr algn="l" rtl="0"/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A typical yeast with a thick capsule </a:t>
            </a:r>
          </a:p>
          <a:p>
            <a:pPr algn="l" rtl="0">
              <a:buFontTx/>
              <a:buChar char="o"/>
            </a:pPr>
            <a:endParaRPr lang="en-US" sz="2400" b="1" dirty="0" smtClean="0">
              <a:latin typeface="Constantia" pitchFamily="18" charset="0"/>
              <a:cs typeface="Times New Roman" pitchFamily="18" charset="0"/>
            </a:endParaRPr>
          </a:p>
          <a:p>
            <a:pPr algn="l" rtl="0"/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Source of infection</a:t>
            </a:r>
          </a:p>
          <a:p>
            <a:pPr lvl="1" algn="l" rtl="0"/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Pigeon or birds droppings &amp; contaminated soil</a:t>
            </a:r>
          </a:p>
          <a:p>
            <a:pPr algn="l" rtl="0"/>
            <a:endParaRPr lang="en-US" sz="2400" dirty="0" smtClean="0">
              <a:latin typeface="Constantia" pitchFamily="18" charset="0"/>
              <a:cs typeface="Times New Roman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400" b="1" dirty="0" smtClean="0">
                <a:latin typeface="Constantia" pitchFamily="18" charset="0"/>
                <a:cs typeface="Times New Roman" pitchFamily="18" charset="0"/>
              </a:rPr>
              <a:t>Pathogenesis</a:t>
            </a:r>
          </a:p>
          <a:p>
            <a:pPr marL="800100" lvl="1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Human infection by inhalation</a:t>
            </a:r>
          </a:p>
          <a:p>
            <a:pPr marL="800100" lvl="1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infections could be asymptomatic</a:t>
            </a:r>
          </a:p>
          <a:p>
            <a:pPr marL="800100" lvl="1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May develop pneumonia, disseminate to CNS 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causing meningitis </a:t>
            </a:r>
            <a:r>
              <a:rPr lang="en-US" sz="2000" dirty="0" smtClean="0">
                <a:latin typeface="Constantia" pitchFamily="18" charset="0"/>
                <a:cs typeface="Times New Roman" pitchFamily="18" charset="0"/>
              </a:rPr>
              <a:t>(immunological status of the host)</a:t>
            </a:r>
          </a:p>
          <a:p>
            <a:pPr algn="l" rtl="0">
              <a:lnSpc>
                <a:spcPct val="90000"/>
              </a:lnSpc>
            </a:pPr>
            <a:endParaRPr lang="en-US" sz="2400" dirty="0" smtClean="0">
              <a:latin typeface="Constantia" pitchFamily="18" charset="0"/>
            </a:endParaRPr>
          </a:p>
          <a:p>
            <a:pPr algn="l" rtl="0"/>
            <a:endParaRPr lang="en-US" sz="2400" dirty="0" smtClean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620688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smtClean="0">
                <a:latin typeface="Constantia" pitchFamily="18" charset="0"/>
              </a:rPr>
              <a:t>Pulmonary </a:t>
            </a:r>
            <a:r>
              <a:rPr lang="en-US" sz="3200" b="1" dirty="0" err="1" smtClean="0">
                <a:latin typeface="Constantia" pitchFamily="18" charset="0"/>
              </a:rPr>
              <a:t>Cryptococcosis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065591" cy="4392488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Lab Diagnosis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1. India Ink preparation</a:t>
            </a:r>
          </a:p>
          <a:p>
            <a:pPr lvl="1" algn="l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     Yeast cell with a thick capsule</a:t>
            </a:r>
          </a:p>
          <a:p>
            <a:pPr lvl="1" algn="l" eaLnBrk="1" hangingPunct="1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sz="2000" dirty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lvl="1" algn="l" eaLnBrk="1" hangingPunct="1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2. Culture on SDA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     Identify using API 20C , </a:t>
            </a:r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Urease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+</a:t>
            </a:r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ve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    Phenol </a:t>
            </a:r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oxidase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+</a:t>
            </a:r>
            <a:r>
              <a:rPr lang="en-US" sz="2400" dirty="0" err="1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ve</a:t>
            </a:r>
            <a:endParaRPr lang="en-US" sz="24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ar-SA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</a:t>
            </a:r>
          </a:p>
          <a:p>
            <a:pPr algn="l" eaLnBrk="1" hangingPunct="1">
              <a:lnSpc>
                <a:spcPct val="80000"/>
              </a:lnSpc>
            </a:pPr>
            <a:endParaRPr lang="ar-SA" sz="2400" dirty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ar-SA" sz="24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3. Serology :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  Capsular Antigen by latex agglutination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    excellent sensitivity </a:t>
            </a:r>
          </a:p>
          <a:p>
            <a:pPr algn="l" eaLnBrk="1" hangingPunct="1"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0113" y="260350"/>
            <a:ext cx="50403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600" b="1" dirty="0" err="1">
                <a:latin typeface="Constantia" pitchFamily="18" charset="0"/>
              </a:rPr>
              <a:t>Cryptococcosis</a:t>
            </a:r>
            <a:endParaRPr lang="en-US" sz="3600" b="1" dirty="0">
              <a:latin typeface="Constantia" pitchFamily="18" charset="0"/>
            </a:endParaRPr>
          </a:p>
        </p:txBody>
      </p:sp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3" cstate="print"/>
          <a:srcRect t="22689"/>
          <a:stretch>
            <a:fillRect/>
          </a:stretch>
        </p:blipFill>
        <p:spPr bwMode="auto">
          <a:xfrm>
            <a:off x="5502661" y="3429000"/>
            <a:ext cx="2669739" cy="14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4" cstate="print"/>
          <a:srcRect b="7211"/>
          <a:stretch>
            <a:fillRect/>
          </a:stretch>
        </p:blipFill>
        <p:spPr bwMode="auto">
          <a:xfrm>
            <a:off x="5459407" y="1484784"/>
            <a:ext cx="2640985" cy="15841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1188" y="1844675"/>
            <a:ext cx="7345188" cy="3976688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Treatment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  <a:cs typeface="Times New Roman" pitchFamily="18" charset="0"/>
              </a:rPr>
              <a:t>Systemic fungal agents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400" noProof="0" dirty="0" smtClean="0">
                <a:latin typeface="Constantia" pitchFamily="18" charset="0"/>
                <a:cs typeface="Times New Roman" pitchFamily="18" charset="0"/>
              </a:rPr>
              <a:t>         </a:t>
            </a:r>
            <a:r>
              <a:rPr lang="en-US" sz="2400" noProof="0" dirty="0" err="1" smtClean="0">
                <a:latin typeface="Constantia" pitchFamily="18" charset="0"/>
                <a:cs typeface="Times New Roman" pitchFamily="18" charset="0"/>
              </a:rPr>
              <a:t>Amphotericin</a:t>
            </a:r>
            <a:r>
              <a:rPr lang="en-US" sz="2400" noProof="0" dirty="0" smtClean="0">
                <a:latin typeface="Constantia" pitchFamily="18" charset="0"/>
                <a:cs typeface="Times New Roman" pitchFamily="18" charset="0"/>
              </a:rPr>
              <a:t> B</a:t>
            </a:r>
          </a:p>
          <a:p>
            <a:pPr algn="l" rt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400" dirty="0" smtClean="0">
                <a:latin typeface="Constantia" pitchFamily="18" charset="0"/>
                <a:cs typeface="Times New Roman" pitchFamily="18" charset="0"/>
              </a:rPr>
              <a:t>         Combination of </a:t>
            </a:r>
            <a:r>
              <a:rPr lang="en-US" sz="2400" dirty="0" err="1" smtClean="0">
                <a:latin typeface="Constantia" pitchFamily="18" charset="0"/>
                <a:cs typeface="Times New Roman" pitchFamily="18" charset="0"/>
              </a:rPr>
              <a:t>Amphotericin</a:t>
            </a:r>
            <a:r>
              <a:rPr lang="en-US" sz="2400" dirty="0" smtClean="0">
                <a:latin typeface="Constantia" pitchFamily="18" charset="0"/>
                <a:cs typeface="Times New Roman" pitchFamily="18" charset="0"/>
              </a:rPr>
              <a:t> B &amp; </a:t>
            </a:r>
            <a:r>
              <a:rPr lang="en-US" sz="2400" dirty="0" err="1" smtClean="0">
                <a:latin typeface="Constantia" pitchFamily="18" charset="0"/>
                <a:cs typeface="Times New Roman" pitchFamily="18" charset="0"/>
              </a:rPr>
              <a:t>flucytosine</a:t>
            </a:r>
            <a:r>
              <a:rPr lang="en-US" sz="2400" dirty="0" smtClean="0">
                <a:latin typeface="Constantia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Constant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51050" y="404813"/>
            <a:ext cx="504031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err="1">
                <a:latin typeface="Constantia" pitchFamily="18" charset="0"/>
              </a:rPr>
              <a:t>Cryptococcosis</a:t>
            </a:r>
            <a:endParaRPr lang="en-US" sz="36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63713" y="369888"/>
            <a:ext cx="5976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Constantia" pitchFamily="18" charset="0"/>
                <a:cs typeface="Times New Roman" pitchFamily="18" charset="0"/>
              </a:rPr>
              <a:t>(PCP</a:t>
            </a:r>
            <a:r>
              <a:rPr lang="en-US" sz="3600" b="1" dirty="0">
                <a:latin typeface="Constant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14425" y="1925638"/>
            <a:ext cx="75612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200" dirty="0">
                <a:latin typeface="Constantia" pitchFamily="18" charset="0"/>
                <a:cs typeface="Times New Roman" pitchFamily="18" charset="0"/>
              </a:rPr>
              <a:t>It is interstitial pneumonia of the alveolar area.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200" dirty="0" smtClean="0">
                <a:latin typeface="Constantia" pitchFamily="18" charset="0"/>
                <a:cs typeface="Times New Roman" pitchFamily="18" charset="0"/>
              </a:rPr>
              <a:t>Affect 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compromised host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2200" u="sng" dirty="0">
                <a:latin typeface="Constantia" pitchFamily="18" charset="0"/>
                <a:cs typeface="Times New Roman" pitchFamily="18" charset="0"/>
              </a:rPr>
              <a:t>Especially common in AIDS patients</a:t>
            </a:r>
            <a:r>
              <a:rPr lang="en-US" sz="2200" u="sng" dirty="0" smtClean="0">
                <a:latin typeface="Constantia" pitchFamily="18" charset="0"/>
                <a:cs typeface="Times New Roman" pitchFamily="18" charset="0"/>
              </a:rPr>
              <a:t>.</a:t>
            </a:r>
            <a:endParaRPr lang="en-US" sz="2200" u="sng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55650" y="1330325"/>
            <a:ext cx="684053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2300" b="1" dirty="0">
                <a:latin typeface="Constantia" pitchFamily="18" charset="0"/>
                <a:cs typeface="Times New Roman" pitchFamily="18" charset="0"/>
              </a:rPr>
              <a:t>Opportunistic fungal pneumonia </a:t>
            </a:r>
            <a:endParaRPr lang="en-US" sz="20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47700" y="2924944"/>
            <a:ext cx="77771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>
              <a:spcBef>
                <a:spcPct val="50000"/>
              </a:spcBef>
            </a:pPr>
            <a:r>
              <a:rPr lang="en-US" sz="2200" b="1" dirty="0" smtClean="0">
                <a:latin typeface="Constantia" pitchFamily="18" charset="0"/>
                <a:cs typeface="Times New Roman" pitchFamily="18" charset="0"/>
              </a:rPr>
              <a:t>Etiology: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200" i="1" dirty="0" err="1" smtClean="0">
                <a:latin typeface="Constantia" pitchFamily="18" charset="0"/>
                <a:cs typeface="Times New Roman" pitchFamily="18" charset="0"/>
              </a:rPr>
              <a:t>Pneumocystis</a:t>
            </a:r>
            <a:r>
              <a:rPr lang="en-US" sz="2200" i="1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sz="2200" i="1" dirty="0" err="1" smtClean="0">
                <a:latin typeface="Constantia" pitchFamily="18" charset="0"/>
                <a:cs typeface="Times New Roman" pitchFamily="18" charset="0"/>
              </a:rPr>
              <a:t>jiroveci</a:t>
            </a:r>
            <a:endParaRPr lang="en-US" sz="2200" i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223962" y="4437112"/>
            <a:ext cx="7920038" cy="60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Previously thought to be a protozoan parasite.</a:t>
            </a:r>
          </a:p>
          <a:p>
            <a:pPr marL="457200" indent="-457200" algn="l" rtl="0">
              <a:lnSpc>
                <a:spcPct val="65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It has been proven to be a fungus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52525" y="5085184"/>
            <a:ext cx="792003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Does not grow in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laboratory media e.g. SDA</a:t>
            </a:r>
            <a:endParaRPr lang="en-US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52525" y="5661248"/>
            <a:ext cx="7991475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>
                <a:latin typeface="Constantia" pitchFamily="18" charset="0"/>
                <a:cs typeface="Times New Roman" pitchFamily="18" charset="0"/>
              </a:rPr>
              <a:t>	Naturally found in rodents (rats), other animals (goats, horses), Humans contract it during childhood.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475656" y="692696"/>
            <a:ext cx="5976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l" rtl="0">
              <a:spcBef>
                <a:spcPct val="50000"/>
              </a:spcBef>
            </a:pPr>
            <a:r>
              <a:rPr lang="en-US" sz="3600" b="1" dirty="0" err="1">
                <a:latin typeface="Constantia" pitchFamily="18" charset="0"/>
                <a:cs typeface="Times New Roman" pitchFamily="18" charset="0"/>
              </a:rPr>
              <a:t>Pneumocystosis</a:t>
            </a:r>
            <a:r>
              <a:rPr lang="en-US" sz="3600" b="1" u="sng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1560" y="1412776"/>
            <a:ext cx="8353425" cy="17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lnSpc>
                <a:spcPct val="80000"/>
              </a:lnSpc>
            </a:pPr>
            <a:r>
              <a:rPr lang="en-US" sz="2200" b="1" dirty="0">
                <a:latin typeface="Constantia" pitchFamily="18" charset="0"/>
                <a:cs typeface="Times New Roman" pitchFamily="18" charset="0"/>
              </a:rPr>
              <a:t>Laboratory Diagnosis: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914400" lvl="1" indent="-45720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Constantia" pitchFamily="18" charset="0"/>
                <a:cs typeface="Times New Roman" pitchFamily="18" charset="0"/>
              </a:rPr>
              <a:t>Patient 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specimen: </a:t>
            </a:r>
            <a:r>
              <a:rPr lang="en-US" sz="2200" dirty="0" err="1">
                <a:latin typeface="Constantia" pitchFamily="18" charset="0"/>
                <a:cs typeface="Times New Roman" pitchFamily="18" charset="0"/>
              </a:rPr>
              <a:t>Bronchoscopic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specimens (B.A.L.), Sputum, Lung biopsy tissue.</a:t>
            </a: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200" dirty="0">
                <a:latin typeface="Constantia" pitchFamily="18" charset="0"/>
                <a:cs typeface="Times New Roman" pitchFamily="18" charset="0"/>
              </a:rPr>
              <a:t>	</a:t>
            </a:r>
            <a:endParaRPr lang="en-US" sz="22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6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>
                <a:latin typeface="Constantia" pitchFamily="18" charset="0"/>
                <a:cs typeface="Times New Roman" pitchFamily="18" charset="0"/>
              </a:rPr>
              <a:t>Histology 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sections or smears stained </a:t>
            </a:r>
            <a:r>
              <a:rPr lang="en-US" sz="2200" dirty="0" smtClean="0">
                <a:latin typeface="Constantia" pitchFamily="18" charset="0"/>
                <a:cs typeface="Times New Roman" pitchFamily="18" charset="0"/>
              </a:rPr>
              <a:t>by</a:t>
            </a:r>
            <a:r>
              <a:rPr lang="en-US" sz="2400" dirty="0" smtClean="0">
                <a:latin typeface="Constantia" pitchFamily="18" charset="0"/>
                <a:cs typeface="Times New Roman" pitchFamily="18" charset="0"/>
              </a:rPr>
              <a:t> Silver stain (GMS).</a:t>
            </a:r>
            <a:r>
              <a:rPr lang="en-US" sz="2200" dirty="0" smtClean="0">
                <a:latin typeface="Constantia" pitchFamily="18" charset="0"/>
                <a:cs typeface="Times New Roman" pitchFamily="18" charset="0"/>
              </a:rPr>
              <a:t> </a:t>
            </a: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1560" y="3140968"/>
            <a:ext cx="6481762" cy="1611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>
                <a:latin typeface="Constantia" pitchFamily="18" charset="0"/>
                <a:cs typeface="Times New Roman" pitchFamily="18" charset="0"/>
              </a:rPr>
              <a:t>	</a:t>
            </a:r>
            <a:r>
              <a:rPr lang="ar-SA" sz="21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Constantia" pitchFamily="18" charset="0"/>
                <a:cs typeface="Times New Roman" pitchFamily="18" charset="0"/>
              </a:rPr>
              <a:t>better sensitivity)</a:t>
            </a:r>
            <a:r>
              <a:rPr lang="ar-SA" sz="2100" dirty="0" smtClean="0">
                <a:latin typeface="Constantia" pitchFamily="18" charset="0"/>
                <a:cs typeface="Times New Roman" pitchFamily="18" charset="0"/>
              </a:rPr>
              <a:t>) </a:t>
            </a:r>
            <a:r>
              <a:rPr lang="en-US" sz="2100" dirty="0" err="1" smtClean="0">
                <a:latin typeface="Constantia" pitchFamily="18" charset="0"/>
                <a:cs typeface="Times New Roman" pitchFamily="18" charset="0"/>
              </a:rPr>
              <a:t>Immunuofluorescence</a:t>
            </a:r>
            <a:endParaRPr lang="en-US" sz="21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spcBef>
                <a:spcPct val="50000"/>
              </a:spcBef>
            </a:pPr>
            <a:endParaRPr lang="en-US" sz="21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If positive will see </a:t>
            </a:r>
            <a:r>
              <a:rPr lang="en-US" u="sng" dirty="0" smtClean="0">
                <a:latin typeface="Constantia" pitchFamily="18" charset="0"/>
                <a:cs typeface="Times New Roman" pitchFamily="18" charset="0"/>
              </a:rPr>
              <a:t>cysts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of hat-shape, </a:t>
            </a:r>
            <a:r>
              <a:rPr lang="en-US" dirty="0" smtClean="0">
                <a:latin typeface="Constantia" pitchFamily="18" charset="0"/>
                <a:cs typeface="Times New Roman" pitchFamily="18" charset="0"/>
              </a:rPr>
              <a:t>cup </a:t>
            </a:r>
            <a:r>
              <a:rPr lang="en-US" dirty="0">
                <a:latin typeface="Constantia" pitchFamily="18" charset="0"/>
                <a:cs typeface="Times New Roman" pitchFamily="18" charset="0"/>
              </a:rPr>
              <a:t>shape, </a:t>
            </a:r>
            <a:endParaRPr lang="en-US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 algn="l" rtl="0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Constantia" pitchFamily="18" charset="0"/>
                <a:cs typeface="Times New Roman" pitchFamily="18" charset="0"/>
              </a:rPr>
              <a:t>crescent</a:t>
            </a:r>
            <a:endParaRPr lang="en-US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11560" y="5810274"/>
            <a:ext cx="7777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spcBef>
                <a:spcPct val="50000"/>
              </a:spcBef>
            </a:pPr>
            <a:r>
              <a:rPr lang="en-US" sz="2200" dirty="0">
                <a:latin typeface="Constantia" pitchFamily="18" charset="0"/>
                <a:cs typeface="Times New Roman" pitchFamily="18" charset="0"/>
              </a:rPr>
              <a:t>Treatment: </a:t>
            </a:r>
            <a:r>
              <a:rPr lang="en-US" sz="2200" dirty="0" err="1">
                <a:latin typeface="Constantia" pitchFamily="18" charset="0"/>
                <a:cs typeface="Times New Roman" pitchFamily="18" charset="0"/>
              </a:rPr>
              <a:t>Trimethoprim</a:t>
            </a:r>
            <a:r>
              <a:rPr lang="en-US" sz="2200" dirty="0">
                <a:latin typeface="Constantia" pitchFamily="18" charset="0"/>
                <a:cs typeface="Times New Roman" pitchFamily="18" charset="0"/>
              </a:rPr>
              <a:t> – </a:t>
            </a:r>
            <a:r>
              <a:rPr lang="en-US" sz="2200" dirty="0" err="1" smtClean="0">
                <a:latin typeface="Constantia" pitchFamily="18" charset="0"/>
                <a:cs typeface="Times New Roman" pitchFamily="18" charset="0"/>
              </a:rPr>
              <a:t>sulfamethoxazole</a:t>
            </a:r>
            <a:endParaRPr lang="en-US" sz="2200" dirty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7" name="Picture 6" descr="17FF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308566"/>
            <a:ext cx="2952328" cy="2280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9592" y="1124744"/>
            <a:ext cx="7776864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</a:pPr>
            <a:endParaRPr lang="en-US" sz="2000" i="1" dirty="0" smtClean="0">
              <a:latin typeface="Cambria Math" pitchFamily="18" charset="0"/>
              <a:ea typeface="Cambria Math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Candidiasis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refer to infection caused by any of the &gt; 160 species of the genus 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Candida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l" rtl="0">
              <a:lnSpc>
                <a:spcPct val="90000"/>
              </a:lnSpc>
            </a:pPr>
            <a:endParaRPr lang="en-US" sz="2000" i="1" dirty="0" smtClean="0">
              <a:latin typeface="Cambria Math" pitchFamily="18" charset="0"/>
              <a:ea typeface="Cambria Math" pitchFamily="18" charset="0"/>
            </a:endParaRPr>
          </a:p>
          <a:p>
            <a:pPr algn="l" rtl="0"/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Etiology:  Candida species</a:t>
            </a:r>
            <a:endParaRPr lang="en-US" sz="2000" i="1" dirty="0" smtClean="0">
              <a:latin typeface="Cambria Math" pitchFamily="18" charset="0"/>
              <a:ea typeface="Cambria Math" pitchFamily="18" charset="0"/>
            </a:endParaRPr>
          </a:p>
          <a:p>
            <a:pPr lvl="2" algn="l" rtl="0"/>
            <a:r>
              <a:rPr lang="ar-SA" sz="20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            Y</a:t>
            </a:r>
            <a:r>
              <a:rPr lang="en-US" dirty="0" smtClean="0">
                <a:latin typeface="Constantia" pitchFamily="18" charset="0"/>
              </a:rPr>
              <a:t>easts</a:t>
            </a:r>
          </a:p>
          <a:p>
            <a:pPr lvl="2" algn="l" rtl="0"/>
            <a:r>
              <a:rPr lang="en-US" dirty="0" smtClean="0">
                <a:latin typeface="Constantia" pitchFamily="18" charset="0"/>
              </a:rPr>
              <a:t>             </a:t>
            </a:r>
            <a:r>
              <a:rPr lang="en-US" dirty="0" smtClean="0">
                <a:latin typeface="Constantia" pitchFamily="18" charset="0"/>
              </a:rPr>
              <a:t>  </a:t>
            </a:r>
            <a:r>
              <a:rPr lang="en-US" dirty="0" err="1" smtClean="0">
                <a:latin typeface="Constantia" pitchFamily="18" charset="0"/>
              </a:rPr>
              <a:t>Pseudohyphae</a:t>
            </a:r>
            <a:endParaRPr lang="en-US" dirty="0" smtClean="0">
              <a:latin typeface="Constantia" pitchFamily="18" charset="0"/>
            </a:endParaRPr>
          </a:p>
          <a:p>
            <a:pPr algn="l" rtl="0"/>
            <a:endParaRPr lang="en-US" dirty="0" smtClean="0">
              <a:latin typeface="Constantia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Candida </a:t>
            </a:r>
            <a:r>
              <a:rPr lang="en-US" sz="2000" i="1" dirty="0" err="1" smtClean="0">
                <a:latin typeface="Cambria Math" pitchFamily="18" charset="0"/>
                <a:ea typeface="Cambria Math" pitchFamily="18" charset="0"/>
              </a:rPr>
              <a:t>albicans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is commonly responsible for </a:t>
            </a:r>
            <a:r>
              <a:rPr lang="en-US" sz="2000" dirty="0" err="1" smtClean="0">
                <a:latin typeface="Cambria Math" pitchFamily="18" charset="0"/>
                <a:ea typeface="Cambria Math" pitchFamily="18" charset="0"/>
              </a:rPr>
              <a:t>candidiasis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Other species include:</a:t>
            </a:r>
          </a:p>
          <a:p>
            <a:pPr lvl="3" algn="l" rtl="0">
              <a:lnSpc>
                <a:spcPct val="90000"/>
              </a:lnSpc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Candida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glabrata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lvl="3" algn="l" rtl="0">
              <a:lnSpc>
                <a:spcPct val="90000"/>
              </a:lnSpc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Candida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tropicalis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3" algn="l" rtl="0">
              <a:lnSpc>
                <a:spcPct val="90000"/>
              </a:lnSpc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Candida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parapsilosis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3" algn="l" rtl="0">
              <a:lnSpc>
                <a:spcPct val="90000"/>
              </a:lnSpc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Candida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krusei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l" rtl="0"/>
            <a:endParaRPr lang="en-US" dirty="0" smtClean="0">
              <a:latin typeface="Constantia" pitchFamily="18" charset="0"/>
            </a:endParaRPr>
          </a:p>
          <a:p>
            <a:pPr algn="l" rtl="0"/>
            <a:endParaRPr lang="ar-SA" dirty="0" smtClean="0">
              <a:latin typeface="Cambria Math" pitchFamily="18" charset="0"/>
              <a:ea typeface="Cambria Math" pitchFamily="18" charset="0"/>
            </a:endParaRPr>
          </a:p>
          <a:p>
            <a:pPr algn="l" rtl="0">
              <a:lnSpc>
                <a:spcPct val="90000"/>
              </a:lnSpc>
            </a:pP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 algn="l" rtl="0">
              <a:lnSpc>
                <a:spcPct val="90000"/>
              </a:lnSpc>
            </a:pP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l" rtl="0">
              <a:lnSpc>
                <a:spcPct val="90000"/>
              </a:lnSpc>
            </a:pPr>
            <a:endParaRPr lang="en-US" sz="28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Picture 6" descr="chlam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05064"/>
            <a:ext cx="4267200" cy="244241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-27384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sz="3200" b="1" dirty="0" err="1" smtClean="0">
                <a:latin typeface="Constantia" pitchFamily="18" charset="0"/>
              </a:rPr>
              <a:t>Candidiasis</a:t>
            </a:r>
            <a:endParaRPr lang="en-US" sz="32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Constantia" pitchFamily="18" charset="0"/>
              </a:rPr>
              <a:t>Thank you</a:t>
            </a:r>
            <a:endParaRPr lang="en-US" sz="7200" dirty="0">
              <a:latin typeface="Constant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776864" cy="3672408"/>
          </a:xfrm>
        </p:spPr>
        <p:txBody>
          <a:bodyPr>
            <a:normAutofit fontScale="92500" lnSpcReduction="10000"/>
          </a:bodyPr>
          <a:lstStyle/>
          <a:p>
            <a:pPr algn="l" rtl="0"/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Part of the endogenous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flora:</a:t>
            </a: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800100" lvl="1" indent="-342900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         Skin</a:t>
            </a:r>
          </a:p>
          <a:p>
            <a:pPr marL="800100" lvl="1" indent="-342900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         Gut      </a:t>
            </a:r>
          </a:p>
          <a:p>
            <a:pPr marL="800100" lvl="1" indent="-342900" algn="l" rt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onstantia" pitchFamily="18" charset="0"/>
              </a:rPr>
              <a:t>          Mucosal surfaces</a:t>
            </a:r>
          </a:p>
          <a:p>
            <a:pPr algn="l" rtl="0"/>
            <a:endParaRPr lang="ar-SA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Most infections are due to person’s own flora</a:t>
            </a:r>
          </a:p>
          <a:p>
            <a:pPr algn="l" rtl="0"/>
            <a:endParaRPr lang="ar-SA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endParaRPr lang="ar-SA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Portal of entry: 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Breach in skin or mucosa by catheters, trauma, surgery</a:t>
            </a:r>
          </a:p>
          <a:p>
            <a:pPr marL="640080" lvl="1" indent="-246888" algn="l" rtl="0">
              <a:lnSpc>
                <a:spcPct val="80000"/>
              </a:lnSpc>
              <a:buClr>
                <a:schemeClr val="accent1"/>
              </a:buClr>
              <a:buSzPct val="85000"/>
              <a:defRPr/>
            </a:pPr>
            <a:endParaRPr lang="en-US" sz="2100" dirty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endParaRPr lang="en-US" sz="2100" dirty="0" smtClean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5396443"/>
            <a:ext cx="756084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 smtClean="0">
                <a:latin typeface="Constantia" pitchFamily="18" charset="0"/>
                <a:ea typeface="Cambria Math" pitchFamily="18" charset="0"/>
              </a:rPr>
              <a:t>Endogenous  source for majority of  Candida infections</a:t>
            </a:r>
          </a:p>
          <a:p>
            <a:pPr algn="l"/>
            <a:r>
              <a:rPr lang="en-US" sz="2000" dirty="0" smtClean="0">
                <a:latin typeface="Constantia" pitchFamily="18" charset="0"/>
                <a:ea typeface="Cambria Math" pitchFamily="18" charset="0"/>
              </a:rPr>
              <a:t>Exogenous transmission?</a:t>
            </a:r>
          </a:p>
          <a:p>
            <a:pPr algn="l">
              <a:lnSpc>
                <a:spcPct val="90000"/>
              </a:lnSpc>
            </a:pPr>
            <a:endParaRPr lang="en-US" sz="2000" dirty="0" smtClean="0">
              <a:latin typeface="Constantia" pitchFamily="18" charset="0"/>
              <a:ea typeface="Cambria Math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09228" y="35668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sz="3200" b="1" dirty="0" smtClean="0">
                <a:latin typeface="Constantia" pitchFamily="18" charset="0"/>
              </a:rPr>
              <a:t>Candida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576" y="2074757"/>
            <a:ext cx="3024336" cy="2219069"/>
          </a:xfrm>
          <a:noFill/>
        </p:spPr>
        <p:txBody>
          <a:bodyPr wrap="square">
            <a:spAutoFit/>
          </a:bodyPr>
          <a:lstStyle/>
          <a:p>
            <a:pPr algn="l" rtl="0">
              <a:spcAft>
                <a:spcPct val="15000"/>
              </a:spcAft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</a:rPr>
              <a:t>High-risk patients</a:t>
            </a:r>
          </a:p>
          <a:p>
            <a:pPr lvl="1" algn="l" rtl="0">
              <a:spcBef>
                <a:spcPts val="0"/>
              </a:spcBef>
              <a:spcAft>
                <a:spcPct val="35000"/>
              </a:spcAft>
            </a:pP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AIDS</a:t>
            </a:r>
          </a:p>
          <a:p>
            <a:pPr lvl="1" algn="l" rtl="0">
              <a:spcBef>
                <a:spcPts val="0"/>
              </a:spcBef>
              <a:spcAft>
                <a:spcPct val="35000"/>
              </a:spcAft>
            </a:pP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Surgery</a:t>
            </a:r>
          </a:p>
          <a:p>
            <a:pPr lvl="1" algn="l" rtl="0">
              <a:spcBef>
                <a:spcPts val="0"/>
              </a:spcBef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Malignancy</a:t>
            </a:r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1" algn="l" rtl="0">
              <a:spcBef>
                <a:spcPts val="0"/>
              </a:spcBef>
              <a:spcAft>
                <a:spcPct val="35000"/>
              </a:spcAft>
            </a:pP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Burns</a:t>
            </a:r>
            <a:endParaRPr lang="en-US" sz="1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1" algn="l" rtl="0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</a:rPr>
              <a:t>Premature infants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755576" y="4509120"/>
            <a:ext cx="31683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-274320" algn="l" defTabSz="914400" rtl="0" eaLnBrk="1" fontAlgn="auto" latinLnBrk="0" hangingPunct="1">
              <a:buClr>
                <a:schemeClr val="accent3"/>
              </a:buClr>
              <a:buSzPct val="95000"/>
              <a:tabLst/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Exposures</a:t>
            </a:r>
          </a:p>
          <a:p>
            <a:pPr marR="0" lvl="0" indent="-274320" algn="l" defTabSz="914400" rtl="0" eaLnBrk="1" fontAlgn="auto" latinLnBrk="0" hangingPunct="1">
              <a:buClr>
                <a:schemeClr val="accent3"/>
              </a:buClr>
              <a:buSzPct val="95000"/>
              <a:tabLst/>
              <a:defRPr/>
            </a:pP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  <a:p>
            <a:pPr marL="914400" lvl="3" indent="-274320" algn="l" rtl="0">
              <a:buClr>
                <a:schemeClr val="accent3"/>
              </a:buClr>
              <a:buSzPct val="95000"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ICU </a:t>
            </a:r>
            <a:r>
              <a:rPr kumimoji="0" lang="en-US" sz="1600" b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&gt;</a:t>
            </a: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7 days</a:t>
            </a:r>
          </a:p>
          <a:p>
            <a:pPr marL="914400" lvl="3" indent="-274320" algn="l" rtl="0">
              <a:buClr>
                <a:schemeClr val="accent3"/>
              </a:buClr>
              <a:buSzPct val="95000"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CVCs</a:t>
            </a:r>
          </a:p>
          <a:p>
            <a:pPr marL="914400" lvl="3" indent="-274320" algn="l" rtl="0">
              <a:buClr>
                <a:schemeClr val="accent3"/>
              </a:buClr>
              <a:buSzPct val="95000"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Antibiotics</a:t>
            </a:r>
          </a:p>
          <a:p>
            <a:pPr marL="914400" lvl="3" indent="-274320" algn="l" rtl="0">
              <a:buClr>
                <a:schemeClr val="accent3"/>
              </a:buClr>
              <a:buSzPct val="95000"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TPN</a:t>
            </a:r>
          </a:p>
          <a:p>
            <a:pPr marL="914400" lvl="3" indent="-274320" algn="l" rtl="0">
              <a:buClr>
                <a:schemeClr val="accent3"/>
              </a:buClr>
              <a:buSzPct val="95000"/>
              <a:defRPr/>
            </a:pPr>
            <a:r>
              <a:rPr kumimoji="0" lang="en-US" sz="1600" b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nstantia" pitchFamily="18" charset="0"/>
              </a:rPr>
              <a:t>Colonization</a:t>
            </a: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>
          <a:xfrm>
            <a:off x="914400" y="188640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sz="4000" b="1" dirty="0" err="1" smtClean="0">
                <a:latin typeface="Constantia" pitchFamily="18" charset="0"/>
              </a:rPr>
              <a:t>Candidiasis</a:t>
            </a:r>
            <a:endParaRPr lang="en-US" sz="40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887016" y="-27384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sz="4000" b="1" dirty="0" err="1" smtClean="0">
                <a:latin typeface="Constantia" pitchFamily="18" charset="0"/>
              </a:rPr>
              <a:t>Candidiasis</a:t>
            </a:r>
            <a:endParaRPr lang="en-US" sz="4000" b="1" dirty="0" smtClean="0">
              <a:latin typeface="Constant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9592" y="764704"/>
            <a:ext cx="7776864" cy="6048672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1097280" lvl="2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endParaRPr lang="en-US" sz="2600" dirty="0" smtClean="0">
              <a:latin typeface="Constantia" pitchFamily="18" charset="0"/>
            </a:endParaRPr>
          </a:p>
          <a:p>
            <a:pPr marL="182880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r>
              <a:rPr lang="en-US" sz="3400" b="1" dirty="0" smtClean="0">
                <a:latin typeface="Constantia" pitchFamily="18" charset="0"/>
              </a:rPr>
              <a:t>Disease spectrum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Infections of the skin and nail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Gastrointestinal infections (oral cavity, esophagus)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Infections </a:t>
            </a:r>
            <a:r>
              <a:rPr lang="en-US" sz="2000" dirty="0" smtClean="0">
                <a:latin typeface="Constantia" pitchFamily="18" charset="0"/>
              </a:rPr>
              <a:t>of genitalia (female)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Urinary tract infection (lower and upper UTIs)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Ocular infections (</a:t>
            </a:r>
            <a:r>
              <a:rPr lang="en-US" sz="2000" dirty="0" err="1" smtClean="0">
                <a:latin typeface="Constantia" pitchFamily="18" charset="0"/>
              </a:rPr>
              <a:t>Keratitis</a:t>
            </a:r>
            <a:r>
              <a:rPr lang="en-US" sz="2000" dirty="0" smtClean="0">
                <a:latin typeface="Constantia" pitchFamily="18" charset="0"/>
              </a:rPr>
              <a:t>, </a:t>
            </a:r>
            <a:r>
              <a:rPr lang="en-US" sz="2000" dirty="0" err="1" smtClean="0">
                <a:latin typeface="Constantia" pitchFamily="18" charset="0"/>
              </a:rPr>
              <a:t>endophthalmitis</a:t>
            </a:r>
            <a:r>
              <a:rPr lang="en-US" sz="2000" dirty="0" smtClean="0">
                <a:latin typeface="Constantia" pitchFamily="18" charset="0"/>
              </a:rPr>
              <a:t>)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endParaRPr lang="en-US" sz="2000" dirty="0" smtClean="0">
              <a:latin typeface="Constantia" pitchFamily="18" charset="0"/>
            </a:endParaRP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err="1" smtClean="0">
                <a:latin typeface="Constantia" pitchFamily="18" charset="0"/>
              </a:rPr>
              <a:t>Candidemia</a:t>
            </a:r>
            <a:endParaRPr lang="en-US" sz="2000" dirty="0" smtClean="0">
              <a:latin typeface="Constantia" pitchFamily="18" charset="0"/>
            </a:endParaRP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CNS infection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endParaRPr lang="en-US" sz="2000" dirty="0" smtClean="0">
              <a:latin typeface="Constantia" pitchFamily="18" charset="0"/>
            </a:endParaRP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Deep organ </a:t>
            </a:r>
            <a:r>
              <a:rPr lang="en-US" sz="2000" dirty="0" err="1" smtClean="0">
                <a:latin typeface="Constantia" pitchFamily="18" charset="0"/>
              </a:rPr>
              <a:t>Candidiasis</a:t>
            </a:r>
            <a:endParaRPr lang="en-US" sz="2000" dirty="0" smtClean="0">
              <a:latin typeface="Constantia" pitchFamily="18" charset="0"/>
            </a:endParaRP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Pneumonia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err="1" smtClean="0">
                <a:latin typeface="Constantia" pitchFamily="18" charset="0"/>
              </a:rPr>
              <a:t>Endocarditis</a:t>
            </a:r>
            <a:endParaRPr lang="en-US" sz="2000" dirty="0" smtClean="0">
              <a:latin typeface="Constantia" pitchFamily="18" charset="0"/>
            </a:endParaRP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Bone and joint infections</a:t>
            </a:r>
          </a:p>
          <a:p>
            <a:pPr marL="640080" lvl="1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</a:pPr>
            <a:r>
              <a:rPr lang="en-US" sz="2000" dirty="0" smtClean="0">
                <a:latin typeface="Constantia" pitchFamily="18" charset="0"/>
              </a:rPr>
              <a:t>Chronic </a:t>
            </a:r>
            <a:r>
              <a:rPr lang="en-US" sz="2000" dirty="0" err="1" smtClean="0">
                <a:latin typeface="Constantia" pitchFamily="18" charset="0"/>
              </a:rPr>
              <a:t>mucocutaneous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candisiasis</a:t>
            </a:r>
            <a:r>
              <a:rPr lang="en-US" sz="2000" dirty="0" smtClean="0">
                <a:latin typeface="Constantia" pitchFamily="18" charset="0"/>
              </a:rPr>
              <a:t> (CMC) (congenital, immunological defect</a:t>
            </a:r>
            <a:r>
              <a:rPr lang="en-US" sz="2200" dirty="0" smtClean="0">
                <a:latin typeface="Constantia" pitchFamily="18" charset="0"/>
              </a:rPr>
              <a:t>)</a:t>
            </a:r>
          </a:p>
          <a:p>
            <a:pPr marL="1097280" lvl="2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endParaRPr lang="en-US" sz="2600" dirty="0" smtClean="0">
              <a:latin typeface="Constantia" pitchFamily="18" charset="0"/>
            </a:endParaRPr>
          </a:p>
          <a:p>
            <a:pPr lvl="0" algn="l" rtl="0">
              <a:lnSpc>
                <a:spcPct val="90000"/>
              </a:lnSpc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400" dirty="0" smtClean="0">
              <a:latin typeface="Constantia" pitchFamily="18" charset="0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lang="en-US" sz="2400" dirty="0" smtClean="0">
              <a:latin typeface="Constantia" pitchFamily="18" charset="0"/>
            </a:endParaRPr>
          </a:p>
          <a:p>
            <a:pPr marL="182880" indent="-246888" algn="l" rtl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</a:pPr>
            <a:endParaRPr kumimoji="0" lang="en-US" sz="24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916832"/>
            <a:ext cx="8362128" cy="4464496"/>
          </a:xfrm>
        </p:spPr>
        <p:txBody>
          <a:bodyPr>
            <a:normAutofit fontScale="92500" lnSpcReduction="20000"/>
          </a:bodyPr>
          <a:lstStyle/>
          <a:p>
            <a:pPr marL="342900" indent="-34290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Primary pneumonia is less common and could be a result of Aspiration</a:t>
            </a:r>
          </a:p>
          <a:p>
            <a:pPr marL="342900" indent="-342900" algn="l" rtl="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Secondary pneumonia commonly seen with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hematogenous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candisiasis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patients</a:t>
            </a:r>
          </a:p>
          <a:p>
            <a:pPr algn="l" rtl="0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Diagnosis:</a:t>
            </a:r>
          </a:p>
          <a:p>
            <a:pPr marL="742950" lvl="1" indent="-285750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Isolation of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Candida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from sputum, BAL is not always significant</a:t>
            </a:r>
          </a:p>
          <a:p>
            <a:pPr lvl="1" algn="l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Radiology, clinical features</a:t>
            </a:r>
          </a:p>
          <a:p>
            <a:pPr lvl="1" algn="l" rtl="0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l" rtl="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Lung biopsy </a:t>
            </a:r>
          </a:p>
          <a:p>
            <a:pPr lvl="1" algn="l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lvl="1" algn="l" rtl="0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 yeast causing Pulmonary infections</a:t>
            </a:r>
          </a:p>
          <a:p>
            <a:pPr lvl="1" algn="l" rtl="0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Trichosporon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/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Geotrichum</a:t>
            </a:r>
            <a:endParaRPr lang="en-US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en-US" dirty="0" smtClean="0">
              <a:solidFill>
                <a:schemeClr val="tx1"/>
              </a:solidFill>
            </a:endParaRPr>
          </a:p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3568" y="21771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sz="3200" b="1" dirty="0" smtClean="0">
                <a:latin typeface="Constantia" pitchFamily="18" charset="0"/>
              </a:rPr>
              <a:t>Pulmonary </a:t>
            </a:r>
            <a:r>
              <a:rPr lang="en-US" sz="3200" b="1" dirty="0" err="1" smtClean="0">
                <a:latin typeface="Constantia" pitchFamily="18" charset="0"/>
              </a:rPr>
              <a:t>Candidiasis</a:t>
            </a:r>
            <a:endParaRPr lang="en-US" sz="32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464496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lvl="1" algn="l" rtl="0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742950" lvl="1" indent="-28575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Increased colonization (endogenous or exogenous factors)</a:t>
            </a:r>
          </a:p>
          <a:p>
            <a:pPr marL="742950" lvl="1" indent="-28575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Damage  in host barriers by catheters, trauma, surgery</a:t>
            </a:r>
          </a:p>
          <a:p>
            <a:pPr marL="742950" lvl="1" indent="-28575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Immunosuppression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lvl="1" algn="l" rtl="0">
              <a:lnSpc>
                <a:spcPct val="80000"/>
              </a:lnSpc>
            </a:pPr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742950" lvl="1" indent="-285750" algn="l" rtl="0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Central venous catheters (CVC)</a:t>
            </a:r>
          </a:p>
          <a:p>
            <a:pPr algn="l" rtl="0"/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342900" indent="-342900" algn="l" rtl="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Disseminated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candidiasis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</a:rPr>
              <a:t>envolment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of any organ)</a:t>
            </a:r>
          </a:p>
          <a:p>
            <a:pPr marL="742950" lvl="1" indent="-285750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    Septic shock</a:t>
            </a:r>
          </a:p>
          <a:p>
            <a:pPr marL="742950" lvl="1" indent="-285750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   Meningitis</a:t>
            </a:r>
          </a:p>
          <a:p>
            <a:pPr marL="742950" lvl="1" indent="-285750"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</a:rPr>
              <a:t>    Ocular involvement (retinitis)</a:t>
            </a:r>
          </a:p>
          <a:p>
            <a:pPr algn="l" rtl="0"/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 rtl="0"/>
            <a:endParaRPr lang="en-US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332656"/>
            <a:ext cx="8229600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 w="635">
                  <a:noFill/>
                </a:ln>
                <a:uLnTx/>
                <a:uFillTx/>
                <a:latin typeface="Constantia" pitchFamily="18" charset="0"/>
                <a:ea typeface="+mj-ea"/>
                <a:cs typeface="+mj-cs"/>
              </a:rPr>
              <a:t>Candidemia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Group 142"/>
          <p:cNvGraphicFramePr>
            <a:graphicFrameLocks noGrp="1"/>
          </p:cNvGraphicFramePr>
          <p:nvPr/>
        </p:nvGraphicFramePr>
        <p:xfrm>
          <a:off x="171451" y="2254894"/>
          <a:ext cx="8972551" cy="3838402"/>
        </p:xfrm>
        <a:graphic>
          <a:graphicData uri="http://schemas.openxmlformats.org/drawingml/2006/table">
            <a:tbl>
              <a:tblPr/>
              <a:tblGrid>
                <a:gridCol w="703413"/>
                <a:gridCol w="1901710"/>
                <a:gridCol w="1092566"/>
                <a:gridCol w="975086"/>
                <a:gridCol w="807894"/>
                <a:gridCol w="864096"/>
                <a:gridCol w="720080"/>
                <a:gridCol w="956116"/>
                <a:gridCol w="951590"/>
              </a:tblGrid>
              <a:tr h="292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BSI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% Crude Mortality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0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Pathogen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 10,000 admissions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(n=20,978)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ICU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(n=10,515)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Non-ICU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(n=10,515)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ICU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Non-ICU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31.3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 aureus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Enterococcus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3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Candida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39.2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coli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Klebsiella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spp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20.3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aeruginosa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Enterobacter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spp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32.5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18.0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Serratia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spp</a:t>
                      </a:r>
                      <a:endParaRPr kumimoji="0" lang="en-US" sz="12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23">
                <a:tc>
                  <a:txBody>
                    <a:bodyPr/>
                    <a:lstStyle/>
                    <a:p>
                      <a:pPr marL="457200" marR="0" lvl="0" indent="-45720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10.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en-US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baumannii</a:t>
                      </a:r>
                      <a:endParaRPr kumimoji="0" 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34.0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43.4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15000"/>
                        </a:spcBef>
                        <a:spcAft>
                          <a:spcPct val="0"/>
                        </a:spcAft>
                        <a:buClr>
                          <a:srgbClr val="FE9B03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16.3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Text Box 137"/>
          <p:cNvSpPr txBox="1">
            <a:spLocks noChangeArrowheads="1"/>
          </p:cNvSpPr>
          <p:nvPr/>
        </p:nvSpPr>
        <p:spPr bwMode="auto">
          <a:xfrm>
            <a:off x="5220072" y="6309320"/>
            <a:ext cx="37523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 b="0" dirty="0" err="1" smtClean="0">
                <a:latin typeface="Constantia" pitchFamily="18" charset="0"/>
              </a:rPr>
              <a:t>Wisplinghoff</a:t>
            </a:r>
            <a:r>
              <a:rPr lang="en-US" sz="1200" b="0" dirty="0" smtClean="0">
                <a:latin typeface="Constantia" pitchFamily="18" charset="0"/>
              </a:rPr>
              <a:t> </a:t>
            </a:r>
            <a:r>
              <a:rPr lang="en-US" sz="1200" b="0" dirty="0">
                <a:latin typeface="Constantia" pitchFamily="18" charset="0"/>
              </a:rPr>
              <a:t>H, et al. </a:t>
            </a:r>
            <a:r>
              <a:rPr lang="en-US" sz="1200" b="0" i="1" dirty="0" err="1">
                <a:latin typeface="Constantia" pitchFamily="18" charset="0"/>
              </a:rPr>
              <a:t>Clin</a:t>
            </a:r>
            <a:r>
              <a:rPr lang="en-US" sz="1200" b="0" i="1" dirty="0">
                <a:latin typeface="Constantia" pitchFamily="18" charset="0"/>
              </a:rPr>
              <a:t> Infect Dis.</a:t>
            </a:r>
            <a:r>
              <a:rPr lang="en-US" sz="1200" b="0" dirty="0">
                <a:latin typeface="Constantia" pitchFamily="18" charset="0"/>
              </a:rPr>
              <a:t> 2004;39:309-317.</a:t>
            </a:r>
          </a:p>
        </p:txBody>
      </p:sp>
      <p:sp>
        <p:nvSpPr>
          <p:cNvPr id="32" name="Line 138"/>
          <p:cNvSpPr>
            <a:spLocks noChangeShapeType="1"/>
          </p:cNvSpPr>
          <p:nvPr/>
        </p:nvSpPr>
        <p:spPr bwMode="auto">
          <a:xfrm>
            <a:off x="3995936" y="2708920"/>
            <a:ext cx="331236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" name="Line 139"/>
          <p:cNvSpPr>
            <a:spLocks noChangeShapeType="1"/>
          </p:cNvSpPr>
          <p:nvPr/>
        </p:nvSpPr>
        <p:spPr bwMode="auto">
          <a:xfrm>
            <a:off x="7308305" y="2708920"/>
            <a:ext cx="183569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" name="Line 140"/>
          <p:cNvSpPr>
            <a:spLocks noChangeShapeType="1"/>
          </p:cNvSpPr>
          <p:nvPr/>
        </p:nvSpPr>
        <p:spPr bwMode="auto">
          <a:xfrm>
            <a:off x="7236296" y="2780928"/>
            <a:ext cx="0" cy="32403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5" name="Line 141"/>
          <p:cNvSpPr>
            <a:spLocks noChangeShapeType="1"/>
          </p:cNvSpPr>
          <p:nvPr/>
        </p:nvSpPr>
        <p:spPr bwMode="auto">
          <a:xfrm>
            <a:off x="3923928" y="2846288"/>
            <a:ext cx="0" cy="317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6" name="Oval 143"/>
          <p:cNvSpPr>
            <a:spLocks noChangeArrowheads="1"/>
          </p:cNvSpPr>
          <p:nvPr/>
        </p:nvSpPr>
        <p:spPr bwMode="auto">
          <a:xfrm>
            <a:off x="755576" y="3975720"/>
            <a:ext cx="1447800" cy="389384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>
              <a:latin typeface="Constantia" pitchFamily="18" charset="0"/>
            </a:endParaRPr>
          </a:p>
        </p:txBody>
      </p:sp>
      <p:sp>
        <p:nvSpPr>
          <p:cNvPr id="37" name="Oval 144"/>
          <p:cNvSpPr>
            <a:spLocks noChangeArrowheads="1"/>
          </p:cNvSpPr>
          <p:nvPr/>
        </p:nvSpPr>
        <p:spPr bwMode="auto">
          <a:xfrm>
            <a:off x="7516688" y="3903712"/>
            <a:ext cx="1447800" cy="461392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>
              <a:latin typeface="Constant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691516"/>
            <a:ext cx="74168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Candida is the fourth in causing </a:t>
            </a:r>
            <a:r>
              <a:rPr lang="en-US" dirty="0" err="1" smtClean="0"/>
              <a:t>nosocomial</a:t>
            </a:r>
            <a:r>
              <a:rPr lang="en-US" dirty="0" smtClean="0"/>
              <a:t> bloodstream infections (BSI)</a:t>
            </a:r>
            <a:endParaRPr 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67544" y="0"/>
            <a:ext cx="8424936" cy="1139825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2800" b="1" dirty="0" smtClean="0">
                <a:ln w="635">
                  <a:noFill/>
                </a:ln>
                <a:latin typeface="Constantia" pitchFamily="18" charset="0"/>
                <a:ea typeface="+mj-ea"/>
                <a:cs typeface="+mj-cs"/>
              </a:rPr>
              <a:t>Candida- </a:t>
            </a:r>
            <a:r>
              <a:rPr lang="en-US" sz="2800" b="1" dirty="0" err="1" smtClean="0">
                <a:ln w="635">
                  <a:noFill/>
                </a:ln>
                <a:latin typeface="Constantia" pitchFamily="18" charset="0"/>
                <a:ea typeface="+mj-ea"/>
                <a:cs typeface="+mj-cs"/>
              </a:rPr>
              <a:t>Nosocomial</a:t>
            </a:r>
            <a:r>
              <a:rPr lang="en-US" sz="2800" b="1" dirty="0" smtClean="0">
                <a:ln w="635">
                  <a:noFill/>
                </a:ln>
                <a:latin typeface="Constantia" pitchFamily="18" charset="0"/>
                <a:ea typeface="+mj-ea"/>
                <a:cs typeface="+mj-cs"/>
              </a:rPr>
              <a:t> Bloodstream Infections</a:t>
            </a:r>
            <a:endParaRPr kumimoji="0" lang="en-US" sz="28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985738"/>
            <a:ext cx="77771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Laboratory Diagnosis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00113" y="1535832"/>
            <a:ext cx="792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Specimen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depend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site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infection.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60475" y="1966987"/>
            <a:ext cx="61912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Swabs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, Urine, Blood, Respiratory specimens, CSF,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   Blood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serology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0113" y="2687960"/>
            <a:ext cx="79200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100" b="1" dirty="0">
                <a:latin typeface="Times New Roman" pitchFamily="18" charset="0"/>
                <a:cs typeface="Times New Roman" pitchFamily="18" charset="0"/>
              </a:rPr>
              <a:t>microscopy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00113" y="3022618"/>
            <a:ext cx="7920037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Gram stain, KOH,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GMS, or PAS  stained smears. </a:t>
            </a:r>
          </a:p>
          <a:p>
            <a:pPr marL="342900" indent="-342900" algn="l" rtl="0">
              <a:lnSpc>
                <a:spcPct val="90000"/>
              </a:lnSpc>
              <a:spcBef>
                <a:spcPct val="50000"/>
              </a:spcBef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Budding yeast cells and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pseudohyphae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will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be seen in stained smear or KOH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 descr="4FF7.jpg"/>
          <p:cNvPicPr>
            <a:picLocks noChangeAspect="1"/>
          </p:cNvPicPr>
          <p:nvPr/>
        </p:nvPicPr>
        <p:blipFill>
          <a:blip r:embed="rId3" cstate="print"/>
          <a:srcRect b="7355"/>
          <a:stretch>
            <a:fillRect/>
          </a:stretch>
        </p:blipFill>
        <p:spPr>
          <a:xfrm>
            <a:off x="971600" y="4221088"/>
            <a:ext cx="3320264" cy="2376264"/>
          </a:xfrm>
          <a:prstGeom prst="rect">
            <a:avLst/>
          </a:prstGeom>
        </p:spPr>
      </p:pic>
      <p:pic>
        <p:nvPicPr>
          <p:cNvPr id="21" name="Picture 20" descr="5FF12A.jpg"/>
          <p:cNvPicPr>
            <a:picLocks noChangeAspect="1"/>
          </p:cNvPicPr>
          <p:nvPr/>
        </p:nvPicPr>
        <p:blipFill>
          <a:blip r:embed="rId4" cstate="print"/>
          <a:srcRect b="7887"/>
          <a:stretch>
            <a:fillRect/>
          </a:stretch>
        </p:blipFill>
        <p:spPr>
          <a:xfrm>
            <a:off x="4716016" y="4149080"/>
            <a:ext cx="2999031" cy="2376264"/>
          </a:xfrm>
          <a:prstGeom prst="rect">
            <a:avLst/>
          </a:prstGeom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404664"/>
            <a:ext cx="8229600" cy="491753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200" b="1" dirty="0" err="1" smtClean="0">
                <a:latin typeface="Constantia" pitchFamily="18" charset="0"/>
              </a:rPr>
              <a:t>Candidiasis</a:t>
            </a:r>
            <a:r>
              <a:rPr lang="en-US" sz="3200" b="1" dirty="0" smtClean="0">
                <a:latin typeface="Constantia" pitchFamily="18" charset="0"/>
              </a:rPr>
              <a:t> - diagnosis</a:t>
            </a:r>
            <a:endParaRPr kumimoji="0" lang="en-US" sz="3200" b="1" i="0" u="none" strike="noStrike" kern="1200" cap="none" spc="0" normalizeH="0" baseline="0" noProof="0" dirty="0">
              <a:ln w="635">
                <a:noFill/>
              </a:ln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5653</TotalTime>
  <Words>967</Words>
  <Application>Microsoft Office PowerPoint</Application>
  <PresentationFormat>On-screen Show (4:3)</PresentationFormat>
  <Paragraphs>337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Dr.ALBARRAG</cp:lastModifiedBy>
  <cp:revision>112</cp:revision>
  <dcterms:created xsi:type="dcterms:W3CDTF">2011-01-18T14:07:27Z</dcterms:created>
  <dcterms:modified xsi:type="dcterms:W3CDTF">2013-02-16T06:46:35Z</dcterms:modified>
</cp:coreProperties>
</file>