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4" r:id="rId2"/>
    <p:sldId id="272" r:id="rId3"/>
    <p:sldId id="268" r:id="rId4"/>
    <p:sldId id="259" r:id="rId5"/>
    <p:sldId id="262" r:id="rId6"/>
    <p:sldId id="269" r:id="rId7"/>
    <p:sldId id="270" r:id="rId8"/>
    <p:sldId id="265" r:id="rId9"/>
    <p:sldId id="266" r:id="rId10"/>
    <p:sldId id="264" r:id="rId11"/>
    <p:sldId id="261" r:id="rId12"/>
    <p:sldId id="271" r:id="rId13"/>
    <p:sldId id="27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8" autoAdjust="0"/>
    <p:restoredTop sz="94708" autoAdjust="0"/>
  </p:normalViewPr>
  <p:slideViewPr>
    <p:cSldViewPr>
      <p:cViewPr varScale="1">
        <p:scale>
          <a:sx n="90" d="100"/>
          <a:sy n="90" d="100"/>
        </p:scale>
        <p:origin x="-6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E1D75-52B5-41C5-B818-4A89C418732B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A4DA15-6EFB-4A0E-8C0F-64509663D00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88C5-AAF5-470B-AC02-C4DCD7F18642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0E7ED-92AB-4292-B0C8-9D554584A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88C5-AAF5-470B-AC02-C4DCD7F18642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0E7ED-92AB-4292-B0C8-9D554584A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88C5-AAF5-470B-AC02-C4DCD7F18642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0E7ED-92AB-4292-B0C8-9D554584A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79303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0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B657A-C5DC-46AC-8820-8DE483F529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88C5-AAF5-470B-AC02-C4DCD7F18642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0E7ED-92AB-4292-B0C8-9D554584A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88C5-AAF5-470B-AC02-C4DCD7F18642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0E7ED-92AB-4292-B0C8-9D554584A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88C5-AAF5-470B-AC02-C4DCD7F18642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0E7ED-92AB-4292-B0C8-9D554584A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88C5-AAF5-470B-AC02-C4DCD7F18642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0E7ED-92AB-4292-B0C8-9D554584A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88C5-AAF5-470B-AC02-C4DCD7F18642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0E7ED-92AB-4292-B0C8-9D554584A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88C5-AAF5-470B-AC02-C4DCD7F18642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0E7ED-92AB-4292-B0C8-9D554584A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88C5-AAF5-470B-AC02-C4DCD7F18642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0E7ED-92AB-4292-B0C8-9D554584A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88C5-AAF5-470B-AC02-C4DCD7F18642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0E7ED-92AB-4292-B0C8-9D554584A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488C5-AAF5-470B-AC02-C4DCD7F18642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0E7ED-92AB-4292-B0C8-9D554584A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Dr.Ashraf\My Documents\My Pictures\SCANNER\10 1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6225" t="30305" r="53833" b="55181"/>
          <a:stretch>
            <a:fillRect/>
          </a:stretch>
        </p:blipFill>
        <p:spPr bwMode="auto">
          <a:xfrm rot="17754742">
            <a:off x="1476093" y="1560455"/>
            <a:ext cx="5704072" cy="38027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Dr.Ashraf\My Documents\My Pictures\SCANNER\10 241.jpg"/>
          <p:cNvPicPr>
            <a:picLocks noChangeAspect="1" noChangeArrowheads="1"/>
          </p:cNvPicPr>
          <p:nvPr/>
        </p:nvPicPr>
        <p:blipFill>
          <a:blip r:embed="rId2" cstate="print"/>
          <a:srcRect l="11600" t="12745" r="50616" b="9804"/>
          <a:stretch>
            <a:fillRect/>
          </a:stretch>
        </p:blipFill>
        <p:spPr bwMode="auto">
          <a:xfrm>
            <a:off x="2590800" y="304800"/>
            <a:ext cx="4038600" cy="6019800"/>
          </a:xfrm>
          <a:prstGeom prst="rect">
            <a:avLst/>
          </a:prstGeom>
          <a:noFill/>
        </p:spPr>
      </p:pic>
    </p:spTree>
  </p:cSld>
  <p:clrMapOvr>
    <a:masterClrMapping/>
  </p:clrMapOvr>
  <p:transition advTm="625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    </a:t>
            </a:r>
            <a:endParaRPr lang="en-US" dirty="0"/>
          </a:p>
        </p:txBody>
      </p:sp>
      <p:pic>
        <p:nvPicPr>
          <p:cNvPr id="7170" name="Picture 2" descr="C:\Documents and Settings\Dr.Ashraf\My Documents\My Pictures\SCANNER\10 2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4831" r="61910" b="51116"/>
          <a:stretch>
            <a:fillRect/>
          </a:stretch>
        </p:blipFill>
        <p:spPr bwMode="auto">
          <a:xfrm>
            <a:off x="1752600" y="381000"/>
            <a:ext cx="4648200" cy="5715000"/>
          </a:xfrm>
          <a:prstGeom prst="rect">
            <a:avLst/>
          </a:prstGeom>
          <a:noFill/>
        </p:spPr>
      </p:pic>
    </p:spTree>
  </p:cSld>
  <p:clrMapOvr>
    <a:masterClrMapping/>
  </p:clrMapOvr>
  <p:transition advTm="3422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:\Documents and Settings\Dr.Ashraf\My Documents\My Pictures\SCANNER\10 2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6328" t="13469" r="19395" b="14135"/>
          <a:stretch>
            <a:fillRect/>
          </a:stretch>
        </p:blipFill>
        <p:spPr bwMode="auto">
          <a:xfrm>
            <a:off x="1981200" y="342900"/>
            <a:ext cx="4267200" cy="6553200"/>
          </a:xfrm>
          <a:prstGeom prst="rect">
            <a:avLst/>
          </a:prstGeom>
          <a:noFill/>
        </p:spPr>
      </p:pic>
    </p:spTree>
  </p:cSld>
  <p:clrMapOvr>
    <a:masterClrMapping/>
  </p:clrMapOvr>
  <p:transition advTm="156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2160"/>
            <a:ext cx="8382000" cy="659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" y="190500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Venous End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543800" y="182880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Arterial End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08" y="228600"/>
            <a:ext cx="9131192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371600" y="228600"/>
            <a:ext cx="205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</a:t>
            </a:r>
            <a:r>
              <a:rPr lang="en-US" sz="1400" dirty="0" smtClean="0"/>
              <a:t>2 = </a:t>
            </a:r>
            <a:r>
              <a:rPr lang="en-US" sz="2000" dirty="0" smtClean="0"/>
              <a:t>21 %</a:t>
            </a:r>
          </a:p>
          <a:p>
            <a:r>
              <a:rPr lang="en-US" sz="2000" dirty="0" smtClean="0"/>
              <a:t>N</a:t>
            </a:r>
            <a:r>
              <a:rPr lang="en-US" sz="1400" dirty="0" smtClean="0"/>
              <a:t>2 = </a:t>
            </a:r>
            <a:r>
              <a:rPr lang="en-US" sz="2000" dirty="0" smtClean="0"/>
              <a:t>79 %</a:t>
            </a:r>
          </a:p>
          <a:p>
            <a:r>
              <a:rPr lang="en-US" sz="2000" dirty="0" smtClean="0"/>
              <a:t>CO</a:t>
            </a:r>
            <a:r>
              <a:rPr lang="en-US" sz="1400" dirty="0" smtClean="0"/>
              <a:t>2</a:t>
            </a:r>
            <a:r>
              <a:rPr lang="en-US" sz="2000" dirty="0" smtClean="0"/>
              <a:t> = Negligible </a:t>
            </a:r>
            <a:endParaRPr lang="en-US" sz="2800" dirty="0"/>
          </a:p>
        </p:txBody>
      </p:sp>
      <p:sp>
        <p:nvSpPr>
          <p:cNvPr id="7" name="Curved Left Arrow 6"/>
          <p:cNvSpPr/>
          <p:nvPr/>
        </p:nvSpPr>
        <p:spPr>
          <a:xfrm rot="16200000">
            <a:off x="3390900" y="723900"/>
            <a:ext cx="762000" cy="1143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urved Down Arrow 7"/>
          <p:cNvSpPr/>
          <p:nvPr/>
        </p:nvSpPr>
        <p:spPr>
          <a:xfrm>
            <a:off x="4648200" y="914400"/>
            <a:ext cx="1219200" cy="7620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3600" y="228600"/>
            <a:ext cx="175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</a:t>
            </a:r>
            <a:r>
              <a:rPr lang="en-US" sz="1400" dirty="0" smtClean="0"/>
              <a:t>2 = </a:t>
            </a:r>
            <a:r>
              <a:rPr lang="en-US" sz="2000" dirty="0" smtClean="0"/>
              <a:t>16 %</a:t>
            </a:r>
          </a:p>
          <a:p>
            <a:r>
              <a:rPr lang="en-US" sz="2000" dirty="0" smtClean="0"/>
              <a:t>N</a:t>
            </a:r>
            <a:r>
              <a:rPr lang="en-US" sz="1400" dirty="0" smtClean="0"/>
              <a:t>2 = </a:t>
            </a:r>
            <a:r>
              <a:rPr lang="en-US" sz="2000" dirty="0" smtClean="0"/>
              <a:t>80 %</a:t>
            </a:r>
          </a:p>
          <a:p>
            <a:r>
              <a:rPr lang="en-US" sz="2000" dirty="0" smtClean="0"/>
              <a:t>CO</a:t>
            </a:r>
            <a:r>
              <a:rPr lang="en-US" sz="1400" dirty="0" smtClean="0"/>
              <a:t>2</a:t>
            </a:r>
            <a:r>
              <a:rPr lang="en-US" sz="2000" dirty="0" smtClean="0"/>
              <a:t> = 4 %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971800" y="533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Inspired Air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648200" y="533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Expired Air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0" y="3477161"/>
            <a:ext cx="1752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Alveolar Air</a:t>
            </a:r>
          </a:p>
          <a:p>
            <a:pPr algn="ctr"/>
            <a:r>
              <a:rPr lang="en-US" sz="2000" dirty="0" smtClean="0"/>
              <a:t>O</a:t>
            </a:r>
            <a:r>
              <a:rPr lang="en-US" sz="1400" dirty="0" smtClean="0"/>
              <a:t>2 = </a:t>
            </a:r>
            <a:r>
              <a:rPr lang="en-US" sz="2000" dirty="0" smtClean="0"/>
              <a:t>14 %</a:t>
            </a:r>
          </a:p>
          <a:p>
            <a:pPr algn="ctr"/>
            <a:r>
              <a:rPr lang="en-US" sz="2000" dirty="0" smtClean="0"/>
              <a:t>N</a:t>
            </a:r>
            <a:r>
              <a:rPr lang="en-US" sz="1400" dirty="0" smtClean="0"/>
              <a:t>2 = </a:t>
            </a:r>
            <a:r>
              <a:rPr lang="en-US" sz="2000" dirty="0" smtClean="0"/>
              <a:t>80 %</a:t>
            </a:r>
          </a:p>
          <a:p>
            <a:pPr algn="ctr"/>
            <a:r>
              <a:rPr lang="en-US" sz="2000" dirty="0" smtClean="0"/>
              <a:t>CO</a:t>
            </a:r>
            <a:r>
              <a:rPr lang="en-US" sz="1400" dirty="0" smtClean="0"/>
              <a:t>2</a:t>
            </a:r>
            <a:r>
              <a:rPr lang="en-US" sz="2000" dirty="0" smtClean="0"/>
              <a:t> = 6 %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62585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Percentage composition of Gases involved during breathing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Dr.Ashraf\My Documents\My Pictures\SCANNER\10 242.jpg"/>
          <p:cNvPicPr>
            <a:picLocks noChangeAspect="1" noChangeArrowheads="1"/>
          </p:cNvPicPr>
          <p:nvPr/>
        </p:nvPicPr>
        <p:blipFill>
          <a:blip r:embed="rId2" cstate="print"/>
          <a:srcRect t="67013" r="64706" b="10174"/>
          <a:stretch>
            <a:fillRect/>
          </a:stretch>
        </p:blipFill>
        <p:spPr bwMode="auto">
          <a:xfrm>
            <a:off x="1142999" y="313267"/>
            <a:ext cx="7191375" cy="63923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Documents and Settings\Dr.Ashraf\My Documents\My Pictures\SCANNER\10 2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9262" t="3367" b="52859"/>
          <a:stretch>
            <a:fillRect/>
          </a:stretch>
        </p:blipFill>
        <p:spPr bwMode="auto">
          <a:xfrm>
            <a:off x="2209800" y="322555"/>
            <a:ext cx="4191000" cy="6193407"/>
          </a:xfrm>
          <a:prstGeom prst="rect">
            <a:avLst/>
          </a:prstGeom>
          <a:noFill/>
        </p:spPr>
      </p:pic>
    </p:spTree>
  </p:cSld>
  <p:clrMapOvr>
    <a:masterClrMapping/>
  </p:clrMapOvr>
  <p:transition advTm="172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Documents and Settings\Dr.Ashraf\My Documents\My Pictures\SCANNER\10 2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3053" t="43774" r="37566" b="10768"/>
          <a:stretch>
            <a:fillRect/>
          </a:stretch>
        </p:blipFill>
        <p:spPr bwMode="auto">
          <a:xfrm>
            <a:off x="1905000" y="152399"/>
            <a:ext cx="5571066" cy="6267449"/>
          </a:xfrm>
          <a:prstGeom prst="rect">
            <a:avLst/>
          </a:prstGeom>
          <a:noFill/>
        </p:spPr>
      </p:pic>
    </p:spTree>
  </p:cSld>
  <p:clrMapOvr>
    <a:masterClrMapping/>
  </p:clrMapOvr>
  <p:transition advTm="907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scan00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19138"/>
            <a:ext cx="8839200" cy="524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/>
              <a:t>Hemoglobin and 0</a:t>
            </a:r>
            <a:r>
              <a:rPr lang="en-US" altLang="en-US" sz="3600" baseline="-25000" smtClean="0"/>
              <a:t>2</a:t>
            </a:r>
            <a:r>
              <a:rPr lang="en-US" altLang="en-US" sz="3600" smtClean="0"/>
              <a:t> Transport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981200"/>
            <a:ext cx="32004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600" smtClean="0"/>
              <a:t>280 million hemoglobin/RBC.</a:t>
            </a:r>
          </a:p>
          <a:p>
            <a:pPr>
              <a:lnSpc>
                <a:spcPct val="90000"/>
              </a:lnSpc>
            </a:pPr>
            <a:r>
              <a:rPr lang="en-US" altLang="en-US" sz="2600" smtClean="0"/>
              <a:t>Each hemoglobin has 4 polypeptide chains and 4 hemes.</a:t>
            </a:r>
          </a:p>
          <a:p>
            <a:pPr>
              <a:lnSpc>
                <a:spcPct val="90000"/>
              </a:lnSpc>
            </a:pPr>
            <a:r>
              <a:rPr lang="en-US" altLang="en-US" sz="2600" smtClean="0"/>
              <a:t>In the center of each heme group is 1 atom of iron that can combine with 1 molecule 0</a:t>
            </a:r>
            <a:r>
              <a:rPr lang="en-US" altLang="en-US" sz="2600" baseline="-25000" smtClean="0"/>
              <a:t>2</a:t>
            </a:r>
            <a:r>
              <a:rPr lang="en-US" altLang="en-US" sz="2600" smtClean="0"/>
              <a:t>.</a:t>
            </a:r>
          </a:p>
        </p:txBody>
      </p:sp>
      <p:sp>
        <p:nvSpPr>
          <p:cNvPr id="21508" name="Text Box 9"/>
          <p:cNvSpPr txBox="1">
            <a:spLocks noChangeArrowheads="1"/>
          </p:cNvSpPr>
          <p:nvPr/>
        </p:nvSpPr>
        <p:spPr bwMode="auto">
          <a:xfrm>
            <a:off x="4632325" y="2471738"/>
            <a:ext cx="2352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Insert fig. 16.32</a:t>
            </a:r>
          </a:p>
        </p:txBody>
      </p:sp>
      <p:pic>
        <p:nvPicPr>
          <p:cNvPr id="21509" name="Picture 10" descr="F:\Judi_David\Fox DCM\DCM images that are good to go\chapt16\art_library\color_art_library\16_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371600"/>
            <a:ext cx="5867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Dr.Ashraf\My Documents\My Pictures\SCANNER\10 2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5268" t="3367" b="54542"/>
          <a:stretch>
            <a:fillRect/>
          </a:stretch>
        </p:blipFill>
        <p:spPr bwMode="auto">
          <a:xfrm>
            <a:off x="838200" y="914400"/>
            <a:ext cx="7361516" cy="5029200"/>
          </a:xfrm>
          <a:prstGeom prst="rect">
            <a:avLst/>
          </a:prstGeom>
          <a:noFill/>
        </p:spPr>
      </p:pic>
    </p:spTree>
  </p:cSld>
  <p:clrMapOvr>
    <a:masterClrMapping/>
  </p:clrMapOvr>
  <p:transition advTm="187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C:\Documents and Settings\Dr.Ashraf\My Documents\My Pictures\SCANNER\10 2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7685" t="48825" b="29288"/>
          <a:stretch>
            <a:fillRect/>
          </a:stretch>
        </p:blipFill>
        <p:spPr bwMode="auto">
          <a:xfrm>
            <a:off x="533401" y="990600"/>
            <a:ext cx="8278176" cy="4763074"/>
          </a:xfrm>
          <a:prstGeom prst="rect">
            <a:avLst/>
          </a:prstGeom>
          <a:noFill/>
        </p:spPr>
      </p:pic>
    </p:spTree>
  </p:cSld>
  <p:clrMapOvr>
    <a:masterClrMapping/>
  </p:clrMapOvr>
  <p:transition advTm="859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95</Words>
  <Application>Microsoft Office PowerPoint</Application>
  <PresentationFormat>On-screen Show (4:3)</PresentationFormat>
  <Paragraphs>21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Hemoglobin and 02 Transport</vt:lpstr>
      <vt:lpstr>Slide 8</vt:lpstr>
      <vt:lpstr>Slide 9</vt:lpstr>
      <vt:lpstr>Slide 10</vt:lpstr>
      <vt:lpstr>     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Dr.Ashraf</dc:creator>
  <cp:lastModifiedBy>Dr.Ashraf</cp:lastModifiedBy>
  <cp:revision>25</cp:revision>
  <dcterms:created xsi:type="dcterms:W3CDTF">2012-12-19T08:38:23Z</dcterms:created>
  <dcterms:modified xsi:type="dcterms:W3CDTF">2012-12-22T06:33:57Z</dcterms:modified>
</cp:coreProperties>
</file>