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6" r:id="rId4"/>
    <p:sldId id="260" r:id="rId5"/>
    <p:sldId id="269" r:id="rId6"/>
    <p:sldId id="261" r:id="rId7"/>
    <p:sldId id="264" r:id="rId8"/>
    <p:sldId id="258" r:id="rId9"/>
    <p:sldId id="25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A611-3E76-4B42-B577-417E26D09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814-FA1C-4D90-924A-5F07B047A47D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9AD1-C585-4229-BFC1-B6EFA7740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2.sld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/>
              <a:t>   </a:t>
            </a:r>
          </a:p>
        </p:txBody>
      </p:sp>
      <p:pic>
        <p:nvPicPr>
          <p:cNvPr id="6147" name="Picture 4" descr="bismillah20081.jpg"/>
          <p:cNvPicPr>
            <a:picLocks noChangeAspect="1"/>
          </p:cNvPicPr>
          <p:nvPr/>
        </p:nvPicPr>
        <p:blipFill>
          <a:blip r:embed="rId2" cstate="print"/>
          <a:srcRect l="1678" t="2606" r="1878" b="7397"/>
          <a:stretch>
            <a:fillRect/>
          </a:stretch>
        </p:blipFill>
        <p:spPr bwMode="auto">
          <a:xfrm>
            <a:off x="609600" y="6096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593725" y="6137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Oxyhemoglobin Dissociation Curve</a:t>
            </a: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2498725" y="3157538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Insert fig.16.34</a:t>
            </a:r>
          </a:p>
        </p:txBody>
      </p:sp>
      <p:pic>
        <p:nvPicPr>
          <p:cNvPr id="26629" name="Picture 13" descr="F:\Judi_David\Fox DCM\DCM images that are good to go\chapt16\art_library\color_art_library\16_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546"/>
          <a:stretch>
            <a:fillRect/>
          </a:stretch>
        </p:blipFill>
        <p:spPr>
          <a:xfrm>
            <a:off x="1295400" y="1447800"/>
            <a:ext cx="6973888" cy="51974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8001000" cy="1219200"/>
          </a:xfrm>
        </p:spPr>
        <p:txBody>
          <a:bodyPr/>
          <a:lstStyle/>
          <a:p>
            <a:r>
              <a:rPr lang="en-US" altLang="en-US" sz="3600" smtClean="0"/>
              <a:t>Effects of pH and Temperature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048000" cy="4953000"/>
          </a:xfrm>
        </p:spPr>
        <p:txBody>
          <a:bodyPr/>
          <a:lstStyle/>
          <a:p>
            <a:r>
              <a:rPr lang="en-US" altLang="en-US" sz="2400" smtClean="0"/>
              <a:t>The loading and unloading of 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influenced by the affinity of hemoglobin for 0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.</a:t>
            </a:r>
          </a:p>
          <a:p>
            <a:r>
              <a:rPr lang="en-US" altLang="en-US" sz="2400" smtClean="0"/>
              <a:t>Affinity is decreased when pH is decreased.</a:t>
            </a:r>
          </a:p>
          <a:p>
            <a:r>
              <a:rPr lang="en-US" altLang="en-US" sz="2400" smtClean="0"/>
              <a:t>Increased temperature and 2,3-DPG:</a:t>
            </a:r>
          </a:p>
          <a:p>
            <a:pPr lvl="1"/>
            <a:r>
              <a:rPr lang="en-US" altLang="en-US" sz="2000" smtClean="0"/>
              <a:t>Shift the curve to the right.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41325" y="6518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5546725" y="2624138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Insert fig. 16.35</a:t>
            </a:r>
          </a:p>
        </p:txBody>
      </p:sp>
      <p:pic>
        <p:nvPicPr>
          <p:cNvPr id="27654" name="Picture 11" descr="F:\Judi_David\Fox DCM\DCM images that are good to go\chapt16\art_library\color_art_library\16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5867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Effect of 2,3 DPG on 0</a:t>
            </a:r>
            <a:r>
              <a:rPr lang="en-US" sz="3600" baseline="-25000" smtClean="0"/>
              <a:t>2 </a:t>
            </a:r>
            <a:r>
              <a:rPr lang="en-US" sz="3600" smtClean="0"/>
              <a:t>Transport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Anemia: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RBCs total blood [hemoglobin] falls, each RBC produces greater amount of 2,3 DPG.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Since RBCs lack both nuclei and mitochondria, produce ATP through anaerobic metabolism. </a:t>
            </a:r>
          </a:p>
          <a:p>
            <a:pPr>
              <a:lnSpc>
                <a:spcPct val="90000"/>
              </a:lnSpc>
            </a:pPr>
            <a:r>
              <a:rPr lang="en-US" smtClean="0"/>
              <a:t>Fetal hemoglobin (hemoglobin f):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Has 2 </a:t>
            </a:r>
            <a:r>
              <a:rPr lang="en-US" smtClean="0">
                <a:latin typeface="Symbol" pitchFamily="18" charset="2"/>
              </a:rPr>
              <a:t>g</a:t>
            </a:r>
            <a:r>
              <a:rPr lang="en-US" smtClean="0"/>
              <a:t>-chains in place of the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-chains.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Hemoglobin f cannot bind to 2,3 DPG.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Has a higher affinity for 0</a:t>
            </a:r>
            <a:r>
              <a:rPr lang="en-US" baseline="-25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Inherited Defects in Hemoglobin Structure and Function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r>
              <a:rPr lang="en-US" sz="2800" smtClean="0"/>
              <a:t>Sickle-cell anemia:</a:t>
            </a:r>
          </a:p>
          <a:p>
            <a:pPr lvl="1"/>
            <a:r>
              <a:rPr lang="en-US" sz="2400" smtClean="0"/>
              <a:t>Hemoglobin S differs in that valine is substituted for glutamic acid on position 6 of the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 chains. </a:t>
            </a:r>
          </a:p>
          <a:p>
            <a:pPr lvl="2"/>
            <a:r>
              <a:rPr lang="en-US" sz="2000" smtClean="0"/>
              <a:t>Cross links form a “paracrystalline gel” within the RBCs.</a:t>
            </a:r>
          </a:p>
          <a:p>
            <a:pPr lvl="3"/>
            <a:r>
              <a:rPr lang="en-US" sz="1800" smtClean="0"/>
              <a:t>Makes the RBCs less flexible and more fragile.</a:t>
            </a:r>
          </a:p>
          <a:p>
            <a:r>
              <a:rPr lang="en-US" sz="2800" smtClean="0"/>
              <a:t>Thalassemia:</a:t>
            </a:r>
          </a:p>
          <a:p>
            <a:pPr lvl="1"/>
            <a:r>
              <a:rPr lang="en-US" sz="2400" smtClean="0"/>
              <a:t>Decreased synthesis of </a:t>
            </a:r>
            <a:r>
              <a:rPr lang="en-US" sz="2400" smtClean="0">
                <a:latin typeface="Symbol" pitchFamily="18" charset="2"/>
              </a:rPr>
              <a:t>a </a:t>
            </a:r>
            <a:r>
              <a:rPr lang="en-US" sz="2400" smtClean="0"/>
              <a:t>or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 chains, increased synthesis of </a:t>
            </a:r>
            <a:r>
              <a:rPr lang="en-US" sz="2400" smtClean="0">
                <a:latin typeface="Symbol" pitchFamily="18" charset="2"/>
              </a:rPr>
              <a:t>g</a:t>
            </a:r>
            <a:r>
              <a:rPr lang="en-US" sz="2400" smtClean="0"/>
              <a:t> chains.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Muscle Myoglobin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733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Red pigment found exclusively in striated muscle.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Slow-twitch skeletal fibers and cardiac muscle cells are rich in myoglobin.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Have a higher affinity for 0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 than hemoglobin.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May act as a “go-between” in the transfer of 0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from blood to the mitochondria within muscle cells.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5470525" y="2395538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Insert fig. 13.37</a:t>
            </a:r>
          </a:p>
        </p:txBody>
      </p:sp>
      <p:pic>
        <p:nvPicPr>
          <p:cNvPr id="30725" name="Picture 9" descr="F:\Judi_David\Fox DCM\DCM images that are good to go\chapt16\art_library\color_art_library\16_37.jpg"/>
          <p:cNvPicPr>
            <a:picLocks noChangeAspect="1" noChangeArrowheads="1"/>
          </p:cNvPicPr>
          <p:nvPr/>
        </p:nvPicPr>
        <p:blipFill>
          <a:blip r:embed="rId2" cstate="print"/>
          <a:srcRect t="11111" b="6944"/>
          <a:stretch>
            <a:fillRect/>
          </a:stretch>
        </p:blipFill>
        <p:spPr bwMode="auto">
          <a:xfrm>
            <a:off x="3886200" y="1371600"/>
            <a:ext cx="525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I:\Sandy_Schnee\msoffice\Judi's ppts\01_04.jpg"/>
          <p:cNvPicPr>
            <a:picLocks noChangeAspect="1" noChangeArrowheads="1"/>
          </p:cNvPicPr>
          <p:nvPr/>
        </p:nvPicPr>
        <p:blipFill>
          <a:blip r:embed="rId3" cstate="print"/>
          <a:srcRect l="5455" b="93370"/>
          <a:stretch>
            <a:fillRect/>
          </a:stretch>
        </p:blipFill>
        <p:spPr bwMode="auto">
          <a:xfrm>
            <a:off x="4724400" y="13716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152400" y="5867400"/>
            <a:ext cx="617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>
                <a:latin typeface="Calibri" pitchFamily="34" charset="0"/>
              </a:rPr>
              <a:t>  May also have an 0</a:t>
            </a:r>
            <a:r>
              <a:rPr lang="en-US" altLang="en-US" baseline="-25000">
                <a:latin typeface="Calibri" pitchFamily="34" charset="0"/>
              </a:rPr>
              <a:t>2</a:t>
            </a:r>
            <a:r>
              <a:rPr lang="en-US" altLang="en-US">
                <a:latin typeface="Calibri" pitchFamily="34" charset="0"/>
              </a:rPr>
              <a:t> storage function in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>
                <a:latin typeface="Calibri" pitchFamily="34" charset="0"/>
              </a:rPr>
              <a:t>   cardiac muscles.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smtClean="0"/>
              <a:t>C0</a:t>
            </a:r>
            <a:r>
              <a:rPr lang="en-US" altLang="en-US" sz="3600" baseline="-25000" smtClean="0"/>
              <a:t>2</a:t>
            </a:r>
            <a:r>
              <a:rPr lang="en-US" altLang="en-US" sz="3600" smtClean="0"/>
              <a:t> transported in the blood: </a:t>
            </a:r>
          </a:p>
          <a:p>
            <a:pPr lvl="1"/>
            <a:r>
              <a:rPr lang="en-US" altLang="en-US" sz="3200" smtClean="0"/>
              <a:t>HC0</a:t>
            </a:r>
            <a:r>
              <a:rPr lang="en-US" altLang="en-US" sz="3200" baseline="-25000" smtClean="0"/>
              <a:t>3</a:t>
            </a:r>
            <a:r>
              <a:rPr lang="en-US" altLang="en-US" sz="3200" baseline="30000" smtClean="0"/>
              <a:t>-</a:t>
            </a:r>
            <a:r>
              <a:rPr lang="en-US" altLang="en-US" sz="3200" smtClean="0"/>
              <a:t> (70%).</a:t>
            </a:r>
          </a:p>
          <a:p>
            <a:pPr lvl="1"/>
            <a:r>
              <a:rPr lang="en-US" altLang="en-US" sz="3200" smtClean="0"/>
              <a:t>Dissolved C0</a:t>
            </a:r>
            <a:r>
              <a:rPr lang="en-US" altLang="en-US" sz="3200" baseline="-25000" smtClean="0"/>
              <a:t>2 </a:t>
            </a:r>
            <a:r>
              <a:rPr lang="en-US" altLang="en-US" sz="3200" smtClean="0"/>
              <a:t>(10%).</a:t>
            </a:r>
          </a:p>
          <a:p>
            <a:pPr lvl="1"/>
            <a:r>
              <a:rPr lang="en-US" altLang="en-US" sz="3200" smtClean="0"/>
              <a:t>Carbaminohemoglobin (20%).</a:t>
            </a:r>
          </a:p>
          <a:p>
            <a:pPr lvl="2">
              <a:buFont typeface="Wingdings" pitchFamily="2" charset="2"/>
              <a:buNone/>
            </a:pPr>
            <a:r>
              <a:rPr lang="en-US" altLang="en-US" b="1" smtClean="0"/>
              <a:t>		 	 	</a:t>
            </a:r>
            <a:r>
              <a:rPr lang="en-US" altLang="en-US" b="1" baseline="-25000" smtClean="0"/>
              <a:t>   </a:t>
            </a:r>
            <a:r>
              <a:rPr lang="en-US" altLang="en-US" b="1" smtClean="0"/>
              <a:t>         </a:t>
            </a:r>
          </a:p>
          <a:p>
            <a:pPr lvl="2">
              <a:buFont typeface="Wingding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z="2800" b="1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93038" cy="657225"/>
          </a:xfrm>
        </p:spPr>
        <p:txBody>
          <a:bodyPr/>
          <a:lstStyle/>
          <a:p>
            <a:r>
              <a:rPr lang="en-US" altLang="en-US" sz="3600" smtClean="0"/>
              <a:t>C0</a:t>
            </a:r>
            <a:r>
              <a:rPr lang="en-US" altLang="en-US" sz="3600" baseline="-25000" smtClean="0"/>
              <a:t>2</a:t>
            </a:r>
            <a:r>
              <a:rPr lang="en-US" altLang="en-US" sz="3600" smtClean="0"/>
              <a:t> Transport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5105400" y="5029200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09600" y="617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24384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31751" name="Rectangle 14"/>
          <p:cNvSpPr>
            <a:spLocks noChangeArrowheads="1"/>
          </p:cNvSpPr>
          <p:nvPr/>
        </p:nvSpPr>
        <p:spPr bwMode="auto">
          <a:xfrm>
            <a:off x="2743200" y="4724400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>
                <a:latin typeface="Calibri" pitchFamily="34" charset="0"/>
              </a:rPr>
              <a:t>H</a:t>
            </a:r>
            <a:r>
              <a:rPr lang="en-US" altLang="en-US" sz="3600" b="1" baseline="-25000">
                <a:latin typeface="Calibri" pitchFamily="34" charset="0"/>
              </a:rPr>
              <a:t>2</a:t>
            </a:r>
            <a:r>
              <a:rPr lang="en-US" altLang="en-US" sz="3600" b="1">
                <a:latin typeface="Calibri" pitchFamily="34" charset="0"/>
              </a:rPr>
              <a:t>0 + C0</a:t>
            </a:r>
            <a:r>
              <a:rPr lang="en-US" altLang="en-US" sz="3600" b="1" baseline="-25000">
                <a:latin typeface="Calibri" pitchFamily="34" charset="0"/>
              </a:rPr>
              <a:t>2</a:t>
            </a:r>
            <a:r>
              <a:rPr lang="en-US" altLang="en-US" sz="3600" b="1">
                <a:latin typeface="Calibri" pitchFamily="34" charset="0"/>
              </a:rPr>
              <a:t> 	 H</a:t>
            </a:r>
            <a:r>
              <a:rPr lang="en-US" altLang="en-US" sz="3600" b="1" baseline="-25000">
                <a:latin typeface="Calibri" pitchFamily="34" charset="0"/>
              </a:rPr>
              <a:t>2</a:t>
            </a:r>
            <a:r>
              <a:rPr lang="en-US" altLang="en-US" sz="3600" b="1">
                <a:latin typeface="Calibri" pitchFamily="34" charset="0"/>
              </a:rPr>
              <a:t>C0</a:t>
            </a:r>
            <a:r>
              <a:rPr lang="en-US" altLang="en-US" sz="3600" b="1" baseline="-25000">
                <a:latin typeface="Calibri" pitchFamily="34" charset="0"/>
              </a:rPr>
              <a:t>3</a:t>
            </a:r>
            <a:endParaRPr lang="en-US" sz="3600" b="1" baseline="-25000">
              <a:latin typeface="Calibri" pitchFamily="34" charset="0"/>
            </a:endParaRP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5013325" y="4681538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ca</a:t>
            </a:r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4648200" y="5410200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High P</a:t>
            </a:r>
            <a:r>
              <a:rPr lang="en-US" sz="1600">
                <a:latin typeface="Calibri" pitchFamily="34" charset="0"/>
              </a:rPr>
              <a:t>C0</a:t>
            </a:r>
            <a:r>
              <a:rPr lang="en-US" sz="1200" baseline="-250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Chloride Shift at Systemic Capillaries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1752600"/>
            <a:ext cx="7961312" cy="4840288"/>
          </a:xfrm>
        </p:spPr>
        <p:txBody>
          <a:bodyPr/>
          <a:lstStyle/>
          <a:p>
            <a:r>
              <a:rPr lang="en-US" altLang="en-US" sz="2800" b="1" smtClean="0"/>
              <a:t>H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0 + C0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      H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C0</a:t>
            </a:r>
            <a:r>
              <a:rPr lang="en-US" altLang="en-US" sz="2800" b="1" baseline="-25000" smtClean="0"/>
              <a:t>3</a:t>
            </a:r>
            <a:r>
              <a:rPr lang="en-US" altLang="en-US" sz="2800" b="1" smtClean="0"/>
              <a:t>       H</a:t>
            </a:r>
            <a:r>
              <a:rPr lang="en-US" altLang="en-US" sz="2800" b="1" baseline="30000" smtClean="0"/>
              <a:t>+</a:t>
            </a:r>
            <a:r>
              <a:rPr lang="en-US" altLang="en-US" sz="2800" b="1" smtClean="0"/>
              <a:t> + HC0</a:t>
            </a:r>
            <a:r>
              <a:rPr lang="en-US" altLang="en-US" sz="2800" b="1" baseline="-25000" smtClean="0"/>
              <a:t>3</a:t>
            </a:r>
            <a:r>
              <a:rPr lang="en-US" altLang="en-US" sz="2800" b="1" baseline="30000" smtClean="0"/>
              <a:t>-</a:t>
            </a:r>
          </a:p>
          <a:p>
            <a:r>
              <a:rPr lang="en-US" altLang="en-US" sz="2800" smtClean="0"/>
              <a:t>At the tissues, C0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diffuses into the RBC; shifts the reaction to the right.</a:t>
            </a:r>
          </a:p>
          <a:p>
            <a:pPr lvl="1"/>
            <a:r>
              <a:rPr lang="en-US" altLang="en-US" sz="2400" smtClean="0"/>
              <a:t>Increased [HC0</a:t>
            </a:r>
            <a:r>
              <a:rPr lang="en-US" altLang="en-US" sz="2400" baseline="-25000" smtClean="0"/>
              <a:t>3</a:t>
            </a:r>
            <a:r>
              <a:rPr lang="en-US" altLang="en-US" sz="2400" baseline="30000" smtClean="0"/>
              <a:t>-</a:t>
            </a:r>
            <a:r>
              <a:rPr lang="en-US" altLang="en-US" sz="2400" smtClean="0"/>
              <a:t>] produced in RBC:</a:t>
            </a:r>
          </a:p>
          <a:p>
            <a:pPr lvl="2"/>
            <a:r>
              <a:rPr lang="en-US" altLang="en-US" sz="2000" smtClean="0"/>
              <a:t>HC0</a:t>
            </a:r>
            <a:r>
              <a:rPr lang="en-US" altLang="en-US" sz="2000" baseline="-25000" smtClean="0"/>
              <a:t>3</a:t>
            </a:r>
            <a:r>
              <a:rPr lang="en-US" altLang="en-US" sz="2000" baseline="30000" smtClean="0"/>
              <a:t>- </a:t>
            </a:r>
            <a:r>
              <a:rPr lang="en-US" altLang="en-US" sz="2000" smtClean="0"/>
              <a:t>diffuses into the blood.</a:t>
            </a:r>
          </a:p>
          <a:p>
            <a:pPr lvl="1"/>
            <a:r>
              <a:rPr lang="en-US" altLang="en-US" sz="2400" smtClean="0"/>
              <a:t>RBC becomes more +.</a:t>
            </a:r>
          </a:p>
          <a:p>
            <a:pPr lvl="2"/>
            <a:r>
              <a:rPr lang="en-US" altLang="en-US" sz="2000" smtClean="0"/>
              <a:t>Cl</a:t>
            </a:r>
            <a:r>
              <a:rPr lang="en-US" altLang="en-US" sz="2000" baseline="30000" smtClean="0"/>
              <a:t>-</a:t>
            </a:r>
            <a:r>
              <a:rPr lang="en-US" altLang="en-US" sz="2000" smtClean="0"/>
              <a:t> attracted in (Cl</a:t>
            </a:r>
            <a:r>
              <a:rPr lang="en-US" altLang="en-US" sz="2000" baseline="30000" smtClean="0"/>
              <a:t>-</a:t>
            </a:r>
            <a:r>
              <a:rPr lang="en-US" altLang="en-US" sz="2000" smtClean="0"/>
              <a:t> shift).</a:t>
            </a:r>
          </a:p>
          <a:p>
            <a:pPr lvl="1"/>
            <a:r>
              <a:rPr lang="en-US" altLang="en-US" sz="2400" smtClean="0"/>
              <a:t>H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 released buffered by combining with deoxyhemoglobin.</a:t>
            </a:r>
          </a:p>
          <a:p>
            <a:r>
              <a:rPr lang="en-US" altLang="en-US" sz="2800" smtClean="0"/>
              <a:t>HbC0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formed.</a:t>
            </a:r>
          </a:p>
          <a:p>
            <a:pPr lvl="1"/>
            <a:r>
              <a:rPr lang="en-US" altLang="en-US" sz="2400" smtClean="0"/>
              <a:t>Unloading of 0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.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181600" y="1981200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429000" y="1981200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93725" y="6518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Carbon Dioxide Transport and Chloride Shift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422525" y="2700338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Insert fig. 16.38</a:t>
            </a:r>
          </a:p>
        </p:txBody>
      </p:sp>
      <p:pic>
        <p:nvPicPr>
          <p:cNvPr id="33797" name="Picture 12" descr="F:\Judi_David\Fox DCM\DCM images that are good to go\chapt16\art_library\color_art_library\16_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371600"/>
            <a:ext cx="7351713" cy="54864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At Pulmonary Capillaries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808912" cy="4459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/>
              <a:t>H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0 + C0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       H</a:t>
            </a:r>
            <a:r>
              <a:rPr lang="en-US" altLang="en-US" sz="2800" b="1" baseline="-25000" smtClean="0"/>
              <a:t>2</a:t>
            </a:r>
            <a:r>
              <a:rPr lang="en-US" altLang="en-US" sz="2800" b="1" smtClean="0"/>
              <a:t>C0</a:t>
            </a:r>
            <a:r>
              <a:rPr lang="en-US" altLang="en-US" sz="2800" b="1" baseline="-25000" smtClean="0"/>
              <a:t>3</a:t>
            </a:r>
            <a:r>
              <a:rPr lang="en-US" altLang="en-US" sz="2800" b="1" smtClean="0"/>
              <a:t>        H</a:t>
            </a:r>
            <a:r>
              <a:rPr lang="en-US" altLang="en-US" sz="2800" b="1" baseline="30000" smtClean="0"/>
              <a:t>+</a:t>
            </a:r>
            <a:r>
              <a:rPr lang="en-US" altLang="en-US" sz="2800" b="1" smtClean="0"/>
              <a:t> + HC0</a:t>
            </a:r>
            <a:r>
              <a:rPr lang="en-US" altLang="en-US" sz="2800" b="1" baseline="-25000" smtClean="0"/>
              <a:t>3</a:t>
            </a:r>
            <a:r>
              <a:rPr lang="en-US" altLang="en-US" sz="2800" b="1" baseline="30000" smtClean="0"/>
              <a:t>-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At the alveoli, C0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diffuses into the alveoli; reaction shifts to the left.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Decreased [HC0</a:t>
            </a:r>
            <a:r>
              <a:rPr lang="en-US" altLang="en-US" sz="2800" baseline="-25000" smtClean="0"/>
              <a:t>3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] in RBC, HC0</a:t>
            </a:r>
            <a:r>
              <a:rPr lang="en-US" altLang="en-US" sz="2800" baseline="-25000" smtClean="0"/>
              <a:t>3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 diffuses into the RBC.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RBC becomes more -.</a:t>
            </a:r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Cl</a:t>
            </a:r>
            <a:r>
              <a:rPr lang="en-US" altLang="en-US" sz="2000" baseline="30000" smtClean="0"/>
              <a:t>- </a:t>
            </a:r>
            <a:r>
              <a:rPr lang="en-US" altLang="en-US" sz="2000" smtClean="0"/>
              <a:t>diffuses out (reverse Cl</a:t>
            </a:r>
            <a:r>
              <a:rPr lang="en-US" altLang="en-US" sz="2000" baseline="30000" smtClean="0"/>
              <a:t>-</a:t>
            </a:r>
            <a:r>
              <a:rPr lang="en-US" altLang="en-US" sz="2000" smtClean="0"/>
              <a:t> shift).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Deoxyhemoglobin converted to oxyhemoglobin.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Has weak affinity for H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Gives off HbC0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.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257800" y="2209800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505200" y="2209800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93725" y="6518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Reverse Chloride Shift in Lungs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108325" y="2319338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Insert fig. 16.39</a:t>
            </a:r>
          </a:p>
        </p:txBody>
      </p:sp>
      <p:pic>
        <p:nvPicPr>
          <p:cNvPr id="35845" name="Picture 7" descr="F:\Judi_David\Fox DCM\DCM images that are good to go\chapt16\art_library\color_art_library\16_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524000"/>
            <a:ext cx="6858000" cy="5334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</a:t>
            </a:r>
            <a:r>
              <a:rPr lang="en-US" sz="4000" dirty="0" smtClean="0"/>
              <a:t>2</a:t>
            </a:r>
            <a:r>
              <a:rPr lang="en-US" sz="6000" dirty="0" smtClean="0"/>
              <a:t> Transport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Prof: </a:t>
            </a:r>
            <a:r>
              <a:rPr lang="en-US" sz="4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Ashraf</a:t>
            </a:r>
            <a:r>
              <a:rPr lang="en-US" sz="4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Husain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can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can0030"/>
          <p:cNvPicPr>
            <a:picLocks noChangeAspect="1" noChangeArrowheads="1"/>
          </p:cNvPicPr>
          <p:nvPr/>
        </p:nvPicPr>
        <p:blipFill>
          <a:blip r:embed="rId2" cstate="print"/>
          <a:srcRect t="2490"/>
          <a:stretch>
            <a:fillRect/>
          </a:stretch>
        </p:blipFill>
        <p:spPr bwMode="auto">
          <a:xfrm>
            <a:off x="1371600" y="12954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scan0031"/>
          <p:cNvPicPr>
            <a:picLocks noChangeAspect="1" noChangeArrowheads="1"/>
          </p:cNvPicPr>
          <p:nvPr/>
        </p:nvPicPr>
        <p:blipFill>
          <a:blip r:embed="rId2" cstate="print"/>
          <a:srcRect l="3448" t="4469" r="9483" b="3360"/>
          <a:stretch>
            <a:fillRect/>
          </a:stretch>
        </p:blipFill>
        <p:spPr bwMode="auto">
          <a:xfrm>
            <a:off x="304800" y="14478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can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77838"/>
            <a:ext cx="6705600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scan0029"/>
          <p:cNvPicPr>
            <a:picLocks noChangeAspect="1" noChangeArrowheads="1"/>
          </p:cNvPicPr>
          <p:nvPr/>
        </p:nvPicPr>
        <p:blipFill>
          <a:blip r:embed="rId2" cstate="print"/>
          <a:srcRect t="3413"/>
          <a:stretch>
            <a:fillRect/>
          </a:stretch>
        </p:blipFill>
        <p:spPr bwMode="auto">
          <a:xfrm>
            <a:off x="990600" y="1143000"/>
            <a:ext cx="74676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Pictures\flowers\assorted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Ashraf\My Documents\My Pictures\SCANNER\10 020.jpg"/>
          <p:cNvPicPr>
            <a:picLocks noChangeAspect="1" noChangeArrowheads="1"/>
          </p:cNvPicPr>
          <p:nvPr/>
        </p:nvPicPr>
        <p:blipFill>
          <a:blip r:embed="rId2" cstate="print"/>
          <a:srcRect l="47828" t="9166" r="26112" b="62745"/>
          <a:stretch>
            <a:fillRect/>
          </a:stretch>
        </p:blipFill>
        <p:spPr bwMode="auto">
          <a:xfrm>
            <a:off x="1219201" y="533399"/>
            <a:ext cx="7436068" cy="582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43000" y="2119313"/>
            <a:ext cx="963612" cy="242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Venous end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22988" y="2043112"/>
            <a:ext cx="963612" cy="242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Arterial end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1219200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pCO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46mmHg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pO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40mmHg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018338" y="2381250"/>
            <a:ext cx="1211262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pCO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40mmHg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pO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95mmHg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419600" y="35052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40 mmHg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36913" y="3505200"/>
            <a:ext cx="725487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100 mmHg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80779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Down Arrow 4"/>
          <p:cNvSpPr/>
          <p:nvPr/>
        </p:nvSpPr>
        <p:spPr>
          <a:xfrm>
            <a:off x="4648200" y="914400"/>
            <a:ext cx="12192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6200000">
            <a:off x="3390900" y="723900"/>
            <a:ext cx="7620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3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Inspired Air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3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Expired Air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286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1400" dirty="0" smtClean="0"/>
              <a:t>2 = </a:t>
            </a:r>
            <a:r>
              <a:rPr lang="en-US" sz="2000" dirty="0" smtClean="0"/>
              <a:t>16 %</a:t>
            </a:r>
          </a:p>
          <a:p>
            <a:r>
              <a:rPr lang="en-US" sz="2000" dirty="0" smtClean="0"/>
              <a:t>N</a:t>
            </a:r>
            <a:r>
              <a:rPr lang="en-US" sz="1400" dirty="0" smtClean="0"/>
              <a:t>2 = </a:t>
            </a:r>
            <a:r>
              <a:rPr lang="en-US" sz="2000" dirty="0" smtClean="0"/>
              <a:t>80 %</a:t>
            </a:r>
          </a:p>
          <a:p>
            <a:r>
              <a:rPr lang="en-US" sz="2000" dirty="0" smtClean="0"/>
              <a:t>CO</a:t>
            </a:r>
            <a:r>
              <a:rPr lang="en-US" sz="1400" dirty="0" smtClean="0"/>
              <a:t>2</a:t>
            </a:r>
            <a:r>
              <a:rPr lang="en-US" sz="2000" dirty="0" smtClean="0"/>
              <a:t> = 4 %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228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1400" dirty="0" smtClean="0"/>
              <a:t>2 = </a:t>
            </a:r>
            <a:r>
              <a:rPr lang="en-US" sz="2000" dirty="0" smtClean="0"/>
              <a:t>21 %</a:t>
            </a:r>
          </a:p>
          <a:p>
            <a:r>
              <a:rPr lang="en-US" sz="2000" dirty="0" smtClean="0"/>
              <a:t>N</a:t>
            </a:r>
            <a:r>
              <a:rPr lang="en-US" sz="1400" dirty="0" smtClean="0"/>
              <a:t>2 = </a:t>
            </a:r>
            <a:r>
              <a:rPr lang="en-US" sz="2000" dirty="0" smtClean="0"/>
              <a:t>79 %</a:t>
            </a:r>
          </a:p>
          <a:p>
            <a:r>
              <a:rPr lang="en-US" sz="2000" dirty="0" smtClean="0"/>
              <a:t>CO</a:t>
            </a:r>
            <a:r>
              <a:rPr lang="en-US" sz="1400" dirty="0" smtClean="0"/>
              <a:t>2</a:t>
            </a:r>
            <a:r>
              <a:rPr lang="en-US" sz="2000" dirty="0" smtClean="0"/>
              <a:t> = Negligible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019961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Alveolar Air</a:t>
            </a:r>
          </a:p>
          <a:p>
            <a:pPr algn="ctr"/>
            <a:r>
              <a:rPr lang="en-US" sz="2000" dirty="0" smtClean="0"/>
              <a:t>O</a:t>
            </a:r>
            <a:r>
              <a:rPr lang="en-US" sz="1400" dirty="0" smtClean="0"/>
              <a:t>2 = </a:t>
            </a:r>
            <a:r>
              <a:rPr lang="en-US" sz="2000" dirty="0" smtClean="0"/>
              <a:t>14 %</a:t>
            </a:r>
          </a:p>
          <a:p>
            <a:pPr algn="ctr"/>
            <a:r>
              <a:rPr lang="en-US" sz="2000" dirty="0" smtClean="0"/>
              <a:t>N</a:t>
            </a:r>
            <a:r>
              <a:rPr lang="en-US" sz="1400" dirty="0" smtClean="0"/>
              <a:t>2 = </a:t>
            </a:r>
            <a:r>
              <a:rPr lang="en-US" sz="2000" dirty="0" smtClean="0"/>
              <a:t>80 %</a:t>
            </a:r>
          </a:p>
          <a:p>
            <a:pPr algn="ctr"/>
            <a:r>
              <a:rPr lang="en-US" sz="2000" dirty="0" smtClean="0"/>
              <a:t>CO</a:t>
            </a:r>
            <a:r>
              <a:rPr lang="en-US" sz="1400" dirty="0" smtClean="0"/>
              <a:t>2</a:t>
            </a:r>
            <a:r>
              <a:rPr lang="en-US" sz="2000" dirty="0" smtClean="0"/>
              <a:t> = 6 %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258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Percentage composition of Gases involved during breathing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952" y="2048415"/>
            <a:ext cx="6638096" cy="36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21113" y="1447800"/>
            <a:ext cx="1284287" cy="442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TISSUE</a:t>
            </a:r>
            <a:r>
              <a:rPr kumimoji="0" lang="en-US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5100" y="2438400"/>
            <a:ext cx="1968500" cy="2614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Arterial 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95mmHg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pCO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40mmHg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% Sat of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Hb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97%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in plasma=0.3ml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in RBC= 19ml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010400" y="2414588"/>
            <a:ext cx="2133600" cy="2614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Venous 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40mmHg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pCO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46mmHg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% Sat of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Hb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 75%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in plasma=0.12ml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in RBC= 15ml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7500" y="2233613"/>
            <a:ext cx="1257300" cy="35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=37mmHg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314700" y="2743200"/>
            <a:ext cx="190500" cy="809625"/>
          </a:xfrm>
          <a:prstGeom prst="upArrow">
            <a:avLst>
              <a:gd name="adj1" fmla="val 50000"/>
              <a:gd name="adj2" fmla="val 106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08537" y="2233613"/>
            <a:ext cx="1363663" cy="35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</a:t>
            </a:r>
            <a:r>
              <a:rPr kumimoji="0" lang="en-US" sz="16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=46mmHg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391150" y="2819400"/>
            <a:ext cx="171450" cy="762000"/>
          </a:xfrm>
          <a:prstGeom prst="downArrow">
            <a:avLst>
              <a:gd name="adj1" fmla="val 50000"/>
              <a:gd name="adj2" fmla="val 111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895600" y="3757613"/>
            <a:ext cx="1295400" cy="35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O</a:t>
            </a:r>
            <a:r>
              <a:rPr kumimoji="0" lang="en-US" sz="16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=95mmHg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06950" y="3757613"/>
            <a:ext cx="1365250" cy="35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CO</a:t>
            </a:r>
            <a:r>
              <a:rPr kumimoji="0" lang="en-US" sz="16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=40mmHg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ph idx="1"/>
          </p:nvPr>
        </p:nvGraphicFramePr>
        <p:xfrm>
          <a:off x="1600200" y="2743200"/>
          <a:ext cx="6202680" cy="3962400"/>
        </p:xfrm>
        <a:graphic>
          <a:graphicData uri="http://schemas.openxmlformats.org/presentationml/2006/ole">
            <p:oleObj spid="_x0000_s23554" name="Slide" r:id="rId3" imgW="4053788" imgH="3040532" progId="PowerPoint.Slide.12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371600" y="0"/>
          <a:ext cx="6189133" cy="3429000"/>
        </p:xfrm>
        <a:graphic>
          <a:graphicData uri="http://schemas.openxmlformats.org/presentationml/2006/ole">
            <p:oleObj spid="_x0000_s23555" name="Slide" r:id="rId4" imgW="4570388" imgH="3427437" progId="PowerPoint.Slide.12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2590800" y="2514600"/>
            <a:ext cx="3505200" cy="129540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Ashraf\My Documents\My Pictures\SCANNER\10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43" t="57243" r="46074" b="20870"/>
          <a:stretch>
            <a:fillRect/>
          </a:stretch>
        </p:blipFill>
        <p:spPr bwMode="auto">
          <a:xfrm>
            <a:off x="1219200" y="285235"/>
            <a:ext cx="6705600" cy="625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Dr.Ashraf\My Documents\My Pictures\SCANNER\10 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899" t="6320" r="1376" b="64644"/>
          <a:stretch>
            <a:fillRect/>
          </a:stretch>
        </p:blipFill>
        <p:spPr bwMode="auto">
          <a:xfrm>
            <a:off x="0" y="838201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565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Slide</vt:lpstr>
      <vt:lpstr>   </vt:lpstr>
      <vt:lpstr>O2 Transport</vt:lpstr>
      <vt:lpstr>Slide 3</vt:lpstr>
      <vt:lpstr>Slide 4</vt:lpstr>
      <vt:lpstr>Slide 5</vt:lpstr>
      <vt:lpstr>Slide 6</vt:lpstr>
      <vt:lpstr>Slide 7</vt:lpstr>
      <vt:lpstr>Slide 8</vt:lpstr>
      <vt:lpstr>Slide 9</vt:lpstr>
      <vt:lpstr>Oxyhemoglobin Dissociation Curve</vt:lpstr>
      <vt:lpstr>Effects of pH and Temperature</vt:lpstr>
      <vt:lpstr>Effect of 2,3 DPG on 02 Transport</vt:lpstr>
      <vt:lpstr>Inherited Defects in Hemoglobin Structure and Function</vt:lpstr>
      <vt:lpstr>Muscle Myoglobin</vt:lpstr>
      <vt:lpstr>C02 Transport</vt:lpstr>
      <vt:lpstr>Chloride Shift at Systemic Capillaries</vt:lpstr>
      <vt:lpstr>Carbon Dioxide Transport and Chloride Shift</vt:lpstr>
      <vt:lpstr>At Pulmonary Capillaries</vt:lpstr>
      <vt:lpstr>Reverse Chloride Shift in Lungs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Dr.Ashraf</cp:lastModifiedBy>
  <cp:revision>15</cp:revision>
  <dcterms:created xsi:type="dcterms:W3CDTF">2011-12-03T07:11:14Z</dcterms:created>
  <dcterms:modified xsi:type="dcterms:W3CDTF">2012-12-22T07:57:06Z</dcterms:modified>
</cp:coreProperties>
</file>