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1" r:id="rId2"/>
    <p:sldId id="373" r:id="rId3"/>
    <p:sldId id="376" r:id="rId4"/>
    <p:sldId id="379" r:id="rId5"/>
    <p:sldId id="395" r:id="rId6"/>
    <p:sldId id="343" r:id="rId7"/>
    <p:sldId id="346" r:id="rId8"/>
    <p:sldId id="381" r:id="rId9"/>
    <p:sldId id="382" r:id="rId10"/>
    <p:sldId id="328" r:id="rId11"/>
    <p:sldId id="341" r:id="rId12"/>
    <p:sldId id="263" r:id="rId13"/>
    <p:sldId id="383" r:id="rId14"/>
    <p:sldId id="410" r:id="rId15"/>
    <p:sldId id="388" r:id="rId16"/>
    <p:sldId id="351" r:id="rId17"/>
    <p:sldId id="354" r:id="rId18"/>
    <p:sldId id="359" r:id="rId19"/>
    <p:sldId id="411" r:id="rId20"/>
    <p:sldId id="360" r:id="rId21"/>
    <p:sldId id="370" r:id="rId22"/>
    <p:sldId id="41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81531" autoAdjust="0"/>
  </p:normalViewPr>
  <p:slideViewPr>
    <p:cSldViewPr>
      <p:cViewPr varScale="1">
        <p:scale>
          <a:sx n="59" d="100"/>
          <a:sy n="59" d="100"/>
        </p:scale>
        <p:origin x="-16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116FF-09F3-40D4-A937-78DAAAB4F1F0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0131-69CC-40C0-88AE-9A7928CF3E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CB3FB-E718-4620-B3B2-5FEDCFFAE7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95D045-91BD-4151-96C9-22EF67EE14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74967C-6636-40D4-A65C-6E2F5338D5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8906-5950-45E2-B31C-AE03D931088A}" type="datetimeFigureOut">
              <a:rPr lang="en-US" smtClean="0"/>
              <a:pPr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85D4-28E6-49DA-B9EA-B9D6C027EE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modernmedicalguide.com/wp-content/uploads/2010/04/Buergers-Disease1.jpg&amp;imgrefurl=http://modernmedicalguide.com/buergers-disease/&amp;usg=__bE7lWi64bR-2t0NHxA6oL1LjVKw=&amp;h=397&amp;w=243&amp;sz=38&amp;hl=en&amp;start=2&amp;zoom=1&amp;tbnid=cBdcqpwrqQAYlM:&amp;tbnh=124&amp;tbnw=76&amp;ei=Yo1rTYDNKN6AhAe-jMXCDQ&amp;prev=/images?q=buerger's+disease+pictures&amp;um=1&amp;hl=en&amp;safe=active&amp;sa=N&amp;tbs=isch:1&amp;um=1&amp;itbs=1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260648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1-Atheroma of aorta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www.jazannurses.com/mkportal/modules/gallery/album/a_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3060848" cy="1530424"/>
          </a:xfrm>
          <a:prstGeom prst="rect">
            <a:avLst/>
          </a:prstGeom>
          <a:noFill/>
        </p:spPr>
      </p:pic>
      <p:pic>
        <p:nvPicPr>
          <p:cNvPr id="6" name="Picture 11" descr="http://www.jazannurses.com/mkportal/modules/gallery/album/a_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4120620" cy="2171079"/>
          </a:xfrm>
          <a:prstGeom prst="rect">
            <a:avLst/>
          </a:prstGeom>
          <a:noFill/>
        </p:spPr>
      </p:pic>
      <p:pic>
        <p:nvPicPr>
          <p:cNvPr id="7" name="Picture 2" descr="C:\Documents and Settings\Mr. Amer Shafie\Desktop\1cardiovascular block\atheroma of aort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2808312" cy="2121418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4572000" y="856357"/>
            <a:ext cx="4572000" cy="64940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b="1" u="sng" dirty="0" smtClean="0">
                <a:solidFill>
                  <a:srgbClr val="C00000"/>
                </a:solidFill>
              </a:rPr>
              <a:t>Gross : </a:t>
            </a:r>
            <a:r>
              <a:rPr lang="en-US" sz="3200" b="1" dirty="0" smtClean="0"/>
              <a:t>Abnormal mass of </a:t>
            </a:r>
            <a:r>
              <a:rPr lang="en-US" sz="3200" b="1" dirty="0" smtClean="0"/>
              <a:t>atheromatous</a:t>
            </a:r>
            <a:r>
              <a:rPr lang="en-US" sz="3200" b="1" dirty="0" smtClean="0"/>
              <a:t> plaques .</a:t>
            </a:r>
          </a:p>
          <a:p>
            <a:endParaRPr lang="en-US" sz="3200" b="1" dirty="0" smtClean="0"/>
          </a:p>
          <a:p>
            <a:r>
              <a:rPr lang="en-US" sz="3200" b="1" dirty="0" smtClean="0">
                <a:solidFill>
                  <a:srgbClr val="7030A0"/>
                </a:solidFill>
              </a:rPr>
              <a:t>Risk Factor : </a:t>
            </a:r>
            <a:r>
              <a:rPr lang="en-US" sz="3200" b="1" dirty="0" smtClean="0"/>
              <a:t>hyperlipidemia</a:t>
            </a:r>
            <a:r>
              <a:rPr lang="en-US" sz="3200" b="1" dirty="0" smtClean="0"/>
              <a:t> </a:t>
            </a:r>
            <a:r>
              <a:rPr lang="en-US" sz="3200" b="1" dirty="0" smtClean="0"/>
              <a:t>, hypertension , </a:t>
            </a:r>
            <a:r>
              <a:rPr lang="en-US" sz="3200" b="1" dirty="0" smtClean="0"/>
              <a:t>smoking .</a:t>
            </a:r>
          </a:p>
          <a:p>
            <a:r>
              <a:rPr lang="en-US" sz="3200" b="1" dirty="0" smtClean="0"/>
              <a:t> </a:t>
            </a:r>
            <a:endParaRPr lang="en-US" sz="3200" b="1" dirty="0" smtClean="0"/>
          </a:p>
          <a:p>
            <a:r>
              <a:rPr lang="en-US" sz="3200" b="1" dirty="0" smtClean="0">
                <a:solidFill>
                  <a:srgbClr val="7030A0"/>
                </a:solidFill>
              </a:rPr>
              <a:t>Complications :</a:t>
            </a:r>
            <a:r>
              <a:rPr lang="en-US" sz="3200" b="1" dirty="0" smtClean="0"/>
              <a:t> Ulceration , Mural thrombus , calcifications. </a:t>
            </a:r>
          </a:p>
          <a:p>
            <a:endParaRPr lang="en-US" sz="3200" dirty="0" smtClean="0"/>
          </a:p>
          <a:p>
            <a:endParaRPr lang="ar-S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8864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6-Vegetations of rheumatic fever on mitral and aortic valves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www.jazannurses.com/mkportal/modules/gallery/album/a_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355976" cy="2294666"/>
          </a:xfrm>
          <a:prstGeom prst="rect">
            <a:avLst/>
          </a:prstGeom>
          <a:noFill/>
        </p:spPr>
      </p:pic>
      <p:pic>
        <p:nvPicPr>
          <p:cNvPr id="6" name="Picture 2" descr="C:\Documents and Settings\Mr. Amer Shafie\Desktop\1cardiovascular block\vegetations of reumatic mitral and aortic valve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01140"/>
            <a:ext cx="4499992" cy="2756860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4932040" y="2420888"/>
            <a:ext cx="3995936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Gross :</a:t>
            </a:r>
          </a:p>
          <a:p>
            <a:r>
              <a:rPr lang="en-US" sz="3600" b="1" dirty="0" smtClean="0"/>
              <a:t>Small nodules vegetations around the </a:t>
            </a:r>
            <a:r>
              <a:rPr lang="en-US" sz="3600" b="1" dirty="0" smtClean="0"/>
              <a:t>clousre</a:t>
            </a:r>
            <a:r>
              <a:rPr lang="en-US" sz="3600" b="1" dirty="0" smtClean="0"/>
              <a:t> of mitral ( or aortic ) </a:t>
            </a:r>
            <a:r>
              <a:rPr lang="en-US" sz="3600" b="1" dirty="0" smtClean="0"/>
              <a:t>vavle</a:t>
            </a:r>
            <a:r>
              <a:rPr lang="en-US" sz="3600" b="1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مربع نص 8"/>
          <p:cNvSpPr txBox="1"/>
          <p:nvPr/>
        </p:nvSpPr>
        <p:spPr>
          <a:xfrm>
            <a:off x="323528" y="6211669"/>
            <a:ext cx="29523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aortic valve</a:t>
            </a:r>
            <a:endParaRPr lang="ar-S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haumatic valvulitis 5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1521" y="188641"/>
            <a:ext cx="4792854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>
          <a:xfrm>
            <a:off x="251520" y="3645024"/>
            <a:ext cx="4893995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5364088" y="2060848"/>
            <a:ext cx="399593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Histo</a:t>
            </a:r>
            <a:r>
              <a:rPr lang="en-US" sz="3600" b="1" u="sng" dirty="0" smtClean="0">
                <a:solidFill>
                  <a:srgbClr val="C00000"/>
                </a:solidFill>
              </a:rPr>
              <a:t> : </a:t>
            </a:r>
          </a:p>
          <a:p>
            <a:r>
              <a:rPr lang="en-US" sz="3600" b="1" dirty="0" smtClean="0"/>
              <a:t>Thick in </a:t>
            </a:r>
            <a:r>
              <a:rPr lang="en-US" sz="3600" b="1" dirty="0" smtClean="0"/>
              <a:t>endocardium</a:t>
            </a:r>
            <a:r>
              <a:rPr lang="en-US" sz="3600" b="1" dirty="0" smtClean="0"/>
              <a:t> , Fibrin , Chronic inflammatory cells.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7-Acute rheumatic </a:t>
            </a:r>
            <a:r>
              <a:rPr lang="en-US" b="1" dirty="0" smtClean="0">
                <a:solidFill>
                  <a:srgbClr val="FF0000"/>
                </a:solidFill>
              </a:rPr>
              <a:t>myocarditis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115616" y="4365104"/>
            <a:ext cx="741682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Histo</a:t>
            </a:r>
            <a:r>
              <a:rPr lang="en-US" sz="3600" b="1" u="sng" dirty="0" smtClean="0">
                <a:solidFill>
                  <a:srgbClr val="C00000"/>
                </a:solidFill>
              </a:rPr>
              <a:t> :   </a:t>
            </a:r>
            <a:endParaRPr lang="en-US" sz="3600" b="1" u="sng" dirty="0" smtClean="0">
              <a:solidFill>
                <a:srgbClr val="C00000"/>
              </a:solidFill>
            </a:endParaRPr>
          </a:p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Aschoff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bodies consists of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fibrinoid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nicrosis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Lymphocytes and Macrophages .  </a:t>
            </a:r>
          </a:p>
        </p:txBody>
      </p:sp>
      <p:pic>
        <p:nvPicPr>
          <p:cNvPr id="6" name="Picture 2" descr="C:\Documents and Settings\Mr. Amer Shafie\Desktop\1cardiovascular block\acute rheumatic myocardit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36936" cy="3246002"/>
          </a:xfrm>
          <a:prstGeom prst="rect">
            <a:avLst/>
          </a:prstGeom>
          <a:noFill/>
        </p:spPr>
      </p:pic>
      <p:pic>
        <p:nvPicPr>
          <p:cNvPr id="7" name="Picture 4" descr="Rhaumatic myocarditis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344142" cy="2592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8-Chronic venous congestion of the liver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Documents and Settings\Mr. Amer Shafie\Desktop\1cardiovascular block\Chronic venous congestion of the l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480720" cy="4008163"/>
          </a:xfrm>
          <a:prstGeom prst="rect">
            <a:avLst/>
          </a:prstGeom>
          <a:noFill/>
        </p:spPr>
      </p:pic>
      <p:sp>
        <p:nvSpPr>
          <p:cNvPr id="6" name="مربع نص 5"/>
          <p:cNvSpPr txBox="1"/>
          <p:nvPr/>
        </p:nvSpPr>
        <p:spPr>
          <a:xfrm>
            <a:off x="899592" y="5288340"/>
            <a:ext cx="74888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Gross : </a:t>
            </a:r>
          </a:p>
          <a:p>
            <a:r>
              <a:rPr lang="en-US" sz="3200" b="1" dirty="0" smtClean="0"/>
              <a:t>Nutmeg liver consists of Alternating pale and dark areas . 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4/LIVER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613137" cy="3140968"/>
          </a:xfrm>
          <a:prstGeom prst="rect">
            <a:avLst/>
          </a:prstGeom>
          <a:noFill/>
        </p:spPr>
      </p:pic>
      <p:pic>
        <p:nvPicPr>
          <p:cNvPr id="3" name="Picture 2" descr="http://library.med.utah.edu/WebPath/jpeg4/LIVER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781939" cy="3284984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5148064" y="2276872"/>
            <a:ext cx="5112568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Histo</a:t>
            </a:r>
            <a:r>
              <a:rPr lang="en-US" sz="3200" b="1" u="sng" dirty="0" smtClean="0">
                <a:solidFill>
                  <a:srgbClr val="C00000"/>
                </a:solidFill>
              </a:rPr>
              <a:t> : </a:t>
            </a:r>
          </a:p>
          <a:p>
            <a:r>
              <a:rPr lang="en-US" sz="3200" b="1" dirty="0" smtClean="0"/>
              <a:t>- Central congestion</a:t>
            </a:r>
          </a:p>
          <a:p>
            <a:r>
              <a:rPr lang="en-US" sz="3200" b="1" dirty="0" smtClean="0"/>
              <a:t> - </a:t>
            </a:r>
            <a:r>
              <a:rPr lang="en-US" sz="3200" b="1" dirty="0" smtClean="0"/>
              <a:t>Nicrosis</a:t>
            </a:r>
            <a:r>
              <a:rPr lang="en-US" sz="3200" b="1" dirty="0" smtClean="0"/>
              <a:t> in liver cells</a:t>
            </a:r>
          </a:p>
          <a:p>
            <a:r>
              <a:rPr lang="en-US" sz="3200" b="1" dirty="0" smtClean="0"/>
              <a:t>- </a:t>
            </a:r>
            <a:r>
              <a:rPr lang="en-US" sz="3200" b="1" dirty="0" smtClean="0"/>
              <a:t>Haemosiderin</a:t>
            </a:r>
            <a:r>
              <a:rPr lang="en-US" sz="3200" b="1" dirty="0" smtClean="0"/>
              <a:t> Macrophages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60648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9-Chronic venous congestion of the lung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Documents and Settings\Mr. Amer Shafie\Desktop\1cardiovascular block\chronic venous congestion of the lung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939943" cy="2880320"/>
          </a:xfrm>
          <a:prstGeom prst="rect">
            <a:avLst/>
          </a:prstGeom>
          <a:noFill/>
        </p:spPr>
      </p:pic>
      <p:pic>
        <p:nvPicPr>
          <p:cNvPr id="6" name="Picture 2" descr="C:\Documents and Settings\Mr. Amer Shafie\Desktop\1cardiovascular block\chronic venous congestion of the lung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902918" cy="2887413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683568" y="4725144"/>
            <a:ext cx="806489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Histo</a:t>
            </a:r>
            <a:r>
              <a:rPr lang="en-US" sz="2800" b="1" u="sng" dirty="0" smtClean="0">
                <a:solidFill>
                  <a:srgbClr val="C00000"/>
                </a:solidFill>
              </a:rPr>
              <a:t> : </a:t>
            </a:r>
          </a:p>
          <a:p>
            <a:pPr>
              <a:buFontTx/>
              <a:buChar char="-"/>
            </a:pPr>
            <a:r>
              <a:rPr lang="en-US" sz="2800" b="1" dirty="0" smtClean="0"/>
              <a:t>Alveoli filled of </a:t>
            </a:r>
            <a:r>
              <a:rPr lang="en-US" sz="2800" b="1" dirty="0" smtClean="0"/>
              <a:t>Haemosiderin</a:t>
            </a:r>
            <a:r>
              <a:rPr lang="en-US" sz="2800" b="1" dirty="0" smtClean="0"/>
              <a:t> </a:t>
            </a:r>
            <a:r>
              <a:rPr lang="en-US" sz="2800" b="1" dirty="0" smtClean="0"/>
              <a:t>Macrophages.</a:t>
            </a:r>
          </a:p>
          <a:p>
            <a:pPr>
              <a:buFontTx/>
              <a:buChar char="-"/>
            </a:pPr>
            <a:r>
              <a:rPr lang="en-US" sz="2800" b="1" dirty="0" smtClean="0"/>
              <a:t>Thickening in alveolar wall consists of congested capillaries.  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10-Thromboangitis </a:t>
            </a:r>
            <a:r>
              <a:rPr lang="en-US" b="1" dirty="0" smtClean="0">
                <a:solidFill>
                  <a:srgbClr val="FF0000"/>
                </a:solidFill>
              </a:rPr>
              <a:t>oblitrans</a:t>
            </a:r>
            <a:r>
              <a:rPr lang="en-US" b="1" dirty="0" smtClean="0">
                <a:solidFill>
                  <a:srgbClr val="FF0000"/>
                </a:solidFill>
              </a:rPr>
              <a:t>     (</a:t>
            </a:r>
            <a:r>
              <a:rPr lang="en-US" b="1" dirty="0" smtClean="0">
                <a:solidFill>
                  <a:srgbClr val="FF0000"/>
                </a:solidFill>
              </a:rPr>
              <a:t>Buerger</a:t>
            </a:r>
            <a:r>
              <a:rPr lang="en-US" b="1" dirty="0" smtClean="0">
                <a:solidFill>
                  <a:srgbClr val="FF0000"/>
                </a:solidFill>
              </a:rPr>
              <a:t> disease)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6" descr="Gangre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2592288" cy="2592288"/>
          </a:xfrm>
          <a:prstGeom prst="rect">
            <a:avLst/>
          </a:prstGeom>
          <a:noFill/>
        </p:spPr>
      </p:pic>
      <p:pic>
        <p:nvPicPr>
          <p:cNvPr id="6" name="Picture 2" descr="http://t2.gstatic.com/images?q=tbn:ANd9GcSNKkQ-3bc2kKoj6DZPPtzW4I31Psp5RZaPn1M1z_wIBfqorIHw2pbAP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61656"/>
            <a:ext cx="2052044" cy="3096344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4355976" y="1700808"/>
            <a:ext cx="381642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Gross :</a:t>
            </a:r>
          </a:p>
          <a:p>
            <a:r>
              <a:rPr lang="en-US" sz="3600" b="1" dirty="0" smtClean="0"/>
              <a:t>gangrene </a:t>
            </a:r>
            <a:r>
              <a:rPr lang="en-US" sz="3600" b="1" dirty="0" smtClean="0"/>
              <a:t>affect on </a:t>
            </a:r>
            <a:r>
              <a:rPr lang="en-US" sz="3600" b="1" dirty="0" smtClean="0"/>
              <a:t>fingers and </a:t>
            </a:r>
            <a:r>
              <a:rPr lang="en-US" sz="3600" b="1" dirty="0" smtClean="0"/>
              <a:t>feets</a:t>
            </a:r>
            <a:r>
              <a:rPr lang="en-US" sz="3600" b="1" dirty="0" smtClean="0"/>
              <a:t>. </a:t>
            </a:r>
            <a:endParaRPr lang="ar-SA" sz="36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4283968" y="4365104"/>
            <a:ext cx="424847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</a:rPr>
              <a:t>Risk Factor : </a:t>
            </a:r>
            <a:r>
              <a:rPr lang="en-US" sz="4400" b="1" dirty="0" smtClean="0"/>
              <a:t>Smoking </a:t>
            </a:r>
            <a:endParaRPr lang="ar-SA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urger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768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Mr. Amer Shafie\My Documents\My Pictures\ddcdfe2fd9f85cd90c2e8e37de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2820661"/>
          </a:xfrm>
          <a:prstGeom prst="rect">
            <a:avLst/>
          </a:prstGeom>
          <a:noFill/>
        </p:spPr>
      </p:pic>
      <p:pic>
        <p:nvPicPr>
          <p:cNvPr id="7" name="Picture 2" descr="C:\Documents and Settings\Mr. Amer Shafie\My Documents\My Pictures\f4-u1_0-b978-1-4377-0792-2__50016-x__gr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4981449" cy="3240360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5148064" y="3429000"/>
            <a:ext cx="3995936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Histo</a:t>
            </a:r>
            <a:r>
              <a:rPr lang="en-US" sz="3200" b="1" u="sng" dirty="0" smtClean="0">
                <a:solidFill>
                  <a:srgbClr val="C00000"/>
                </a:solidFill>
              </a:rPr>
              <a:t> :</a:t>
            </a:r>
          </a:p>
          <a:p>
            <a:r>
              <a:rPr lang="en-US" sz="3200" b="1" dirty="0" smtClean="0"/>
              <a:t>- Thrombus collection of </a:t>
            </a:r>
            <a:r>
              <a:rPr lang="en-US" sz="3200" b="1" dirty="0" smtClean="0"/>
              <a:t>Neutrophils</a:t>
            </a:r>
            <a:r>
              <a:rPr lang="en-US" sz="3200" b="1" dirty="0" smtClean="0"/>
              <a:t> and leukocytes .</a:t>
            </a:r>
          </a:p>
          <a:p>
            <a:r>
              <a:rPr lang="en-US" sz="3200" b="1" dirty="0" smtClean="0"/>
              <a:t>- Chronic Inflammatory cells.</a:t>
            </a:r>
            <a:endParaRPr lang="ar-SA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31640" y="404664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11-Giant cell ( temporal ) </a:t>
            </a:r>
            <a:r>
              <a:rPr lang="en-US" b="1" dirty="0" smtClean="0">
                <a:solidFill>
                  <a:srgbClr val="FF0000"/>
                </a:solidFill>
              </a:rPr>
              <a:t>arteritis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2" descr="http://1.bp.blogspot.com/_3Mcl4mmoypE/SX7hfVXPMMI/AAAAAAAAARc/x-cttE6Vpp0/s400/temporalar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3810372" cy="3384376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4788024" y="1700808"/>
            <a:ext cx="3960440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Gross : </a:t>
            </a:r>
          </a:p>
          <a:p>
            <a:r>
              <a:rPr lang="en-US" sz="3200" b="1" dirty="0" smtClean="0"/>
              <a:t>thickened scalp veins</a:t>
            </a:r>
            <a:r>
              <a:rPr lang="en-US" dirty="0" smtClean="0"/>
              <a:t/>
            </a:r>
            <a:br>
              <a:rPr lang="en-US" dirty="0" smtClean="0"/>
            </a:b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4967536" y="3212976"/>
            <a:ext cx="417646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Histo</a:t>
            </a:r>
            <a:r>
              <a:rPr lang="en-US" sz="3200" b="1" u="sng" dirty="0" smtClean="0">
                <a:solidFill>
                  <a:srgbClr val="C00000"/>
                </a:solidFill>
              </a:rPr>
              <a:t> : </a:t>
            </a:r>
          </a:p>
          <a:p>
            <a:pPr>
              <a:buFontTx/>
              <a:buChar char="-"/>
            </a:pPr>
            <a:r>
              <a:rPr lang="en-US" sz="3200" b="1" dirty="0" smtClean="0"/>
              <a:t> Occlusion of artery. </a:t>
            </a:r>
          </a:p>
          <a:p>
            <a:pPr>
              <a:buFontTx/>
              <a:buChar char="-"/>
            </a:pPr>
            <a:r>
              <a:rPr lang="en-US" sz="3200" b="1" dirty="0" smtClean="0"/>
              <a:t> Chronic </a:t>
            </a:r>
            <a:r>
              <a:rPr lang="en-US" sz="3200" b="1" dirty="0" smtClean="0"/>
              <a:t>Inflammatory </a:t>
            </a:r>
            <a:r>
              <a:rPr lang="en-US" sz="3200" b="1" dirty="0" smtClean="0"/>
              <a:t>cells . </a:t>
            </a:r>
          </a:p>
          <a:p>
            <a:pPr>
              <a:buFontTx/>
              <a:buChar char="-"/>
            </a:pPr>
            <a:r>
              <a:rPr lang="en-US" sz="3200" b="1" dirty="0" smtClean="0"/>
              <a:t> Rupture of elastic lamina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ant cell (Temporal) arteritis affecting temporal arte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824536" cy="3618402"/>
          </a:xfrm>
          <a:prstGeom prst="rect">
            <a:avLst/>
          </a:prstGeom>
          <a:noFill/>
        </p:spPr>
      </p:pic>
      <p:pic>
        <p:nvPicPr>
          <p:cNvPr id="5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0"/>
            <a:ext cx="4104456" cy="3276033"/>
          </a:xfrm>
          <a:prstGeom prst="rect">
            <a:avLst/>
          </a:prstGeom>
          <a:noFill/>
        </p:spPr>
      </p:pic>
      <p:pic>
        <p:nvPicPr>
          <p:cNvPr id="6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3816424" cy="2920394"/>
          </a:xfrm>
          <a:prstGeom prst="rect">
            <a:avLst/>
          </a:prstGeom>
          <a:noFill/>
        </p:spPr>
      </p:pic>
      <p:pic>
        <p:nvPicPr>
          <p:cNvPr id="7" name="Picture 2" descr="http://www.neuropathologyweb.org/chapter2/images2/2-13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3645024"/>
            <a:ext cx="4320480" cy="2985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2-Coronary atherosclerosis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5" descr="Atherom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040560" cy="2953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3996195" y="3833664"/>
            <a:ext cx="5147805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7056784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12-Leukocytoclastic / hypersensitivity  </a:t>
            </a:r>
            <a:r>
              <a:rPr lang="en-US" b="1" dirty="0" smtClean="0">
                <a:solidFill>
                  <a:srgbClr val="FF0000"/>
                </a:solidFill>
              </a:rPr>
              <a:t>vasculitis</a:t>
            </a:r>
            <a:r>
              <a:rPr lang="en-US" b="1" dirty="0" smtClean="0">
                <a:solidFill>
                  <a:srgbClr val="FF0000"/>
                </a:solidFill>
              </a:rPr>
              <a:t>  ( microscopic </a:t>
            </a:r>
            <a:r>
              <a:rPr lang="en-US" b="1" dirty="0" smtClean="0">
                <a:solidFill>
                  <a:srgbClr val="FF0000"/>
                </a:solidFill>
              </a:rPr>
              <a:t>polyangitis</a:t>
            </a:r>
            <a:r>
              <a:rPr lang="en-US" b="1" dirty="0" smtClean="0">
                <a:solidFill>
                  <a:srgbClr val="FF0000"/>
                </a:solidFill>
              </a:rPr>
              <a:t> 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Vasculit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3720" y="3179754"/>
            <a:ext cx="2520280" cy="3678246"/>
          </a:xfrm>
          <a:prstGeom prst="rect">
            <a:avLst/>
          </a:prstGeom>
          <a:noFill/>
        </p:spPr>
      </p:pic>
      <p:pic>
        <p:nvPicPr>
          <p:cNvPr id="8" name="Picture 2" descr="http://www.meddean.luc.edu/lumen/MedEd/medicine/dermatology/melton/leukva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56792"/>
            <a:ext cx="2539199" cy="3082306"/>
          </a:xfrm>
          <a:prstGeom prst="rect">
            <a:avLst/>
          </a:prstGeom>
          <a:noFill/>
        </p:spPr>
      </p:pic>
      <p:sp>
        <p:nvSpPr>
          <p:cNvPr id="9" name="مربع نص 8"/>
          <p:cNvSpPr txBox="1"/>
          <p:nvPr/>
        </p:nvSpPr>
        <p:spPr>
          <a:xfrm>
            <a:off x="0" y="1988840"/>
            <a:ext cx="3240360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Gross :</a:t>
            </a:r>
          </a:p>
          <a:p>
            <a:r>
              <a:rPr lang="en-US" sz="2800" b="1" dirty="0" smtClean="0"/>
              <a:t>Subcutaneous bleeding patches</a:t>
            </a:r>
            <a:r>
              <a:rPr lang="en-US" sz="2800" b="1" dirty="0" smtClean="0"/>
              <a:t> 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0" y="3789040"/>
            <a:ext cx="396044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Histo</a:t>
            </a:r>
            <a:r>
              <a:rPr lang="en-US" sz="2800" b="1" u="sng" dirty="0" smtClean="0">
                <a:solidFill>
                  <a:srgbClr val="C00000"/>
                </a:solidFill>
              </a:rPr>
              <a:t> : </a:t>
            </a:r>
          </a:p>
          <a:p>
            <a:pPr>
              <a:buFontTx/>
              <a:buChar char="-"/>
            </a:pPr>
            <a:r>
              <a:rPr lang="en-US" sz="2800" b="1" dirty="0" smtClean="0"/>
              <a:t>Fibrinoid</a:t>
            </a:r>
            <a:r>
              <a:rPr lang="en-US" sz="2800" b="1" dirty="0" smtClean="0"/>
              <a:t> </a:t>
            </a:r>
            <a:r>
              <a:rPr lang="en-US" sz="2800" b="1" dirty="0" smtClean="0"/>
              <a:t>nicrosis</a:t>
            </a:r>
            <a:r>
              <a:rPr lang="en-US" sz="2800" b="1" dirty="0" smtClean="0"/>
              <a:t> . </a:t>
            </a:r>
          </a:p>
          <a:p>
            <a:pPr>
              <a:buFontTx/>
              <a:buChar char="-"/>
            </a:pPr>
            <a:r>
              <a:rPr lang="en-US" sz="2800" b="1" dirty="0" smtClean="0"/>
              <a:t> Red cell </a:t>
            </a:r>
            <a:r>
              <a:rPr lang="en-US" sz="2800" b="1" dirty="0" smtClean="0"/>
              <a:t>Extravasation</a:t>
            </a:r>
            <a:r>
              <a:rPr lang="en-US" sz="2800" b="1" dirty="0" smtClean="0"/>
              <a:t> .</a:t>
            </a:r>
          </a:p>
          <a:p>
            <a:pPr>
              <a:buFontTx/>
              <a:buChar char="-"/>
            </a:pPr>
            <a:r>
              <a:rPr lang="en-US" sz="2800" b="1" dirty="0" smtClean="0"/>
              <a:t> Chronic Inflammatory cells . 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</a:p>
          <a:p>
            <a:pPr>
              <a:buFontTx/>
              <a:buChar char="-"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missinglink.ucsf.edu/lm/DermatologyGlossary/img/Dermatology%20Glossary/Glossary%20Histo%20Images/vasculitis_leukocytoclastic_high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65163" cy="5831229"/>
          </a:xfrm>
          <a:prstGeom prst="rect">
            <a:avLst/>
          </a:prstGeom>
          <a:noFill/>
        </p:spPr>
      </p:pic>
      <p:pic>
        <p:nvPicPr>
          <p:cNvPr id="4" name="Picture 2" descr="http://www.dermpathmd.com/photos/leukocytoclastic_vasculitis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026" y="3429000"/>
            <a:ext cx="467397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426447_526796460703999_1527956342_n.jpg"/>
          <p:cNvPicPr>
            <a:picLocks noChangeAspect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>
          <a:xfrm>
            <a:off x="12285" y="0"/>
            <a:ext cx="9131715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796136" y="1340768"/>
            <a:ext cx="482453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Done By : </a:t>
            </a:r>
          </a:p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Abdulaziz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Al-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Anazi</a:t>
            </a:r>
            <a:endParaRPr lang="ar-S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292080" y="188640"/>
            <a:ext cx="46085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Best Wishes..   </a:t>
            </a:r>
            <a:endParaRPr lang="ar-SA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51520" y="548680"/>
            <a:ext cx="4260952" cy="2496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Atheroma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4269594" cy="2501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4932040" y="260648"/>
            <a:ext cx="4211960" cy="4596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Histo</a:t>
            </a:r>
            <a:r>
              <a:rPr lang="en-US" sz="2800" b="1" u="sng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( For First and second case ) :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- </a:t>
            </a:r>
            <a:r>
              <a:rPr lang="en-US" sz="2800" b="1" dirty="0" smtClean="0"/>
              <a:t>Atheromatous</a:t>
            </a:r>
            <a:r>
              <a:rPr lang="en-US" sz="2800" b="1" dirty="0" smtClean="0"/>
              <a:t> plaques consist of cholesterol clefts and fibrin .</a:t>
            </a:r>
          </a:p>
          <a:p>
            <a:endParaRPr lang="en-US" sz="2800" b="1" dirty="0" smtClean="0"/>
          </a:p>
          <a:p>
            <a:pPr>
              <a:buFontTx/>
              <a:buChar char="-"/>
            </a:pPr>
            <a:r>
              <a:rPr lang="en-US" sz="2800" b="1" dirty="0" smtClean="0"/>
              <a:t> Atrophy of media and thinner of </a:t>
            </a:r>
            <a:r>
              <a:rPr lang="en-US" sz="2800" b="1" dirty="0" smtClean="0"/>
              <a:t>intema</a:t>
            </a:r>
            <a:r>
              <a:rPr lang="en-US" sz="2800" b="1" dirty="0" smtClean="0"/>
              <a:t> . 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  <p:sp>
        <p:nvSpPr>
          <p:cNvPr id="8" name="مربع نص 7"/>
          <p:cNvSpPr txBox="1"/>
          <p:nvPr/>
        </p:nvSpPr>
        <p:spPr>
          <a:xfrm>
            <a:off x="5076056" y="4725144"/>
            <a:ext cx="3528392" cy="15841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Common affected : </a:t>
            </a:r>
            <a:r>
              <a:rPr lang="en-US" sz="3200" b="1" dirty="0" smtClean="0"/>
              <a:t>Left coronary artery lead to MI</a:t>
            </a:r>
            <a:endParaRPr lang="ar-SA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260648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3-Aneurysm of abdominal aorta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www.jazannurses.com/mkportal/modules/gallery/album/a_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168352" cy="4792635"/>
          </a:xfrm>
          <a:prstGeom prst="rect">
            <a:avLst/>
          </a:prstGeom>
          <a:noFill/>
        </p:spPr>
      </p:pic>
      <p:sp>
        <p:nvSpPr>
          <p:cNvPr id="6" name="مربع نص 5"/>
          <p:cNvSpPr txBox="1"/>
          <p:nvPr/>
        </p:nvSpPr>
        <p:spPr>
          <a:xfrm>
            <a:off x="3707904" y="836712"/>
            <a:ext cx="5832648" cy="59708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2800" b="1" u="sng" dirty="0" smtClean="0">
              <a:solidFill>
                <a:srgbClr val="C00000"/>
              </a:solidFill>
            </a:endParaRPr>
          </a:p>
          <a:p>
            <a:r>
              <a:rPr lang="en-US" sz="2800" b="1" u="sng" dirty="0" smtClean="0">
                <a:solidFill>
                  <a:srgbClr val="C00000"/>
                </a:solidFill>
              </a:rPr>
              <a:t>Gross :  </a:t>
            </a:r>
            <a:r>
              <a:rPr lang="en-US" sz="2800" b="1" dirty="0" smtClean="0"/>
              <a:t>Abnormal dilation and weakness in aortic wall. </a:t>
            </a:r>
          </a:p>
          <a:p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800" b="1" dirty="0" smtClean="0">
                <a:solidFill>
                  <a:srgbClr val="7030A0"/>
                </a:solidFill>
              </a:rPr>
              <a:t>Common Place : </a:t>
            </a:r>
            <a:r>
              <a:rPr lang="en-US" sz="2800" b="1" dirty="0" smtClean="0"/>
              <a:t>In Bifurcation of aorta . </a:t>
            </a:r>
          </a:p>
          <a:p>
            <a:endParaRPr lang="en-US" sz="2800" dirty="0" smtClean="0"/>
          </a:p>
          <a:p>
            <a:r>
              <a:rPr lang="en-US" sz="2400" b="1" dirty="0" smtClean="0">
                <a:solidFill>
                  <a:srgbClr val="7030A0"/>
                </a:solidFill>
              </a:rPr>
              <a:t>Complications 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</a:p>
          <a:p>
            <a:r>
              <a:rPr lang="en-US" sz="2400" b="1" dirty="0" smtClean="0"/>
              <a:t>Rupture of cerebral artery . </a:t>
            </a:r>
          </a:p>
          <a:p>
            <a:endParaRPr lang="en-US" sz="2400" b="1" dirty="0" smtClean="0">
              <a:solidFill>
                <a:srgbClr val="7030A0"/>
              </a:solidFill>
            </a:endParaRPr>
          </a:p>
          <a:p>
            <a:r>
              <a:rPr lang="en-US" sz="2400" b="1" dirty="0" smtClean="0">
                <a:solidFill>
                  <a:srgbClr val="7030A0"/>
                </a:solidFill>
              </a:rPr>
              <a:t>Types of Aneurysm : </a:t>
            </a:r>
          </a:p>
          <a:p>
            <a:r>
              <a:rPr lang="en-US" sz="2400" b="1" dirty="0" smtClean="0"/>
              <a:t>saccular</a:t>
            </a:r>
            <a:r>
              <a:rPr lang="en-US" sz="2400" b="1" dirty="0" smtClean="0"/>
              <a:t> Aneurysm </a:t>
            </a:r>
          </a:p>
          <a:p>
            <a:r>
              <a:rPr lang="en-US" sz="2400" b="1" dirty="0" smtClean="0"/>
              <a:t>Fusiform</a:t>
            </a:r>
            <a:r>
              <a:rPr lang="en-US" sz="2400" b="1" dirty="0" smtClean="0"/>
              <a:t> Aneurysm</a:t>
            </a:r>
          </a:p>
          <a:p>
            <a:r>
              <a:rPr lang="en-US" sz="2400" b="1" dirty="0" smtClean="0"/>
              <a:t>Ruptured </a:t>
            </a:r>
            <a:r>
              <a:rPr lang="en-US" sz="2400" b="1" dirty="0" smtClean="0"/>
              <a:t>Aneurysm</a:t>
            </a:r>
            <a:endParaRPr lang="en-US" sz="2400" b="1" dirty="0" smtClean="0"/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r. Amer Shafie\Desktop\1cardiovascular block\Aneurysm of abdominal ao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032448" cy="5302910"/>
          </a:xfrm>
          <a:prstGeom prst="rect">
            <a:avLst/>
          </a:prstGeom>
          <a:noFill/>
        </p:spPr>
      </p:pic>
      <p:pic>
        <p:nvPicPr>
          <p:cNvPr id="5" name="Picture 2" descr="http://2.bp.blogspot.com/_PC3aIMjVWm8/SSFmTob8IyI/AAAAAAAABHk/l0u_4Kq0TYg/s400/aneury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4427984" cy="3808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404664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4-Myocardial infarction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Mr. Amer Shafie\Desktop\1cardiovascular block\myocardial infarc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2736304" cy="3258179"/>
          </a:xfrm>
          <a:prstGeom prst="rect">
            <a:avLst/>
          </a:prstGeom>
          <a:noFill/>
        </p:spPr>
      </p:pic>
      <p:pic>
        <p:nvPicPr>
          <p:cNvPr id="5" name="Picture 2" descr="G:\Cotran\Images\CH13\F01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275856" cy="2842287"/>
          </a:xfrm>
          <a:prstGeom prst="rect">
            <a:avLst/>
          </a:prstGeom>
          <a:noFill/>
        </p:spPr>
      </p:pic>
      <p:sp>
        <p:nvSpPr>
          <p:cNvPr id="6" name="مربع نص 5"/>
          <p:cNvSpPr txBox="1"/>
          <p:nvPr/>
        </p:nvSpPr>
        <p:spPr>
          <a:xfrm>
            <a:off x="4607496" y="2564904"/>
            <a:ext cx="4536504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Gross :</a:t>
            </a:r>
          </a:p>
          <a:p>
            <a:r>
              <a:rPr lang="en-US" sz="3200" b="1" dirty="0" smtClean="0"/>
              <a:t>Irregular , Pale and thickness in the left ventricular wall . 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640"/>
            <a:ext cx="6264696" cy="367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1043608" y="3933056"/>
            <a:ext cx="7488832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</a:rPr>
              <a:t>Histo</a:t>
            </a:r>
            <a:r>
              <a:rPr lang="en-US" sz="2400" b="1" u="sng" dirty="0" smtClean="0">
                <a:solidFill>
                  <a:srgbClr val="C00000"/>
                </a:solidFill>
              </a:rPr>
              <a:t> : </a:t>
            </a:r>
          </a:p>
          <a:p>
            <a:r>
              <a:rPr lang="en-US" sz="2400" b="1" dirty="0" smtClean="0"/>
              <a:t>Fibrosis , dead cardiac muscle , Enlarged </a:t>
            </a:r>
            <a:r>
              <a:rPr lang="en-US" sz="2400" b="1" dirty="0" smtClean="0"/>
              <a:t>nuclei due to ventricular hypertrophy </a:t>
            </a:r>
            <a:r>
              <a:rPr lang="en-US" sz="2400" b="1" dirty="0" smtClean="0"/>
              <a:t>. 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</a:rPr>
              <a:t> In Acute MI shows </a:t>
            </a:r>
            <a:r>
              <a:rPr lang="en-US" sz="2400" b="1" dirty="0" smtClean="0">
                <a:solidFill>
                  <a:srgbClr val="002060"/>
                </a:solidFill>
              </a:rPr>
              <a:t>Neutrophils</a:t>
            </a:r>
            <a:r>
              <a:rPr lang="en-US" sz="2400" b="1" dirty="0" smtClean="0">
                <a:solidFill>
                  <a:srgbClr val="002060"/>
                </a:solidFill>
              </a:rPr>
              <a:t> . </a:t>
            </a:r>
          </a:p>
          <a:p>
            <a:pPr>
              <a:buFontTx/>
              <a:buChar char="-"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</a:rPr>
              <a:t> Complications </a:t>
            </a:r>
            <a:r>
              <a:rPr lang="en-US" sz="2400" b="1" dirty="0" smtClean="0">
                <a:solidFill>
                  <a:srgbClr val="7030A0"/>
                </a:solidFill>
              </a:rPr>
              <a:t>: 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smtClean="0"/>
              <a:t>Arrhythmias , Ruptured of Myocardium </a:t>
            </a:r>
            <a:endParaRPr lang="en-US" sz="2400" b="1" dirty="0" smtClean="0"/>
          </a:p>
          <a:p>
            <a:pPr>
              <a:buFontTx/>
              <a:buChar char="-"/>
            </a:pP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60648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5-Left ventricular hypertrophy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776695" cy="2808312"/>
          </a:xfrm>
          <a:prstGeom prst="rect">
            <a:avLst/>
          </a:prstGeom>
          <a:noFill/>
        </p:spPr>
      </p:pic>
      <p:pic>
        <p:nvPicPr>
          <p:cNvPr id="6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4000500" cy="2628900"/>
          </a:xfrm>
          <a:prstGeom prst="rect">
            <a:avLst/>
          </a:prstGeom>
          <a:noFill/>
        </p:spPr>
      </p:pic>
      <p:sp>
        <p:nvSpPr>
          <p:cNvPr id="7" name="مربع نص 6"/>
          <p:cNvSpPr txBox="1"/>
          <p:nvPr/>
        </p:nvSpPr>
        <p:spPr>
          <a:xfrm>
            <a:off x="4823520" y="1556792"/>
            <a:ext cx="432048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Gross : </a:t>
            </a:r>
          </a:p>
          <a:p>
            <a:r>
              <a:rPr lang="en-US" sz="3200" b="1" dirty="0" smtClean="0"/>
              <a:t>Left ventricular Hypertrophy ( Thickness wall ) with normal size in right ventricular .  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>
                <a:solidFill>
                  <a:srgbClr val="7030A0"/>
                </a:solidFill>
              </a:rPr>
              <a:t>Causes : </a:t>
            </a:r>
          </a:p>
          <a:p>
            <a:r>
              <a:rPr lang="en-US" sz="3200" b="1" dirty="0" smtClean="0"/>
              <a:t>Hypertension</a:t>
            </a:r>
            <a:endParaRPr lang="en-U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399</Words>
  <Application>Microsoft Office PowerPoint</Application>
  <PresentationFormat>عرض على الشاشة (3:4)‏</PresentationFormat>
  <Paragraphs>96</Paragraphs>
  <Slides>22</Slides>
  <Notes>6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3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Block</dc:title>
  <dc:creator>Mr. Amer Shafie</dc:creator>
  <cp:lastModifiedBy>Dr.3zooz</cp:lastModifiedBy>
  <cp:revision>98</cp:revision>
  <dcterms:created xsi:type="dcterms:W3CDTF">2010-01-06T06:07:17Z</dcterms:created>
  <dcterms:modified xsi:type="dcterms:W3CDTF">2013-04-10T00:12:18Z</dcterms:modified>
</cp:coreProperties>
</file>