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8" r:id="rId1"/>
    <p:sldMasterId id="2147483710" r:id="rId2"/>
  </p:sldMasterIdLst>
  <p:notesMasterIdLst>
    <p:notesMasterId r:id="rId31"/>
  </p:notesMasterIdLst>
  <p:sldIdLst>
    <p:sldId id="344" r:id="rId3"/>
    <p:sldId id="329" r:id="rId4"/>
    <p:sldId id="262" r:id="rId5"/>
    <p:sldId id="327" r:id="rId6"/>
    <p:sldId id="259" r:id="rId7"/>
    <p:sldId id="336" r:id="rId8"/>
    <p:sldId id="263" r:id="rId9"/>
    <p:sldId id="260" r:id="rId10"/>
    <p:sldId id="335" r:id="rId11"/>
    <p:sldId id="345" r:id="rId12"/>
    <p:sldId id="291" r:id="rId13"/>
    <p:sldId id="347" r:id="rId14"/>
    <p:sldId id="271" r:id="rId15"/>
    <p:sldId id="289" r:id="rId16"/>
    <p:sldId id="348" r:id="rId17"/>
    <p:sldId id="338" r:id="rId18"/>
    <p:sldId id="288" r:id="rId19"/>
    <p:sldId id="307" r:id="rId20"/>
    <p:sldId id="285" r:id="rId21"/>
    <p:sldId id="309" r:id="rId22"/>
    <p:sldId id="342" r:id="rId23"/>
    <p:sldId id="287" r:id="rId24"/>
    <p:sldId id="325" r:id="rId25"/>
    <p:sldId id="298" r:id="rId26"/>
    <p:sldId id="349" r:id="rId27"/>
    <p:sldId id="350" r:id="rId28"/>
    <p:sldId id="351" r:id="rId29"/>
    <p:sldId id="34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804C0"/>
    <a:srgbClr val="12B2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0392" autoAdjust="0"/>
    <p:restoredTop sz="94673" autoAdjust="0"/>
  </p:normalViewPr>
  <p:slideViewPr>
    <p:cSldViewPr>
      <p:cViewPr>
        <p:scale>
          <a:sx n="60" d="100"/>
          <a:sy n="60" d="100"/>
        </p:scale>
        <p:origin x="-195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CE8B9-172D-46E9-8189-73A90D4A698C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1EC15-2773-4883-8E7D-3C0F1E7DD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EC15-2773-4883-8E7D-3C0F1E7DD3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D333B-71BC-46FE-B5A3-E2A7090AFC4C}" type="slidenum">
              <a:rPr lang="en-US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2627E-B19F-4805-95D9-A0F5B73DA981}" type="slidenum">
              <a:rPr lang="en-US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BA3B7-700F-49EC-B18B-FB4D5B0DD29D}" type="slidenum">
              <a:rPr lang="en-US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5CFCE-0BB6-4D7C-BBEC-D2E01A707B29}" type="datetimeFigureOut">
              <a:rPr lang="en-US"/>
              <a:pPr>
                <a:defRPr/>
              </a:pPr>
              <a:t>3/2/2013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057B-B0CF-42F2-A19C-AB8C179B0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22B20-FDAE-4DED-BEA7-096975A67F87}" type="datetimeFigureOut">
              <a:rPr lang="en-US"/>
              <a:pPr>
                <a:defRPr/>
              </a:pPr>
              <a:t>3/2/2013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9EE79-3EEE-46C3-8308-4A7045E76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4861-4774-4DFE-AB19-64C454E93787}" type="datetimeFigureOut">
              <a:rPr lang="en-US"/>
              <a:pPr>
                <a:defRPr/>
              </a:pPr>
              <a:t>3/2/2013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83CA-DE59-4AE7-A852-19BE540C2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6C1C2-201B-446F-AD06-E6A8A0365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A10F1-5B5B-4AB2-ACB5-45C3B67217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7FE6-EFDF-4DC8-BF06-6A7B56B7D6EE}" type="datetimeFigureOut">
              <a:rPr lang="en-US"/>
              <a:pPr>
                <a:defRPr/>
              </a:pPr>
              <a:t>3/2/2013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6BEEE-AA9E-42FC-BC73-BAD420FA9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C509A-A8A5-4FD0-A8F7-F85609D52451}" type="datetimeFigureOut">
              <a:rPr lang="en-US"/>
              <a:pPr>
                <a:defRPr/>
              </a:pPr>
              <a:t>3/2/2013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69144-8DFD-4AD0-9DEF-B536E3E80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E6BBC-A907-489C-84AF-42E5D5F2AD2F}" type="datetimeFigureOut">
              <a:rPr lang="en-US"/>
              <a:pPr>
                <a:defRPr/>
              </a:pPr>
              <a:t>3/2/2013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EE5F-FDE6-4D5E-8888-59DF83737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A99F2-8609-4A26-9FC1-FD57A9287803}" type="datetimeFigureOut">
              <a:rPr lang="en-US"/>
              <a:pPr>
                <a:defRPr/>
              </a:pPr>
              <a:t>3/2/2013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1946-B9E4-4E30-923C-D110C5B3E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D75A9-FCFC-474A-8049-067529D8FA9D}" type="datetimeFigureOut">
              <a:rPr lang="en-US"/>
              <a:pPr>
                <a:defRPr/>
              </a:pPr>
              <a:t>3/2/2013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9FDC-FE9C-4CD0-9289-0384AEB9E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94D88-8E39-42CC-BD6E-FEDF10A61045}" type="datetimeFigureOut">
              <a:rPr lang="en-US"/>
              <a:pPr>
                <a:defRPr/>
              </a:pPr>
              <a:t>3/2/2013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5380-13B5-42B4-83E2-73C1317F8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3BF2-51CC-41BB-9613-755712DEAEA1}" type="datetimeFigureOut">
              <a:rPr lang="en-US"/>
              <a:pPr>
                <a:defRPr/>
              </a:pPr>
              <a:t>3/2/2013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35496-96D8-4A2A-87C1-3CFA50A2E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0DCD-1FF3-4E48-A65F-6D719C6C400D}" type="datetimeFigureOut">
              <a:rPr lang="en-US"/>
              <a:pPr>
                <a:defRPr/>
              </a:pPr>
              <a:t>3/2/2013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1AE05-8070-4533-BC17-81FE2D215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D66C2622-1740-4EBC-A376-3CE2A5EB161B}" type="datetimeFigureOut">
              <a:rPr lang="en-US"/>
              <a:pPr>
                <a:defRPr/>
              </a:pPr>
              <a:t>3/2/2013</a:t>
            </a:fld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37AADC6-3A1C-4255-8AA3-54F08032A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065979-B4F7-4794-B7C6-06916704BB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rt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2524125" y="723900"/>
            <a:ext cx="4095750" cy="5410200"/>
          </a:xfrm>
          <a:prstGeom prst="rect">
            <a:avLst/>
          </a:prstGeom>
          <a:blipFill dpi="0" rotWithShape="1">
            <a:blip r:embed="rId2" cstate="print">
              <a:alphaModFix amt="42000"/>
              <a:lum bright="52000" contrast="-7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85900" y="271168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smtClean="0">
                <a:cs typeface="Aharoni" pitchFamily="2" charset="-79"/>
              </a:rPr>
              <a:t>Anatomy of the Heart</a:t>
            </a:r>
            <a:endParaRPr kumimoji="0" lang="en-US" sz="5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i="1" dirty="0" smtClean="0"/>
              <a:t>DR.SANAA AL-SHAARAWI</a:t>
            </a:r>
            <a:br>
              <a:rPr lang="en-US" b="1" i="1" dirty="0" smtClean="0"/>
            </a:br>
            <a:r>
              <a:rPr lang="en-US" b="1" i="1" dirty="0" smtClean="0"/>
              <a:t>DR.SAEED VOHRA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81000" y="1141512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heart is divided by vertical septa into four chambers: the right and left atria and the right and left ventricles. The right atrium lies anterior to the left atrium, and the right ventricle lies anterior to the left ventricle.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9701" y="533400"/>
            <a:ext cx="6324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Chambers of the Heart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2514600"/>
            <a:ext cx="505669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Right Atrium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3962400" cy="4832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The right atrium consists of a main cavity and a small out pouching, the auricle. On the outside of the heart at the junction between the right atrium and the right auricle is a vertical groove, the </a:t>
            </a:r>
            <a:r>
              <a:rPr lang="en-US" sz="2800" b="1" dirty="0" err="1" smtClean="0">
                <a:solidFill>
                  <a:srgbClr val="FF0000"/>
                </a:solidFill>
              </a:rPr>
              <a:t>sulcus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terminalis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smtClean="0"/>
              <a:t>which on the inside forms a ridge, the </a:t>
            </a:r>
            <a:r>
              <a:rPr lang="en-US" sz="2800" b="1" dirty="0" err="1" smtClean="0">
                <a:solidFill>
                  <a:srgbClr val="FF0000"/>
                </a:solidFill>
              </a:rPr>
              <a:t>crista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terminalis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4339" name="Picture 3" descr="C3FF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90600"/>
            <a:ext cx="3962400" cy="517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Cavity of Right Atrium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181600" y="838200"/>
            <a:ext cx="3886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2804C0"/>
                </a:solidFill>
              </a:rPr>
              <a:t>Crista</a:t>
            </a:r>
            <a:r>
              <a:rPr lang="en-US" sz="2000" b="1" dirty="0">
                <a:solidFill>
                  <a:srgbClr val="2804C0"/>
                </a:solidFill>
              </a:rPr>
              <a:t> </a:t>
            </a:r>
            <a:r>
              <a:rPr lang="en-US" sz="2000" b="1" dirty="0" err="1">
                <a:solidFill>
                  <a:srgbClr val="2804C0"/>
                </a:solidFill>
              </a:rPr>
              <a:t>terminalis</a:t>
            </a:r>
            <a:r>
              <a:rPr lang="en-US" sz="2000" b="1" dirty="0">
                <a:solidFill>
                  <a:srgbClr val="2804C0"/>
                </a:solidFill>
              </a:rPr>
              <a:t> </a:t>
            </a:r>
            <a:r>
              <a:rPr lang="en-US" sz="2000" b="1" dirty="0"/>
              <a:t>divides </a:t>
            </a:r>
            <a:r>
              <a:rPr lang="en-US" sz="2000" dirty="0"/>
              <a:t>right atrium </a:t>
            </a:r>
            <a:r>
              <a:rPr lang="en-US" sz="2000" dirty="0" smtClean="0"/>
              <a:t>into:</a:t>
            </a:r>
            <a:endParaRPr lang="en-US" sz="2000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i="1" dirty="0"/>
              <a:t>1- </a:t>
            </a:r>
            <a:r>
              <a:rPr lang="en-US" sz="2000" b="1" i="1" dirty="0">
                <a:solidFill>
                  <a:schemeClr val="hlink"/>
                </a:solidFill>
              </a:rPr>
              <a:t>Anterior part:</a:t>
            </a:r>
            <a:r>
              <a:rPr lang="en-US" sz="2000" b="1" i="1" dirty="0"/>
              <a:t> </a:t>
            </a:r>
            <a:r>
              <a:rPr lang="en-US" sz="2000" dirty="0"/>
              <a:t>rough and </a:t>
            </a:r>
            <a:r>
              <a:rPr lang="en-US" sz="2000" dirty="0" err="1"/>
              <a:t>trabeculated</a:t>
            </a:r>
            <a:r>
              <a:rPr lang="en-US" sz="2000" dirty="0"/>
              <a:t> by bundles of muscle </a:t>
            </a:r>
            <a:r>
              <a:rPr lang="en-US" sz="2000" dirty="0" err="1"/>
              <a:t>fibres</a:t>
            </a:r>
            <a:r>
              <a:rPr lang="en-US" sz="2000" dirty="0"/>
              <a:t> </a:t>
            </a:r>
            <a:r>
              <a:rPr lang="en-US" sz="2000" u="sng" dirty="0"/>
              <a:t>(</a:t>
            </a:r>
            <a:r>
              <a:rPr lang="en-US" sz="2000" u="sng" dirty="0" err="1">
                <a:solidFill>
                  <a:schemeClr val="hlink"/>
                </a:solidFill>
              </a:rPr>
              <a:t>musculi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u="sng" dirty="0" err="1">
                <a:solidFill>
                  <a:schemeClr val="hlink"/>
                </a:solidFill>
              </a:rPr>
              <a:t>pectinati</a:t>
            </a:r>
            <a:r>
              <a:rPr lang="en-US" sz="2000" u="sng" dirty="0"/>
              <a:t>).</a:t>
            </a:r>
          </a:p>
          <a:p>
            <a:pPr>
              <a:spcBef>
                <a:spcPct val="50000"/>
              </a:spcBef>
            </a:pPr>
            <a:r>
              <a:rPr lang="en-US" sz="2000" b="1" i="1" dirty="0"/>
              <a:t>2- </a:t>
            </a:r>
            <a:r>
              <a:rPr lang="en-US" sz="2000" b="1" i="1" dirty="0">
                <a:solidFill>
                  <a:schemeClr val="hlink"/>
                </a:solidFill>
              </a:rPr>
              <a:t>Posterior part (sinus </a:t>
            </a:r>
            <a:r>
              <a:rPr lang="en-US" sz="2000" b="1" i="1" dirty="0" err="1">
                <a:solidFill>
                  <a:schemeClr val="hlink"/>
                </a:solidFill>
              </a:rPr>
              <a:t>venarum</a:t>
            </a:r>
            <a:r>
              <a:rPr lang="en-US" sz="2000" b="1" i="1" dirty="0">
                <a:solidFill>
                  <a:schemeClr val="hlink"/>
                </a:solidFill>
              </a:rPr>
              <a:t>) : </a:t>
            </a:r>
            <a:r>
              <a:rPr lang="en-US" sz="2000" b="1" i="1" dirty="0"/>
              <a:t>is </a:t>
            </a:r>
            <a:r>
              <a:rPr lang="en-US" sz="2000" dirty="0"/>
              <a:t>smooth.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>
                <a:solidFill>
                  <a:srgbClr val="2804C0"/>
                </a:solidFill>
              </a:rPr>
              <a:t>The </a:t>
            </a:r>
            <a:r>
              <a:rPr lang="en-US" sz="2000" b="1" dirty="0" err="1">
                <a:solidFill>
                  <a:srgbClr val="2804C0"/>
                </a:solidFill>
              </a:rPr>
              <a:t>interatrial</a:t>
            </a:r>
            <a:r>
              <a:rPr lang="en-US" sz="2000" b="1" dirty="0">
                <a:solidFill>
                  <a:srgbClr val="2804C0"/>
                </a:solidFill>
              </a:rPr>
              <a:t> septum </a:t>
            </a:r>
            <a:r>
              <a:rPr lang="en-US" sz="2000" dirty="0"/>
              <a:t>carries an oval depression called </a:t>
            </a:r>
            <a:r>
              <a:rPr lang="en-US" sz="2000" b="1" i="1" dirty="0">
                <a:solidFill>
                  <a:srgbClr val="FF0000"/>
                </a:solidFill>
              </a:rPr>
              <a:t>Fossa </a:t>
            </a:r>
            <a:r>
              <a:rPr lang="en-US" sz="2000" b="1" i="1" dirty="0" err="1">
                <a:solidFill>
                  <a:srgbClr val="FF0000"/>
                </a:solidFill>
              </a:rPr>
              <a:t>ovalis</a:t>
            </a:r>
            <a:r>
              <a:rPr lang="en-US" sz="2000" b="1" i="1" dirty="0">
                <a:solidFill>
                  <a:srgbClr val="FF0000"/>
                </a:solidFill>
              </a:rPr>
              <a:t>. </a:t>
            </a:r>
            <a:r>
              <a:rPr lang="en-US" sz="2000" dirty="0"/>
              <a:t>The margin of this depression is called </a:t>
            </a:r>
            <a:r>
              <a:rPr lang="en-US" sz="2000" b="1" i="1" dirty="0" err="1">
                <a:solidFill>
                  <a:srgbClr val="FF0000"/>
                </a:solidFill>
              </a:rPr>
              <a:t>Anulus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ovalis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/>
              <a:t>The blood leaves right atrium to right ventricle via </a:t>
            </a:r>
            <a:r>
              <a:rPr lang="en-US" sz="2000" b="1" i="1" dirty="0">
                <a:solidFill>
                  <a:srgbClr val="FF0000"/>
                </a:solidFill>
              </a:rPr>
              <a:t>tricuspid valve</a:t>
            </a:r>
            <a:r>
              <a:rPr lang="en-US" sz="2000" b="1" i="1" dirty="0" smtClean="0">
                <a:solidFill>
                  <a:srgbClr val="FF0000"/>
                </a:solidFill>
              </a:rPr>
              <a:t>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1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467524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pt.wkhealth.com/FullTextService/CT%7b06b9ee1beed5941923641f4a6702b4bb1905a10612c06d55ea5f7f5f2ece37ee5ba3784b05ba99d6a7379e83d4030bed%7d/C1-FF72.gif?geom=595x1000"/>
          <p:cNvPicPr/>
          <p:nvPr/>
        </p:nvPicPr>
        <p:blipFill>
          <a:blip r:embed="rId3" cstate="print">
            <a:lum bright="-16000" contrast="32000"/>
          </a:blip>
          <a:srcRect/>
          <a:stretch>
            <a:fillRect/>
          </a:stretch>
        </p:blipFill>
        <p:spPr bwMode="auto">
          <a:xfrm>
            <a:off x="533400" y="3990975"/>
            <a:ext cx="387620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Cavity of Right Atrium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00600" y="1143000"/>
            <a:ext cx="42672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Openings in right </a:t>
            </a:r>
            <a:r>
              <a:rPr lang="en-US" sz="2800" b="1" u="sng" dirty="0" smtClean="0">
                <a:solidFill>
                  <a:srgbClr val="FF0000"/>
                </a:solidFill>
              </a:rPr>
              <a:t>atrium:</a:t>
            </a:r>
            <a:endParaRPr lang="en-US" sz="2800" b="1" u="sng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SVC </a:t>
            </a:r>
            <a:r>
              <a:rPr lang="en-US" sz="2400" dirty="0"/>
              <a:t>--- has no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IVC</a:t>
            </a:r>
            <a:r>
              <a:rPr lang="en-US" sz="2400" dirty="0"/>
              <a:t> --- guarded by a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Coronary sinus</a:t>
            </a:r>
            <a:r>
              <a:rPr lang="en-US" sz="2400" dirty="0"/>
              <a:t> :  has a well-defined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Right </a:t>
            </a:r>
            <a:r>
              <a:rPr lang="en-US" sz="2400" dirty="0" err="1">
                <a:solidFill>
                  <a:schemeClr val="hlink"/>
                </a:solidFill>
              </a:rPr>
              <a:t>atrioventricular</a:t>
            </a:r>
            <a:r>
              <a:rPr lang="en-US" sz="2400" dirty="0">
                <a:solidFill>
                  <a:schemeClr val="hlink"/>
                </a:solidFill>
              </a:rPr>
              <a:t> orifice</a:t>
            </a:r>
            <a:r>
              <a:rPr lang="en-US" sz="2400" dirty="0"/>
              <a:t> lies anterior to IVC opening , it is </a:t>
            </a:r>
            <a:r>
              <a:rPr lang="en-US" sz="2400" dirty="0">
                <a:solidFill>
                  <a:schemeClr val="hlink"/>
                </a:solidFill>
              </a:rPr>
              <a:t>surrounded by a fibrous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ring</a:t>
            </a:r>
            <a:r>
              <a:rPr lang="en-US" sz="2400" dirty="0"/>
              <a:t> which gives attachment to  </a:t>
            </a:r>
            <a:r>
              <a:rPr lang="en-US" sz="2400" dirty="0">
                <a:solidFill>
                  <a:schemeClr val="hlink"/>
                </a:solidFill>
              </a:rPr>
              <a:t>the tricuspid </a:t>
            </a:r>
            <a:r>
              <a:rPr lang="en-US" sz="2400" dirty="0" smtClean="0">
                <a:solidFill>
                  <a:schemeClr val="hlink"/>
                </a:solidFill>
              </a:rPr>
              <a:t>valve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Small orifices</a:t>
            </a:r>
            <a:r>
              <a:rPr lang="en-US" sz="2400" dirty="0"/>
              <a:t> of small </a:t>
            </a:r>
            <a:r>
              <a:rPr lang="en-US" sz="2400" dirty="0" smtClean="0"/>
              <a:t>veins</a:t>
            </a:r>
            <a:endParaRPr lang="en-US" sz="2400" dirty="0"/>
          </a:p>
        </p:txBody>
      </p:sp>
      <p:pic>
        <p:nvPicPr>
          <p:cNvPr id="13314" name="Picture 2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1201"/>
            <a:ext cx="4724400" cy="331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Right </a:t>
            </a:r>
            <a:r>
              <a:rPr lang="en-US" sz="3200" b="1" dirty="0" smtClean="0"/>
              <a:t>ventricle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953000" y="914400"/>
            <a:ext cx="3581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The right ventricle communicates with the right atrium through the </a:t>
            </a:r>
            <a:r>
              <a:rPr lang="en-US" sz="2800" dirty="0" err="1" smtClean="0"/>
              <a:t>atrioventricular</a:t>
            </a:r>
            <a:r>
              <a:rPr lang="en-US" sz="2800" dirty="0" smtClean="0"/>
              <a:t> orifice and with the pulmonary trunk through the pulmonary orifice. As the cavity approaches the pulmonary orifice it becomes funnel shaped, at which point it is referred to as the </a:t>
            </a:r>
            <a:r>
              <a:rPr lang="en-US" sz="2800" b="1" dirty="0" err="1" smtClean="0"/>
              <a:t>infundibulum</a:t>
            </a:r>
            <a:r>
              <a:rPr lang="en-US" sz="2800" b="1" dirty="0" smtClean="0"/>
              <a:t>.</a:t>
            </a:r>
            <a:endParaRPr lang="en-US" sz="2800" dirty="0"/>
          </a:p>
        </p:txBody>
      </p:sp>
      <p:pic>
        <p:nvPicPr>
          <p:cNvPr id="7" name="Picture 4" descr="Heart-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34318" y="838200"/>
            <a:ext cx="4894882" cy="307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9525"/>
            <a:ext cx="24003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Cavity of right ventricle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953000" y="609600"/>
            <a:ext cx="4114800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dirty="0"/>
              <a:t>Its wall is </a:t>
            </a:r>
            <a:r>
              <a:rPr lang="en-US" sz="2300" dirty="0">
                <a:solidFill>
                  <a:srgbClr val="FF0000"/>
                </a:solidFill>
              </a:rPr>
              <a:t>thinner </a:t>
            </a:r>
            <a:r>
              <a:rPr lang="en-US" sz="2300" dirty="0"/>
              <a:t>than that of left </a:t>
            </a:r>
            <a:r>
              <a:rPr lang="en-US" sz="2300" dirty="0" smtClean="0"/>
              <a:t>ventricle</a:t>
            </a:r>
            <a:endParaRPr lang="en-US" sz="2300" dirty="0"/>
          </a:p>
          <a:p>
            <a:pPr>
              <a:spcBef>
                <a:spcPct val="50000"/>
              </a:spcBef>
            </a:pPr>
            <a:r>
              <a:rPr lang="en-US" sz="2300" dirty="0"/>
              <a:t>Its wall contains projections called </a:t>
            </a:r>
            <a:r>
              <a:rPr lang="en-US" sz="2300" i="1" dirty="0" err="1">
                <a:solidFill>
                  <a:srgbClr val="FF0000"/>
                </a:solidFill>
              </a:rPr>
              <a:t>trabeculae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carnae</a:t>
            </a:r>
            <a:r>
              <a:rPr lang="en-US" sz="2300" i="1" dirty="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300" dirty="0" smtClean="0"/>
              <a:t>The  right ventricle communicates </a:t>
            </a:r>
            <a:r>
              <a:rPr lang="en-US" sz="2300" dirty="0"/>
              <a:t>with right atrium through </a:t>
            </a:r>
            <a:r>
              <a:rPr lang="en-US" sz="2300" dirty="0">
                <a:solidFill>
                  <a:schemeClr val="hlink"/>
                </a:solidFill>
              </a:rPr>
              <a:t>right </a:t>
            </a:r>
            <a:r>
              <a:rPr lang="en-US" sz="2300" dirty="0" err="1">
                <a:solidFill>
                  <a:schemeClr val="hlink"/>
                </a:solidFill>
              </a:rPr>
              <a:t>atrioventricular</a:t>
            </a:r>
            <a:r>
              <a:rPr lang="en-US" sz="2300" dirty="0">
                <a:solidFill>
                  <a:schemeClr val="hlink"/>
                </a:solidFill>
              </a:rPr>
              <a:t> </a:t>
            </a:r>
            <a:r>
              <a:rPr lang="en-US" sz="2300" dirty="0" smtClean="0">
                <a:solidFill>
                  <a:schemeClr val="hlink"/>
                </a:solidFill>
              </a:rPr>
              <a:t>orifice</a:t>
            </a:r>
            <a:r>
              <a:rPr lang="en-US" sz="2300" dirty="0" smtClean="0"/>
              <a:t> &amp; </a:t>
            </a:r>
            <a:r>
              <a:rPr lang="en-US" sz="2300" dirty="0"/>
              <a:t>with pulmonary trunk through </a:t>
            </a:r>
            <a:r>
              <a:rPr lang="en-US" sz="2300" dirty="0">
                <a:solidFill>
                  <a:schemeClr val="hlink"/>
                </a:solidFill>
              </a:rPr>
              <a:t>pulmonary </a:t>
            </a:r>
            <a:r>
              <a:rPr lang="en-US" sz="2300" dirty="0" smtClean="0">
                <a:solidFill>
                  <a:schemeClr val="hlink"/>
                </a:solidFill>
              </a:rPr>
              <a:t>orifice</a:t>
            </a:r>
            <a:endParaRPr lang="en-US" sz="23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300" dirty="0"/>
              <a:t>Large projections arise from the walls  called  </a:t>
            </a:r>
            <a:r>
              <a:rPr lang="en-US" sz="2300" b="1" i="1" dirty="0" smtClean="0">
                <a:solidFill>
                  <a:srgbClr val="FF0000"/>
                </a:solidFill>
              </a:rPr>
              <a:t>papillary </a:t>
            </a:r>
            <a:r>
              <a:rPr lang="en-US" sz="2300" b="1" i="1" dirty="0">
                <a:solidFill>
                  <a:srgbClr val="FF0000"/>
                </a:solidFill>
              </a:rPr>
              <a:t>muscles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300" b="1" i="1" dirty="0">
                <a:solidFill>
                  <a:srgbClr val="FF0000"/>
                </a:solidFill>
              </a:rPr>
              <a:t> Anterior papillary </a:t>
            </a:r>
            <a:r>
              <a:rPr lang="en-US" sz="2300" b="1" i="1" dirty="0" smtClean="0">
                <a:solidFill>
                  <a:srgbClr val="FF0000"/>
                </a:solidFill>
              </a:rPr>
              <a:t>muscle</a:t>
            </a:r>
            <a:endParaRPr lang="en-US" sz="23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300" b="1" i="1" dirty="0">
                <a:solidFill>
                  <a:srgbClr val="FF0000"/>
                </a:solidFill>
              </a:rPr>
              <a:t>Posterior papillary </a:t>
            </a:r>
            <a:r>
              <a:rPr lang="en-US" sz="2300" b="1" i="1" dirty="0" smtClean="0">
                <a:solidFill>
                  <a:srgbClr val="FF0000"/>
                </a:solidFill>
              </a:rPr>
              <a:t>muscle</a:t>
            </a:r>
            <a:endParaRPr lang="en-US" sz="23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300" b="1" i="1" dirty="0" err="1">
                <a:solidFill>
                  <a:srgbClr val="FF0000"/>
                </a:solidFill>
              </a:rPr>
              <a:t>Septal</a:t>
            </a:r>
            <a:r>
              <a:rPr lang="en-US" sz="2300" b="1" i="1" dirty="0">
                <a:solidFill>
                  <a:srgbClr val="FF0000"/>
                </a:solidFill>
              </a:rPr>
              <a:t> papillary </a:t>
            </a:r>
            <a:r>
              <a:rPr lang="en-US" sz="2300" b="1" i="1" dirty="0" smtClean="0">
                <a:solidFill>
                  <a:srgbClr val="FF0000"/>
                </a:solidFill>
              </a:rPr>
              <a:t>muscle</a:t>
            </a:r>
            <a:endParaRPr lang="en-US" sz="23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048125"/>
            <a:ext cx="24003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C3FF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55" y="762000"/>
            <a:ext cx="467524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 Cavity of right ventricle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334000" y="1233130"/>
            <a:ext cx="3733800" cy="4862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Each papillary muscle is attached to the cusps of tricuspid valve by </a:t>
            </a:r>
            <a:r>
              <a:rPr lang="en-US" sz="2000" dirty="0" err="1"/>
              <a:t>tendinous</a:t>
            </a:r>
            <a:r>
              <a:rPr lang="en-US" sz="2000" dirty="0"/>
              <a:t> threads called </a:t>
            </a:r>
            <a:r>
              <a:rPr lang="en-US" sz="2000" b="1" i="1" dirty="0" err="1">
                <a:solidFill>
                  <a:srgbClr val="FF0000"/>
                </a:solidFill>
              </a:rPr>
              <a:t>chordae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tendinae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/>
              <a:t>Blood leaves the right ventricle to pulmonary trunk through  pulmonary orifice.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/>
              <a:t>The wall of </a:t>
            </a:r>
            <a:r>
              <a:rPr lang="en-US" sz="2000" b="1" i="1" dirty="0" err="1">
                <a:solidFill>
                  <a:srgbClr val="FF0066"/>
                </a:solidFill>
              </a:rPr>
              <a:t>infundibulum</a:t>
            </a:r>
            <a:r>
              <a:rPr lang="en-US" sz="2000" b="1" i="1" dirty="0"/>
              <a:t> is smooth and contains no </a:t>
            </a:r>
            <a:r>
              <a:rPr lang="en-US" sz="2000" b="1" i="1" dirty="0" err="1"/>
              <a:t>trabeculae</a:t>
            </a:r>
            <a:r>
              <a:rPr lang="en-US" sz="2000" b="1" i="1" dirty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 err="1">
                <a:solidFill>
                  <a:srgbClr val="FF0066"/>
                </a:solidFill>
              </a:rPr>
              <a:t>Interventricular</a:t>
            </a:r>
            <a:r>
              <a:rPr lang="en-US" sz="2000" b="1" i="1" dirty="0">
                <a:solidFill>
                  <a:srgbClr val="FF0066"/>
                </a:solidFill>
              </a:rPr>
              <a:t> septum</a:t>
            </a:r>
            <a:r>
              <a:rPr lang="en-US" sz="2000" b="1" i="1" dirty="0"/>
              <a:t> is connected to </a:t>
            </a:r>
            <a:r>
              <a:rPr lang="en-US" sz="2000" b="1" i="1" dirty="0">
                <a:solidFill>
                  <a:srgbClr val="FF0066"/>
                </a:solidFill>
              </a:rPr>
              <a:t>anterior papillary</a:t>
            </a:r>
            <a:r>
              <a:rPr lang="en-US" sz="2000" b="1" i="1" dirty="0"/>
              <a:t> muscle by a muscular band called </a:t>
            </a:r>
            <a:r>
              <a:rPr lang="en-US" sz="2000" b="1" i="1" dirty="0">
                <a:solidFill>
                  <a:srgbClr val="FF0000"/>
                </a:solidFill>
              </a:rPr>
              <a:t>moderator </a:t>
            </a:r>
            <a:r>
              <a:rPr lang="en-US" sz="2000" b="1" i="1" dirty="0" smtClean="0">
                <a:solidFill>
                  <a:srgbClr val="FF0000"/>
                </a:solidFill>
              </a:rPr>
              <a:t>band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10241" name="Picture 1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14400"/>
            <a:ext cx="5257800" cy="368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0" y="4191000"/>
            <a:ext cx="914400" cy="228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Right </a:t>
            </a:r>
            <a:r>
              <a:rPr lang="en-US" sz="3200" b="1" dirty="0" err="1" smtClean="0"/>
              <a:t>atrio</a:t>
            </a:r>
            <a:r>
              <a:rPr lang="en-US" sz="3200" b="1" dirty="0" smtClean="0"/>
              <a:t>-ventricular (tricuspid) orifice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876800" y="914400"/>
            <a:ext cx="4191000" cy="507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About one inch  wide, admitting  tips of 3 fingers.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 is guarded by a fibrous ring which gives attachment to the cusps of tricuspid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 has 3-cusps  (anterior-posterior-</a:t>
            </a:r>
            <a:r>
              <a:rPr lang="en-US" sz="2400" dirty="0" err="1"/>
              <a:t>septal</a:t>
            </a:r>
            <a:r>
              <a:rPr lang="en-US" sz="2400" dirty="0"/>
              <a:t> or medial).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dirty="0" err="1">
                <a:solidFill>
                  <a:srgbClr val="FF0000"/>
                </a:solidFill>
              </a:rPr>
              <a:t>atrial</a:t>
            </a:r>
            <a:r>
              <a:rPr lang="en-US" sz="2400" dirty="0">
                <a:solidFill>
                  <a:srgbClr val="FF0000"/>
                </a:solidFill>
              </a:rPr>
              <a:t> surface </a:t>
            </a:r>
            <a:r>
              <a:rPr lang="en-US" sz="2400" dirty="0"/>
              <a:t>of the cusps are smooth, while their  </a:t>
            </a:r>
            <a:r>
              <a:rPr lang="en-US" sz="2400" dirty="0">
                <a:solidFill>
                  <a:srgbClr val="FF0000"/>
                </a:solidFill>
              </a:rPr>
              <a:t>ventricular surfaces </a:t>
            </a:r>
            <a:r>
              <a:rPr lang="en-US" sz="2400" dirty="0"/>
              <a:t>give attachment to the </a:t>
            </a:r>
            <a:r>
              <a:rPr lang="en-US" sz="2400" b="1" dirty="0" err="1">
                <a:solidFill>
                  <a:srgbClr val="FF0000"/>
                </a:solidFill>
              </a:rPr>
              <a:t>chordae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tendinae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28600" y="2954404"/>
            <a:ext cx="4419600" cy="382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A7B15324"/>
          <p:cNvPicPr>
            <a:picLocks noChangeAspect="1" noChangeArrowheads="1"/>
          </p:cNvPicPr>
          <p:nvPr/>
        </p:nvPicPr>
        <p:blipFill>
          <a:blip r:embed="rId3" cstate="print"/>
          <a:srcRect t="27258" r="3943" b="45029"/>
          <a:stretch>
            <a:fillRect/>
          </a:stretch>
        </p:blipFill>
        <p:spPr bwMode="auto">
          <a:xfrm>
            <a:off x="533400" y="685800"/>
            <a:ext cx="3657600" cy="2206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Pulmonary orifice</a:t>
            </a:r>
            <a:br>
              <a:rPr lang="en-US" sz="3200" b="1" dirty="0" smtClean="0"/>
            </a:br>
            <a:endParaRPr lang="en-US" sz="3200" b="1" dirty="0" smtClean="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191000" y="914400"/>
            <a:ext cx="4724400" cy="526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Surrounded by a fibrous ring which gives attachment to the cusps of the pulmonary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The valve is formed of                  </a:t>
            </a:r>
            <a:r>
              <a:rPr lang="en-US" sz="2800" b="1" dirty="0">
                <a:solidFill>
                  <a:srgbClr val="FF0066"/>
                </a:solidFill>
              </a:rPr>
              <a:t>3 </a:t>
            </a:r>
            <a:r>
              <a:rPr lang="en-US" sz="2800" b="1" dirty="0" err="1">
                <a:solidFill>
                  <a:srgbClr val="FF0066"/>
                </a:solidFill>
              </a:rPr>
              <a:t>semilunar</a:t>
            </a:r>
            <a:r>
              <a:rPr lang="en-US" sz="2800" b="1" dirty="0">
                <a:solidFill>
                  <a:srgbClr val="FF0066"/>
                </a:solidFill>
              </a:rPr>
              <a:t> cusps :</a:t>
            </a:r>
            <a:r>
              <a:rPr lang="en-US" sz="2800" dirty="0">
                <a:solidFill>
                  <a:srgbClr val="FF0066"/>
                </a:solidFill>
              </a:rPr>
              <a:t>                  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12B22D"/>
                </a:solidFill>
              </a:rPr>
              <a:t>2 anterior and  </a:t>
            </a:r>
            <a:r>
              <a:rPr lang="en-US" sz="2800" b="1" dirty="0">
                <a:solidFill>
                  <a:srgbClr val="2804C0"/>
                </a:solidFill>
              </a:rPr>
              <a:t>one posterior</a:t>
            </a:r>
            <a:r>
              <a:rPr lang="en-US" sz="2800" dirty="0"/>
              <a:t> which are concave superiorly and convex inferiorly.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No </a:t>
            </a:r>
            <a:r>
              <a:rPr lang="en-US" sz="2800" dirty="0" err="1"/>
              <a:t>chordae</a:t>
            </a:r>
            <a:r>
              <a:rPr lang="en-US" sz="2800" dirty="0"/>
              <a:t> </a:t>
            </a:r>
            <a:r>
              <a:rPr lang="en-US" sz="2800" dirty="0" err="1"/>
              <a:t>tendineae</a:t>
            </a:r>
            <a:r>
              <a:rPr lang="en-US" sz="2800" dirty="0"/>
              <a:t> or papillary muscles are attached to </a:t>
            </a:r>
            <a:r>
              <a:rPr lang="en-US" sz="2800" dirty="0" smtClean="0"/>
              <a:t>these cusps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7" y="1143000"/>
            <a:ext cx="382644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648200" y="838200"/>
            <a:ext cx="4419600" cy="4708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The left atrium communicates with the left ventricle through the </a:t>
            </a:r>
            <a:r>
              <a:rPr lang="en-US" sz="2000" dirty="0" err="1" smtClean="0"/>
              <a:t>atrioventricular</a:t>
            </a:r>
            <a:r>
              <a:rPr lang="en-US" sz="2000" dirty="0" smtClean="0"/>
              <a:t> orifice and with the aorta through the aortic orifice.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It </a:t>
            </a:r>
            <a:r>
              <a:rPr lang="en-US" sz="2000" dirty="0"/>
              <a:t>forms the greater part of </a:t>
            </a:r>
            <a:r>
              <a:rPr lang="en-US" sz="2000" dirty="0">
                <a:solidFill>
                  <a:schemeClr val="hlink"/>
                </a:solidFill>
              </a:rPr>
              <a:t>base of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heart.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Its wall is </a:t>
            </a:r>
            <a:r>
              <a:rPr lang="en-US" sz="2000" u="sng" dirty="0"/>
              <a:t>smooth </a:t>
            </a:r>
            <a:r>
              <a:rPr lang="en-US" sz="2000" dirty="0">
                <a:solidFill>
                  <a:srgbClr val="FF0000"/>
                </a:solidFill>
              </a:rPr>
              <a:t>except </a:t>
            </a:r>
            <a:r>
              <a:rPr lang="en-US" sz="2000" dirty="0"/>
              <a:t>for small </a:t>
            </a:r>
            <a:r>
              <a:rPr lang="en-US" sz="2000" dirty="0" err="1"/>
              <a:t>musculi</a:t>
            </a:r>
            <a:r>
              <a:rPr lang="en-US" sz="2000" dirty="0"/>
              <a:t> </a:t>
            </a:r>
            <a:r>
              <a:rPr lang="en-US" sz="2000" dirty="0" err="1"/>
              <a:t>pectinati</a:t>
            </a:r>
            <a:r>
              <a:rPr lang="en-US" sz="2000" dirty="0"/>
              <a:t> in the </a:t>
            </a:r>
            <a:r>
              <a:rPr lang="en-US" sz="2000" dirty="0">
                <a:solidFill>
                  <a:srgbClr val="FF0000"/>
                </a:solidFill>
              </a:rPr>
              <a:t>left auricle.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hlink"/>
                </a:solidFill>
              </a:rPr>
              <a:t>Recieves</a:t>
            </a:r>
            <a:r>
              <a:rPr lang="en-US" sz="2000" dirty="0" smtClean="0">
                <a:solidFill>
                  <a:schemeClr val="hlink"/>
                </a:solidFill>
              </a:rPr>
              <a:t> 4 </a:t>
            </a:r>
            <a:r>
              <a:rPr lang="en-US" sz="2000" dirty="0">
                <a:solidFill>
                  <a:schemeClr val="hlink"/>
                </a:solidFill>
              </a:rPr>
              <a:t>pulmonary veins</a:t>
            </a:r>
            <a:r>
              <a:rPr lang="en-US" sz="2000" dirty="0"/>
              <a:t>  which  have no valves.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Sends blood to left ventricle through the </a:t>
            </a:r>
            <a:r>
              <a:rPr lang="en-US" sz="2000" dirty="0">
                <a:solidFill>
                  <a:schemeClr val="hlink"/>
                </a:solidFill>
              </a:rPr>
              <a:t>left </a:t>
            </a:r>
            <a:r>
              <a:rPr lang="en-US" sz="2000" dirty="0" err="1">
                <a:solidFill>
                  <a:schemeClr val="hlink"/>
                </a:solidFill>
              </a:rPr>
              <a:t>atrioventricular</a:t>
            </a:r>
            <a:r>
              <a:rPr lang="en-US" sz="2000" dirty="0">
                <a:solidFill>
                  <a:schemeClr val="hlink"/>
                </a:solidFill>
              </a:rPr>
              <a:t> orifice</a:t>
            </a:r>
            <a:r>
              <a:rPr lang="en-US" sz="2000" dirty="0"/>
              <a:t>  which is guarded by </a:t>
            </a:r>
            <a:r>
              <a:rPr lang="en-US" sz="2000" dirty="0">
                <a:solidFill>
                  <a:schemeClr val="hlink"/>
                </a:solidFill>
              </a:rPr>
              <a:t>mitral valve.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19200" y="3962400"/>
            <a:ext cx="3276600" cy="283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e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2705100" cy="35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  Left atrium of 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b="1" i="1" dirty="0" smtClean="0"/>
              <a:t>OBJECTIVES</a:t>
            </a:r>
            <a:endParaRPr lang="en-US" sz="4800" b="1" i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b="1" i="1" u="sng" dirty="0" smtClean="0"/>
              <a:t>At the end of the lecture, the student should be able to :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shape of heart </a:t>
            </a:r>
            <a:r>
              <a:rPr lang="en-US" sz="2000" b="1" i="1" dirty="0" smtClean="0">
                <a:solidFill>
                  <a:srgbClr val="FF0066"/>
                </a:solidFill>
              </a:rPr>
              <a:t>regarding </a:t>
            </a:r>
            <a:r>
              <a:rPr lang="en-US" sz="2000" i="1" dirty="0" smtClean="0"/>
              <a:t>apex</a:t>
            </a:r>
            <a:r>
              <a:rPr lang="en-US" sz="2000" i="1" dirty="0" smtClean="0"/>
              <a:t>, base, </a:t>
            </a:r>
            <a:r>
              <a:rPr lang="en-US" sz="2000" i="1" dirty="0" err="1" smtClean="0"/>
              <a:t>sternocostal</a:t>
            </a:r>
            <a:r>
              <a:rPr lang="en-US" sz="2000" i="1" dirty="0" smtClean="0"/>
              <a:t> and diaphragmatic surfaces.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interior of heart </a:t>
            </a:r>
            <a:r>
              <a:rPr lang="en-US" sz="2000" b="1" i="1" dirty="0" smtClean="0">
                <a:solidFill>
                  <a:srgbClr val="FF0066"/>
                </a:solidFill>
              </a:rPr>
              <a:t>chambers</a:t>
            </a:r>
            <a:r>
              <a:rPr lang="en-US" sz="2000" i="1" dirty="0" smtClean="0"/>
              <a:t> </a:t>
            </a:r>
            <a:r>
              <a:rPr lang="en-US" sz="2000" i="1" dirty="0" smtClean="0"/>
              <a:t>right atrium, right ventricle, left atrium and left ventricle.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List the orifices of the </a:t>
            </a:r>
            <a:r>
              <a:rPr lang="en-US" sz="2000" b="1" i="1" dirty="0" smtClean="0">
                <a:solidFill>
                  <a:srgbClr val="FF0066"/>
                </a:solidFill>
              </a:rPr>
              <a:t>heart</a:t>
            </a:r>
            <a:endParaRPr lang="en-US" sz="2000" b="1" i="1" dirty="0" smtClean="0">
              <a:solidFill>
                <a:srgbClr val="FF0066"/>
              </a:solidFill>
            </a:endParaRPr>
          </a:p>
          <a:p>
            <a:pPr eaLnBrk="1" hangingPunct="1"/>
            <a:r>
              <a:rPr lang="en-US" sz="2000" i="1" dirty="0" smtClean="0"/>
              <a:t>Right </a:t>
            </a:r>
            <a:r>
              <a:rPr lang="en-US" sz="2000" i="1" dirty="0" err="1" smtClean="0"/>
              <a:t>atrioventricular</a:t>
            </a:r>
            <a:r>
              <a:rPr lang="en-US" sz="2000" i="1" dirty="0" smtClean="0"/>
              <a:t> (Tricuspid) orifice.</a:t>
            </a:r>
          </a:p>
          <a:p>
            <a:pPr eaLnBrk="1" hangingPunct="1"/>
            <a:r>
              <a:rPr lang="en-US" sz="2000" i="1" dirty="0" smtClean="0"/>
              <a:t>Pulmonary orifice.</a:t>
            </a:r>
          </a:p>
          <a:p>
            <a:pPr eaLnBrk="1" hangingPunct="1"/>
            <a:r>
              <a:rPr lang="en-US" sz="2000" i="1" dirty="0" smtClean="0"/>
              <a:t>Left </a:t>
            </a:r>
            <a:r>
              <a:rPr lang="en-US" sz="2000" i="1" dirty="0" err="1" smtClean="0"/>
              <a:t>atrioventricular</a:t>
            </a:r>
            <a:r>
              <a:rPr lang="en-US" sz="2000" i="1" dirty="0" smtClean="0"/>
              <a:t> (Mitral) orifice.</a:t>
            </a:r>
          </a:p>
          <a:p>
            <a:pPr eaLnBrk="1" hangingPunct="1"/>
            <a:r>
              <a:rPr lang="en-US" sz="2000" i="1" dirty="0" smtClean="0"/>
              <a:t>Aortic orifice.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</a:t>
            </a:r>
            <a:r>
              <a:rPr lang="en-US" sz="2000" b="1" i="1" dirty="0" err="1" smtClean="0">
                <a:solidFill>
                  <a:srgbClr val="FF0066"/>
                </a:solidFill>
              </a:rPr>
              <a:t>innervation</a:t>
            </a:r>
            <a:r>
              <a:rPr lang="en-US" sz="2000" b="1" i="1" dirty="0" smtClean="0">
                <a:solidFill>
                  <a:srgbClr val="FF0066"/>
                </a:solidFill>
              </a:rPr>
              <a:t> of the heart</a:t>
            </a:r>
            <a:endParaRPr lang="en-US" sz="2000" i="1" dirty="0" smtClean="0"/>
          </a:p>
          <a:p>
            <a:pPr eaLnBrk="1" hangingPunct="1"/>
            <a:r>
              <a:rPr lang="en-US" sz="2000" i="1" dirty="0" smtClean="0"/>
              <a:t>Briefly describe the conduction system of 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Left ventricle  of the heart 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724400" y="1143000"/>
            <a:ext cx="4267200" cy="5395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is </a:t>
            </a:r>
            <a:r>
              <a:rPr lang="en-US" sz="2400" dirty="0">
                <a:solidFill>
                  <a:srgbClr val="FF0000"/>
                </a:solidFill>
              </a:rPr>
              <a:t>thicker </a:t>
            </a:r>
            <a:r>
              <a:rPr lang="en-US" sz="2400" dirty="0"/>
              <a:t>than that of right ventricle.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 receives blood from left atrium through  left </a:t>
            </a:r>
            <a:r>
              <a:rPr lang="en-US" sz="2400" dirty="0" err="1"/>
              <a:t>atrio</a:t>
            </a:r>
            <a:r>
              <a:rPr lang="en-US" sz="2400" dirty="0"/>
              <a:t>-ventricular orifice which is guarded by  </a:t>
            </a:r>
            <a:r>
              <a:rPr lang="en-US" sz="2400" dirty="0">
                <a:solidFill>
                  <a:srgbClr val="FF0000"/>
                </a:solidFill>
              </a:rPr>
              <a:t>mitral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contains  </a:t>
            </a:r>
            <a:r>
              <a:rPr lang="en-US" sz="2400" dirty="0" err="1"/>
              <a:t>trabeculae</a:t>
            </a:r>
            <a:r>
              <a:rPr lang="en-US" sz="2400" dirty="0"/>
              <a:t> </a:t>
            </a:r>
            <a:r>
              <a:rPr lang="en-US" sz="2400" dirty="0" err="1"/>
              <a:t>canae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contains </a:t>
            </a:r>
            <a:r>
              <a:rPr lang="en-US" sz="2400" dirty="0">
                <a:solidFill>
                  <a:srgbClr val="FF0000"/>
                </a:solidFill>
              </a:rPr>
              <a:t>2 large papillary muscles </a:t>
            </a:r>
            <a:r>
              <a:rPr lang="en-US" sz="2400" dirty="0"/>
              <a:t>(anterior &amp; posterior). They are attached  by </a:t>
            </a:r>
            <a:r>
              <a:rPr lang="en-US" sz="2400" dirty="0" err="1">
                <a:solidFill>
                  <a:srgbClr val="FF0000"/>
                </a:solidFill>
              </a:rPr>
              <a:t>chordae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tendinae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to cusps of mitral valve.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22000"/>
          </a:blip>
          <a:srcRect/>
          <a:stretch>
            <a:fillRect/>
          </a:stretch>
        </p:blipFill>
        <p:spPr bwMode="auto">
          <a:xfrm>
            <a:off x="247650" y="704850"/>
            <a:ext cx="42481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-16000" contrast="32000"/>
          </a:blip>
          <a:srcRect/>
          <a:stretch>
            <a:fillRect/>
          </a:stretch>
        </p:blipFill>
        <p:spPr bwMode="auto">
          <a:xfrm>
            <a:off x="228600" y="3933825"/>
            <a:ext cx="429925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Left ventricle  of the heart 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5867400" y="1143000"/>
            <a:ext cx="3124200" cy="393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The blood leaves the left ventricle to the ascending aorta through the </a:t>
            </a:r>
            <a:r>
              <a:rPr lang="en-US" sz="2400" dirty="0">
                <a:solidFill>
                  <a:srgbClr val="FF0000"/>
                </a:solidFill>
              </a:rPr>
              <a:t>aortic orifice.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The part of left ventricle leading to ascending aorta is called </a:t>
            </a:r>
            <a:r>
              <a:rPr lang="en-US" sz="2400" dirty="0">
                <a:solidFill>
                  <a:srgbClr val="FF0000"/>
                </a:solidFill>
              </a:rPr>
              <a:t>aortic vestibule. </a:t>
            </a:r>
            <a:r>
              <a:rPr lang="en-US" sz="2400" dirty="0"/>
              <a:t>The wall of this part is fibrous and smooth.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6000" contrast="32000"/>
          </a:blip>
          <a:srcRect/>
          <a:stretch>
            <a:fillRect/>
          </a:stretch>
        </p:blipFill>
        <p:spPr bwMode="auto">
          <a:xfrm>
            <a:off x="228600" y="1066800"/>
            <a:ext cx="53758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Left </a:t>
            </a:r>
            <a:r>
              <a:rPr lang="en-US" sz="3200" b="1" dirty="0" err="1" smtClean="0"/>
              <a:t>atrio</a:t>
            </a:r>
            <a:r>
              <a:rPr lang="en-US" sz="3200" b="1" dirty="0" smtClean="0"/>
              <a:t>-ventricular (mitral) orifice </a:t>
            </a:r>
          </a:p>
        </p:txBody>
      </p:sp>
      <p:pic>
        <p:nvPicPr>
          <p:cNvPr id="23555" name="Picture 5" descr="A7B1532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54352" r="8911" b="21053"/>
          <a:stretch>
            <a:fillRect/>
          </a:stretch>
        </p:blipFill>
        <p:spPr bwMode="auto">
          <a:xfrm>
            <a:off x="0" y="1676400"/>
            <a:ext cx="4343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419600" y="1066800"/>
            <a:ext cx="4648200" cy="557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 Smaller than the right, admitting only tips of 2 fingers.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Guarded by a </a:t>
            </a:r>
            <a:r>
              <a:rPr lang="en-US" sz="2400" dirty="0">
                <a:solidFill>
                  <a:srgbClr val="FF0000"/>
                </a:solidFill>
              </a:rPr>
              <a:t>mitral valve.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Surrounded by a fibrous ring which gives attachment to the cusps of mitral valve.</a:t>
            </a:r>
          </a:p>
          <a:p>
            <a:pPr>
              <a:buFont typeface="Arial" charset="0"/>
              <a:buChar char="•"/>
            </a:pPr>
            <a:r>
              <a:rPr lang="en-US" sz="2400" u="sng" dirty="0"/>
              <a:t> Mitral valve is composed of 2 cusps:</a:t>
            </a:r>
            <a:r>
              <a:rPr lang="en-US" sz="2400" dirty="0"/>
              <a:t> 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Anterior cusp :  </a:t>
            </a:r>
            <a:r>
              <a:rPr lang="en-US" sz="2400" dirty="0"/>
              <a:t>lies </a:t>
            </a:r>
            <a:r>
              <a:rPr lang="en-US" sz="2400" dirty="0" err="1"/>
              <a:t>anteriorly</a:t>
            </a:r>
            <a:r>
              <a:rPr lang="en-US" sz="2400" dirty="0"/>
              <a:t> and to right.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Posterior cusp : </a:t>
            </a:r>
            <a:r>
              <a:rPr lang="en-US" sz="2400" dirty="0"/>
              <a:t>lies posteriorly and to left.</a:t>
            </a:r>
          </a:p>
          <a:p>
            <a:pPr>
              <a:buFont typeface="Arial" charset="0"/>
              <a:buChar char="•"/>
            </a:pPr>
            <a:r>
              <a:rPr lang="en-US" sz="2400" u="sng" dirty="0"/>
              <a:t> The </a:t>
            </a:r>
            <a:r>
              <a:rPr lang="en-US" sz="2400" u="sng" dirty="0" err="1"/>
              <a:t>atrial</a:t>
            </a:r>
            <a:r>
              <a:rPr lang="en-US" sz="2400" u="sng" dirty="0"/>
              <a:t> surfaces </a:t>
            </a:r>
            <a:r>
              <a:rPr lang="en-US" sz="2400" dirty="0"/>
              <a:t>of the cusps are smooth, while  </a:t>
            </a:r>
            <a:r>
              <a:rPr lang="en-US" sz="2400" u="sng" dirty="0"/>
              <a:t>ventricular surfaces </a:t>
            </a:r>
            <a:r>
              <a:rPr lang="en-US" sz="2400" dirty="0"/>
              <a:t>give attachment to </a:t>
            </a:r>
            <a:r>
              <a:rPr lang="en-US" sz="2400" dirty="0" err="1"/>
              <a:t>chordae</a:t>
            </a:r>
            <a:r>
              <a:rPr lang="en-US" sz="2400" dirty="0"/>
              <a:t> </a:t>
            </a:r>
            <a:r>
              <a:rPr lang="en-US" sz="2400" dirty="0" err="1"/>
              <a:t>tendinae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Aortic orifice</a:t>
            </a:r>
            <a:endParaRPr lang="ar-SA" sz="3200" b="1" dirty="0" smtClean="0"/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381000" y="609600"/>
            <a:ext cx="838200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 Surrounded by a fibrous ring which gives attachment to the cusps  of aortic valve.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b="1" dirty="0">
                <a:solidFill>
                  <a:srgbClr val="FF0066"/>
                </a:solidFill>
              </a:rPr>
              <a:t>Aortic valve</a:t>
            </a:r>
            <a:r>
              <a:rPr lang="en-US" sz="2400" dirty="0"/>
              <a:t> is formed of </a:t>
            </a:r>
            <a:r>
              <a:rPr lang="en-US" sz="2400" b="1" dirty="0">
                <a:solidFill>
                  <a:srgbClr val="FF0066"/>
                </a:solidFill>
              </a:rPr>
              <a:t>3 </a:t>
            </a:r>
            <a:r>
              <a:rPr lang="en-US" sz="2400" b="1" dirty="0" err="1">
                <a:solidFill>
                  <a:srgbClr val="FF0066"/>
                </a:solidFill>
              </a:rPr>
              <a:t>semilunar</a:t>
            </a:r>
            <a:r>
              <a:rPr lang="en-US" sz="2400" b="1" dirty="0">
                <a:solidFill>
                  <a:srgbClr val="FF0066"/>
                </a:solidFill>
              </a:rPr>
              <a:t> cusps</a:t>
            </a:r>
            <a:r>
              <a:rPr lang="en-US" sz="2400" dirty="0"/>
              <a:t> which are similar to those of pulmonary valve, but the position of the cusps differs being </a:t>
            </a:r>
            <a:r>
              <a:rPr lang="en-US" sz="2400" b="1" dirty="0">
                <a:solidFill>
                  <a:srgbClr val="12B22D"/>
                </a:solidFill>
              </a:rPr>
              <a:t>one anterior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2804C0"/>
                </a:solidFill>
              </a:rPr>
              <a:t>and 2 posterior</a:t>
            </a:r>
            <a:r>
              <a:rPr lang="en-US" sz="2400" dirty="0" smtClean="0">
                <a:solidFill>
                  <a:srgbClr val="2804C0"/>
                </a:solidFill>
              </a:rPr>
              <a:t>.</a:t>
            </a:r>
            <a:endParaRPr lang="en-US" sz="2400" dirty="0">
              <a:solidFill>
                <a:srgbClr val="2804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6000" contrast="32000"/>
          </a:blip>
          <a:srcRect/>
          <a:stretch>
            <a:fillRect/>
          </a:stretch>
        </p:blipFill>
        <p:spPr bwMode="auto">
          <a:xfrm>
            <a:off x="229553" y="2819400"/>
            <a:ext cx="868489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Nerve supply of the heart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8839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rgbClr val="FF0066"/>
                </a:solidFill>
              </a:rPr>
              <a:t>By sympathetic &amp; parasympathetic fibers</a:t>
            </a:r>
            <a:r>
              <a:rPr lang="en-US" sz="2800" dirty="0" smtClean="0"/>
              <a:t>  via the </a:t>
            </a:r>
            <a:r>
              <a:rPr lang="en-US" sz="2800" b="1" i="1" dirty="0" smtClean="0">
                <a:solidFill>
                  <a:srgbClr val="12B22D"/>
                </a:solidFill>
              </a:rPr>
              <a:t>cardiac plexus</a:t>
            </a:r>
            <a:r>
              <a:rPr lang="en-US" sz="2800" dirty="0" smtClean="0"/>
              <a:t> situated below arch of aorta.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12B22D"/>
                </a:solidFill>
              </a:rPr>
              <a:t>The </a:t>
            </a:r>
            <a:r>
              <a:rPr lang="en-US" sz="2800" b="1" i="1" dirty="0" err="1" smtClean="0">
                <a:solidFill>
                  <a:srgbClr val="12B22D"/>
                </a:solidFill>
              </a:rPr>
              <a:t>symp</a:t>
            </a:r>
            <a:r>
              <a:rPr lang="en-US" sz="2800" b="1" i="1" dirty="0" smtClean="0">
                <a:solidFill>
                  <a:srgbClr val="12B22D"/>
                </a:solidFill>
              </a:rPr>
              <a:t>. </a:t>
            </a:r>
            <a:r>
              <a:rPr lang="en-US" sz="2800" b="1" i="1" dirty="0" err="1" smtClean="0">
                <a:solidFill>
                  <a:srgbClr val="12B22D"/>
                </a:solidFill>
              </a:rPr>
              <a:t>fibres</a:t>
            </a:r>
            <a:r>
              <a:rPr lang="en-US" sz="2800" dirty="0" smtClean="0"/>
              <a:t> arise from the cervical &amp; upper thoracic ganglia of </a:t>
            </a:r>
            <a:r>
              <a:rPr lang="en-US" sz="2800" i="1" u="sng" dirty="0" smtClean="0"/>
              <a:t>sympathetic trunks.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12B22D"/>
                </a:solidFill>
              </a:rPr>
              <a:t>The parasympathetic </a:t>
            </a:r>
            <a:r>
              <a:rPr lang="en-US" sz="2800" b="1" i="1" dirty="0" err="1" smtClean="0">
                <a:solidFill>
                  <a:srgbClr val="12B22D"/>
                </a:solidFill>
              </a:rPr>
              <a:t>fibres</a:t>
            </a:r>
            <a:r>
              <a:rPr lang="en-US" sz="2800" dirty="0" smtClean="0"/>
              <a:t> arise from the </a:t>
            </a:r>
            <a:r>
              <a:rPr lang="en-US" sz="2800" i="1" u="sng" dirty="0" err="1" smtClean="0"/>
              <a:t>vagus</a:t>
            </a:r>
            <a:r>
              <a:rPr lang="en-US" sz="2800" i="1" u="sng" dirty="0" smtClean="0"/>
              <a:t> nerves.</a:t>
            </a:r>
          </a:p>
          <a:p>
            <a:pPr eaLnBrk="1" hangingPunct="1">
              <a:defRPr/>
            </a:pPr>
            <a:r>
              <a:rPr lang="en-US" sz="2800" dirty="0" smtClean="0"/>
              <a:t>Postganglionic </a:t>
            </a:r>
            <a:r>
              <a:rPr lang="en-US" sz="2800" dirty="0" err="1" smtClean="0"/>
              <a:t>fibres</a:t>
            </a:r>
            <a:r>
              <a:rPr lang="en-US" sz="2800" dirty="0" smtClean="0"/>
              <a:t> reach heart along – </a:t>
            </a:r>
            <a:r>
              <a:rPr lang="en-US" sz="2800" dirty="0" smtClean="0">
                <a:solidFill>
                  <a:schemeClr val="hlink"/>
                </a:solidFill>
              </a:rPr>
              <a:t>SAN ,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AVN</a:t>
            </a:r>
            <a:r>
              <a:rPr lang="en-US" sz="2800" dirty="0" smtClean="0"/>
              <a:t> &amp; </a:t>
            </a:r>
            <a:r>
              <a:rPr lang="en-US" sz="2800" dirty="0" smtClean="0">
                <a:solidFill>
                  <a:srgbClr val="12B22D"/>
                </a:solidFill>
              </a:rPr>
              <a:t>nerve plexus around coronary arteries</a:t>
            </a:r>
            <a:r>
              <a:rPr lang="en-US" sz="2800" dirty="0" smtClean="0">
                <a:solidFill>
                  <a:schemeClr val="hlink"/>
                </a:solidFill>
              </a:rPr>
              <a:t>.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r>
              <a:rPr lang="en-US" sz="2800" dirty="0" err="1" smtClean="0">
                <a:solidFill>
                  <a:schemeClr val="hlink"/>
                </a:solidFill>
              </a:rPr>
              <a:t>Symp</a:t>
            </a:r>
            <a:r>
              <a:rPr lang="en-US" sz="2800" dirty="0" smtClean="0">
                <a:solidFill>
                  <a:schemeClr val="hlink"/>
                </a:solidFill>
              </a:rPr>
              <a:t>. Fs</a:t>
            </a:r>
            <a:r>
              <a:rPr lang="en-US" sz="2800" dirty="0" smtClean="0"/>
              <a:t>--- accelerate heart rate </a:t>
            </a:r>
            <a:r>
              <a:rPr lang="en-US" sz="2800" dirty="0" smtClean="0">
                <a:solidFill>
                  <a:schemeClr val="hlink"/>
                </a:solidFill>
              </a:rPr>
              <a:t>but </a:t>
            </a:r>
            <a:r>
              <a:rPr lang="en-US" sz="2800" dirty="0" err="1" smtClean="0">
                <a:solidFill>
                  <a:schemeClr val="hlink"/>
                </a:solidFill>
              </a:rPr>
              <a:t>Parasymp</a:t>
            </a:r>
            <a:r>
              <a:rPr lang="en-US" sz="2800" dirty="0" smtClean="0">
                <a:solidFill>
                  <a:schemeClr val="hlink"/>
                </a:solidFill>
              </a:rPr>
              <a:t>. Fs</a:t>
            </a:r>
            <a:r>
              <a:rPr lang="en-US" sz="2800" dirty="0" smtClean="0"/>
              <a:t> --- slow heart rate (constriction of </a:t>
            </a:r>
            <a:r>
              <a:rPr lang="en-US" sz="2800" dirty="0" err="1" smtClean="0"/>
              <a:t>coronay</a:t>
            </a:r>
            <a:r>
              <a:rPr lang="en-US" sz="2800" dirty="0" smtClean="0"/>
              <a:t> arteries)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921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Conduction system of the heart</a:t>
            </a:r>
          </a:p>
        </p:txBody>
      </p:sp>
      <p:pic>
        <p:nvPicPr>
          <p:cNvPr id="35847" name="Picture 7" descr="File0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069" y="779463"/>
            <a:ext cx="6265863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133600" y="2133600"/>
            <a:ext cx="1143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1600200"/>
            <a:ext cx="1143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2262" y="4419600"/>
            <a:ext cx="8499476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beating of the heart is regulated by the </a:t>
            </a:r>
            <a:r>
              <a:rPr lang="en-US" sz="2000" b="1" dirty="0" smtClean="0">
                <a:solidFill>
                  <a:srgbClr val="2804C0"/>
                </a:solidFill>
              </a:rPr>
              <a:t>intrinsic conduction (nodal) system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Its function is to ensure that the chambers of the heart contract in the proper rhythm and sequence: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main center is the </a:t>
            </a:r>
            <a:r>
              <a:rPr lang="en-US" sz="2000" b="1" dirty="0" err="1" smtClean="0">
                <a:solidFill>
                  <a:srgbClr val="FF0000"/>
                </a:solidFill>
              </a:rPr>
              <a:t>sinoatrial</a:t>
            </a:r>
            <a:r>
              <a:rPr lang="en-US" sz="2000" b="1" dirty="0" smtClean="0">
                <a:solidFill>
                  <a:srgbClr val="FF0000"/>
                </a:solidFill>
              </a:rPr>
              <a:t> (SA) node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smtClean="0"/>
              <a:t>located in the right atrium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</a:t>
            </a:r>
            <a:r>
              <a:rPr lang="en-US" sz="2000" b="1" dirty="0" err="1" smtClean="0">
                <a:solidFill>
                  <a:srgbClr val="FF0000"/>
                </a:solidFill>
              </a:rPr>
              <a:t>atrioventricular</a:t>
            </a:r>
            <a:r>
              <a:rPr lang="en-US" sz="2000" b="1" dirty="0" smtClean="0">
                <a:solidFill>
                  <a:srgbClr val="FF0000"/>
                </a:solidFill>
              </a:rPr>
              <a:t> (AV) node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located at the junction of the atria and the ventricles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File0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836613"/>
            <a:ext cx="655320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6229350" y="2565400"/>
            <a:ext cx="1366838" cy="8636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0840" name="Oval 8"/>
          <p:cNvSpPr>
            <a:spLocks noChangeArrowheads="1"/>
          </p:cNvSpPr>
          <p:nvPr/>
        </p:nvSpPr>
        <p:spPr bwMode="auto">
          <a:xfrm>
            <a:off x="6227763" y="3429000"/>
            <a:ext cx="1223962" cy="36036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1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Conduction system of the heart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228600" y="480060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The </a:t>
            </a:r>
            <a:r>
              <a:rPr lang="en-US" sz="2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atrioventricular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(AV) bundle (bundle of His</a:t>
            </a:r>
            <a:r>
              <a:rPr lang="en-US" sz="2000" dirty="0">
                <a:latin typeface="Arial" charset="0"/>
                <a:cs typeface="Arial" charset="0"/>
              </a:rPr>
              <a:t>) is located in the </a:t>
            </a:r>
            <a:r>
              <a:rPr lang="en-US" sz="2000" dirty="0" err="1">
                <a:latin typeface="Arial" charset="0"/>
                <a:cs typeface="Arial" charset="0"/>
              </a:rPr>
              <a:t>interventricular</a:t>
            </a:r>
            <a:r>
              <a:rPr lang="en-US" sz="2000" dirty="0">
                <a:latin typeface="Arial" charset="0"/>
                <a:cs typeface="Arial" charset="0"/>
              </a:rPr>
              <a:t> septum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Purkinje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fibers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are located inside the walls of the ventricles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>
                <a:latin typeface="Arial" charset="0"/>
                <a:cs typeface="Arial" charset="0"/>
              </a:rPr>
              <a:t>the SA node is called the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pacemaker</a:t>
            </a:r>
            <a:r>
              <a:rPr lang="en-US" sz="2000" dirty="0">
                <a:latin typeface="Arial" charset="0"/>
                <a:cs typeface="Arial" charset="0"/>
              </a:rPr>
              <a:t> of the heart, because it generates the impulse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  <p:bldP spid="120840" grpId="0" animBg="1"/>
      <p:bldP spid="12083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 descr="File0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765175"/>
            <a:ext cx="6408737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04800" y="4419600"/>
            <a:ext cx="8610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1600" dirty="0">
                <a:latin typeface="Arial" charset="0"/>
                <a:cs typeface="Arial" charset="0"/>
              </a:rPr>
              <a:t>The heart contraction begins with an electrical impulse in the SA node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1600" dirty="0">
                <a:latin typeface="Arial" charset="0"/>
                <a:cs typeface="Arial" charset="0"/>
              </a:rPr>
              <a:t>The impulse spreads to the two atria and triggers their contraction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1600" dirty="0">
                <a:latin typeface="Arial" charset="0"/>
                <a:cs typeface="Arial" charset="0"/>
              </a:rPr>
              <a:t>Then it reaches the AV node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1600" dirty="0">
                <a:latin typeface="Arial" charset="0"/>
                <a:cs typeface="Arial" charset="0"/>
              </a:rPr>
              <a:t>After that, the impulse travels along the AV bundle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1600" dirty="0">
                <a:latin typeface="Arial" charset="0"/>
                <a:cs typeface="Arial" charset="0"/>
              </a:rPr>
              <a:t>At the end, it reaches the Purkinje fibers in the walls of the ventricles and triggers their contraction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1600" dirty="0">
                <a:latin typeface="Arial" charset="0"/>
                <a:cs typeface="Arial" charset="0"/>
              </a:rPr>
              <a:t>Thus, the conduction system of the heart  ensures simultaneous contraction of the atria and the ventricles</a:t>
            </a:r>
          </a:p>
        </p:txBody>
      </p:sp>
      <p:sp>
        <p:nvSpPr>
          <p:cNvPr id="122887" name="Oval 7"/>
          <p:cNvSpPr>
            <a:spLocks noChangeArrowheads="1"/>
          </p:cNvSpPr>
          <p:nvPr/>
        </p:nvSpPr>
        <p:spPr bwMode="auto">
          <a:xfrm>
            <a:off x="3635375" y="1844675"/>
            <a:ext cx="144463" cy="215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>
            <a:off x="3779838" y="1916113"/>
            <a:ext cx="1439862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>
            <a:off x="3779838" y="1916113"/>
            <a:ext cx="1512887" cy="730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>
            <a:off x="3779838" y="1989138"/>
            <a:ext cx="1655762" cy="14446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2891" name="Line 11"/>
          <p:cNvSpPr>
            <a:spLocks noChangeShapeType="1"/>
          </p:cNvSpPr>
          <p:nvPr/>
        </p:nvSpPr>
        <p:spPr bwMode="auto">
          <a:xfrm>
            <a:off x="3779838" y="1989138"/>
            <a:ext cx="144462" cy="36036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>
            <a:off x="3708400" y="2060575"/>
            <a:ext cx="0" cy="5048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 flipH="1">
            <a:off x="3563938" y="1989138"/>
            <a:ext cx="71437" cy="50323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2894" name="Oval 14"/>
          <p:cNvSpPr>
            <a:spLocks noChangeArrowheads="1"/>
          </p:cNvSpPr>
          <p:nvPr/>
        </p:nvSpPr>
        <p:spPr bwMode="auto">
          <a:xfrm rot="3107364">
            <a:off x="3886993" y="2313782"/>
            <a:ext cx="144463" cy="215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2895" name="Freeform 15"/>
          <p:cNvSpPr>
            <a:spLocks/>
          </p:cNvSpPr>
          <p:nvPr/>
        </p:nvSpPr>
        <p:spPr bwMode="auto">
          <a:xfrm>
            <a:off x="3995738" y="2349500"/>
            <a:ext cx="863600" cy="4318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0" y="3"/>
              </a:cxn>
              <a:cxn ang="0">
                <a:pos x="136" y="9"/>
              </a:cxn>
              <a:cxn ang="0">
                <a:pos x="180" y="13"/>
              </a:cxn>
              <a:cxn ang="0">
                <a:pos x="254" y="33"/>
              </a:cxn>
              <a:cxn ang="0">
                <a:pos x="306" y="51"/>
              </a:cxn>
              <a:cxn ang="0">
                <a:pos x="354" y="81"/>
              </a:cxn>
              <a:cxn ang="0">
                <a:pos x="396" y="107"/>
              </a:cxn>
              <a:cxn ang="0">
                <a:pos x="414" y="117"/>
              </a:cxn>
              <a:cxn ang="0">
                <a:pos x="426" y="125"/>
              </a:cxn>
              <a:cxn ang="0">
                <a:pos x="430" y="131"/>
              </a:cxn>
              <a:cxn ang="0">
                <a:pos x="436" y="135"/>
              </a:cxn>
              <a:cxn ang="0">
                <a:pos x="466" y="195"/>
              </a:cxn>
              <a:cxn ang="0">
                <a:pos x="493" y="216"/>
              </a:cxn>
              <a:cxn ang="0">
                <a:pos x="480" y="231"/>
              </a:cxn>
              <a:cxn ang="0">
                <a:pos x="501" y="256"/>
              </a:cxn>
              <a:cxn ang="0">
                <a:pos x="511" y="258"/>
              </a:cxn>
              <a:cxn ang="0">
                <a:pos x="478" y="267"/>
              </a:cxn>
            </a:cxnLst>
            <a:rect l="0" t="0" r="r" b="b"/>
            <a:pathLst>
              <a:path w="512" h="268">
                <a:moveTo>
                  <a:pt x="0" y="17"/>
                </a:moveTo>
                <a:cubicBezTo>
                  <a:pt x="8" y="5"/>
                  <a:pt x="26" y="5"/>
                  <a:pt x="40" y="3"/>
                </a:cubicBezTo>
                <a:cubicBezTo>
                  <a:pt x="123" y="5"/>
                  <a:pt x="91" y="0"/>
                  <a:pt x="136" y="9"/>
                </a:cubicBezTo>
                <a:cubicBezTo>
                  <a:pt x="150" y="12"/>
                  <a:pt x="180" y="13"/>
                  <a:pt x="180" y="13"/>
                </a:cubicBezTo>
                <a:cubicBezTo>
                  <a:pt x="205" y="18"/>
                  <a:pt x="229" y="28"/>
                  <a:pt x="254" y="33"/>
                </a:cubicBezTo>
                <a:cubicBezTo>
                  <a:pt x="270" y="36"/>
                  <a:pt x="292" y="42"/>
                  <a:pt x="306" y="51"/>
                </a:cubicBezTo>
                <a:cubicBezTo>
                  <a:pt x="322" y="62"/>
                  <a:pt x="336" y="75"/>
                  <a:pt x="354" y="81"/>
                </a:cubicBezTo>
                <a:cubicBezTo>
                  <a:pt x="365" y="92"/>
                  <a:pt x="382" y="99"/>
                  <a:pt x="396" y="107"/>
                </a:cubicBezTo>
                <a:cubicBezTo>
                  <a:pt x="402" y="110"/>
                  <a:pt x="408" y="114"/>
                  <a:pt x="414" y="117"/>
                </a:cubicBezTo>
                <a:cubicBezTo>
                  <a:pt x="418" y="119"/>
                  <a:pt x="426" y="125"/>
                  <a:pt x="426" y="125"/>
                </a:cubicBezTo>
                <a:cubicBezTo>
                  <a:pt x="427" y="127"/>
                  <a:pt x="428" y="129"/>
                  <a:pt x="430" y="131"/>
                </a:cubicBezTo>
                <a:cubicBezTo>
                  <a:pt x="432" y="133"/>
                  <a:pt x="434" y="133"/>
                  <a:pt x="436" y="135"/>
                </a:cubicBezTo>
                <a:cubicBezTo>
                  <a:pt x="451" y="152"/>
                  <a:pt x="459" y="174"/>
                  <a:pt x="466" y="195"/>
                </a:cubicBezTo>
                <a:cubicBezTo>
                  <a:pt x="469" y="204"/>
                  <a:pt x="490" y="207"/>
                  <a:pt x="493" y="216"/>
                </a:cubicBezTo>
                <a:cubicBezTo>
                  <a:pt x="494" y="220"/>
                  <a:pt x="480" y="231"/>
                  <a:pt x="480" y="231"/>
                </a:cubicBezTo>
                <a:cubicBezTo>
                  <a:pt x="478" y="252"/>
                  <a:pt x="498" y="239"/>
                  <a:pt x="501" y="256"/>
                </a:cubicBezTo>
                <a:cubicBezTo>
                  <a:pt x="502" y="259"/>
                  <a:pt x="512" y="256"/>
                  <a:pt x="511" y="258"/>
                </a:cubicBezTo>
                <a:cubicBezTo>
                  <a:pt x="510" y="260"/>
                  <a:pt x="479" y="268"/>
                  <a:pt x="478" y="267"/>
                </a:cubicBez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2898" name="Freeform 18"/>
          <p:cNvSpPr>
            <a:spLocks/>
          </p:cNvSpPr>
          <p:nvPr/>
        </p:nvSpPr>
        <p:spPr bwMode="auto">
          <a:xfrm>
            <a:off x="4800600" y="2797175"/>
            <a:ext cx="385763" cy="136842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4" y="36"/>
              </a:cxn>
              <a:cxn ang="0">
                <a:pos x="10" y="82"/>
              </a:cxn>
              <a:cxn ang="0">
                <a:pos x="10" y="154"/>
              </a:cxn>
              <a:cxn ang="0">
                <a:pos x="18" y="178"/>
              </a:cxn>
              <a:cxn ang="0">
                <a:pos x="20" y="184"/>
              </a:cxn>
              <a:cxn ang="0">
                <a:pos x="36" y="282"/>
              </a:cxn>
              <a:cxn ang="0">
                <a:pos x="58" y="348"/>
              </a:cxn>
              <a:cxn ang="0">
                <a:pos x="64" y="384"/>
              </a:cxn>
              <a:cxn ang="0">
                <a:pos x="110" y="480"/>
              </a:cxn>
              <a:cxn ang="0">
                <a:pos x="134" y="550"/>
              </a:cxn>
              <a:cxn ang="0">
                <a:pos x="182" y="658"/>
              </a:cxn>
              <a:cxn ang="0">
                <a:pos x="206" y="704"/>
              </a:cxn>
              <a:cxn ang="0">
                <a:pos x="228" y="752"/>
              </a:cxn>
              <a:cxn ang="0">
                <a:pos x="234" y="764"/>
              </a:cxn>
              <a:cxn ang="0">
                <a:pos x="238" y="776"/>
              </a:cxn>
              <a:cxn ang="0">
                <a:pos x="232" y="840"/>
              </a:cxn>
              <a:cxn ang="0">
                <a:pos x="216" y="854"/>
              </a:cxn>
            </a:cxnLst>
            <a:rect l="0" t="0" r="r" b="b"/>
            <a:pathLst>
              <a:path w="243" h="862">
                <a:moveTo>
                  <a:pt x="6" y="0"/>
                </a:moveTo>
                <a:cubicBezTo>
                  <a:pt x="3" y="12"/>
                  <a:pt x="0" y="24"/>
                  <a:pt x="4" y="36"/>
                </a:cubicBezTo>
                <a:cubicBezTo>
                  <a:pt x="8" y="77"/>
                  <a:pt x="5" y="62"/>
                  <a:pt x="10" y="82"/>
                </a:cubicBezTo>
                <a:cubicBezTo>
                  <a:pt x="8" y="107"/>
                  <a:pt x="4" y="129"/>
                  <a:pt x="10" y="154"/>
                </a:cubicBezTo>
                <a:cubicBezTo>
                  <a:pt x="12" y="162"/>
                  <a:pt x="15" y="170"/>
                  <a:pt x="18" y="178"/>
                </a:cubicBezTo>
                <a:cubicBezTo>
                  <a:pt x="19" y="180"/>
                  <a:pt x="20" y="184"/>
                  <a:pt x="20" y="184"/>
                </a:cubicBezTo>
                <a:cubicBezTo>
                  <a:pt x="23" y="217"/>
                  <a:pt x="28" y="250"/>
                  <a:pt x="36" y="282"/>
                </a:cubicBezTo>
                <a:cubicBezTo>
                  <a:pt x="42" y="305"/>
                  <a:pt x="53" y="325"/>
                  <a:pt x="58" y="348"/>
                </a:cubicBezTo>
                <a:cubicBezTo>
                  <a:pt x="54" y="359"/>
                  <a:pt x="60" y="373"/>
                  <a:pt x="64" y="384"/>
                </a:cubicBezTo>
                <a:cubicBezTo>
                  <a:pt x="75" y="417"/>
                  <a:pt x="85" y="455"/>
                  <a:pt x="110" y="480"/>
                </a:cubicBezTo>
                <a:cubicBezTo>
                  <a:pt x="117" y="502"/>
                  <a:pt x="117" y="533"/>
                  <a:pt x="134" y="550"/>
                </a:cubicBezTo>
                <a:cubicBezTo>
                  <a:pt x="147" y="588"/>
                  <a:pt x="166" y="622"/>
                  <a:pt x="182" y="658"/>
                </a:cubicBezTo>
                <a:cubicBezTo>
                  <a:pt x="189" y="674"/>
                  <a:pt x="190" y="694"/>
                  <a:pt x="206" y="704"/>
                </a:cubicBezTo>
                <a:cubicBezTo>
                  <a:pt x="216" y="718"/>
                  <a:pt x="223" y="736"/>
                  <a:pt x="228" y="752"/>
                </a:cubicBezTo>
                <a:cubicBezTo>
                  <a:pt x="235" y="774"/>
                  <a:pt x="224" y="741"/>
                  <a:pt x="234" y="764"/>
                </a:cubicBezTo>
                <a:cubicBezTo>
                  <a:pt x="236" y="768"/>
                  <a:pt x="238" y="776"/>
                  <a:pt x="238" y="776"/>
                </a:cubicBezTo>
                <a:cubicBezTo>
                  <a:pt x="241" y="794"/>
                  <a:pt x="243" y="824"/>
                  <a:pt x="232" y="840"/>
                </a:cubicBezTo>
                <a:cubicBezTo>
                  <a:pt x="227" y="848"/>
                  <a:pt x="224" y="862"/>
                  <a:pt x="216" y="854"/>
                </a:cubicBez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2899" name="Freeform 19"/>
          <p:cNvSpPr>
            <a:spLocks/>
          </p:cNvSpPr>
          <p:nvPr/>
        </p:nvSpPr>
        <p:spPr bwMode="auto">
          <a:xfrm>
            <a:off x="4845050" y="2774950"/>
            <a:ext cx="684213" cy="130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" y="62"/>
              </a:cxn>
              <a:cxn ang="0">
                <a:pos x="44" y="110"/>
              </a:cxn>
              <a:cxn ang="0">
                <a:pos x="64" y="162"/>
              </a:cxn>
              <a:cxn ang="0">
                <a:pos x="74" y="180"/>
              </a:cxn>
              <a:cxn ang="0">
                <a:pos x="88" y="222"/>
              </a:cxn>
              <a:cxn ang="0">
                <a:pos x="102" y="246"/>
              </a:cxn>
              <a:cxn ang="0">
                <a:pos x="126" y="324"/>
              </a:cxn>
              <a:cxn ang="0">
                <a:pos x="144" y="380"/>
              </a:cxn>
              <a:cxn ang="0">
                <a:pos x="152" y="398"/>
              </a:cxn>
              <a:cxn ang="0">
                <a:pos x="156" y="410"/>
              </a:cxn>
              <a:cxn ang="0">
                <a:pos x="166" y="462"/>
              </a:cxn>
              <a:cxn ang="0">
                <a:pos x="190" y="498"/>
              </a:cxn>
              <a:cxn ang="0">
                <a:pos x="222" y="570"/>
              </a:cxn>
              <a:cxn ang="0">
                <a:pos x="238" y="594"/>
              </a:cxn>
              <a:cxn ang="0">
                <a:pos x="264" y="662"/>
              </a:cxn>
              <a:cxn ang="0">
                <a:pos x="278" y="686"/>
              </a:cxn>
              <a:cxn ang="0">
                <a:pos x="294" y="720"/>
              </a:cxn>
              <a:cxn ang="0">
                <a:pos x="316" y="746"/>
              </a:cxn>
              <a:cxn ang="0">
                <a:pos x="340" y="772"/>
              </a:cxn>
              <a:cxn ang="0">
                <a:pos x="366" y="798"/>
              </a:cxn>
              <a:cxn ang="0">
                <a:pos x="424" y="824"/>
              </a:cxn>
              <a:cxn ang="0">
                <a:pos x="428" y="818"/>
              </a:cxn>
            </a:cxnLst>
            <a:rect l="0" t="0" r="r" b="b"/>
            <a:pathLst>
              <a:path w="431" h="824">
                <a:moveTo>
                  <a:pt x="0" y="0"/>
                </a:moveTo>
                <a:cubicBezTo>
                  <a:pt x="5" y="22"/>
                  <a:pt x="19" y="42"/>
                  <a:pt x="28" y="62"/>
                </a:cubicBezTo>
                <a:cubicBezTo>
                  <a:pt x="35" y="77"/>
                  <a:pt x="39" y="94"/>
                  <a:pt x="44" y="110"/>
                </a:cubicBezTo>
                <a:cubicBezTo>
                  <a:pt x="50" y="127"/>
                  <a:pt x="51" y="149"/>
                  <a:pt x="64" y="162"/>
                </a:cubicBezTo>
                <a:cubicBezTo>
                  <a:pt x="68" y="173"/>
                  <a:pt x="65" y="166"/>
                  <a:pt x="74" y="180"/>
                </a:cubicBezTo>
                <a:cubicBezTo>
                  <a:pt x="81" y="191"/>
                  <a:pt x="84" y="210"/>
                  <a:pt x="88" y="222"/>
                </a:cubicBezTo>
                <a:cubicBezTo>
                  <a:pt x="90" y="229"/>
                  <a:pt x="99" y="239"/>
                  <a:pt x="102" y="246"/>
                </a:cubicBezTo>
                <a:cubicBezTo>
                  <a:pt x="113" y="271"/>
                  <a:pt x="117" y="298"/>
                  <a:pt x="126" y="324"/>
                </a:cubicBezTo>
                <a:cubicBezTo>
                  <a:pt x="132" y="341"/>
                  <a:pt x="134" y="365"/>
                  <a:pt x="144" y="380"/>
                </a:cubicBezTo>
                <a:cubicBezTo>
                  <a:pt x="150" y="390"/>
                  <a:pt x="147" y="384"/>
                  <a:pt x="152" y="398"/>
                </a:cubicBezTo>
                <a:cubicBezTo>
                  <a:pt x="153" y="402"/>
                  <a:pt x="156" y="410"/>
                  <a:pt x="156" y="410"/>
                </a:cubicBezTo>
                <a:cubicBezTo>
                  <a:pt x="158" y="428"/>
                  <a:pt x="160" y="445"/>
                  <a:pt x="166" y="462"/>
                </a:cubicBezTo>
                <a:cubicBezTo>
                  <a:pt x="170" y="475"/>
                  <a:pt x="184" y="485"/>
                  <a:pt x="190" y="498"/>
                </a:cubicBezTo>
                <a:cubicBezTo>
                  <a:pt x="200" y="522"/>
                  <a:pt x="208" y="549"/>
                  <a:pt x="222" y="570"/>
                </a:cubicBezTo>
                <a:cubicBezTo>
                  <a:pt x="226" y="575"/>
                  <a:pt x="236" y="587"/>
                  <a:pt x="238" y="594"/>
                </a:cubicBezTo>
                <a:cubicBezTo>
                  <a:pt x="246" y="617"/>
                  <a:pt x="247" y="645"/>
                  <a:pt x="264" y="662"/>
                </a:cubicBezTo>
                <a:cubicBezTo>
                  <a:pt x="267" y="671"/>
                  <a:pt x="274" y="677"/>
                  <a:pt x="278" y="686"/>
                </a:cubicBezTo>
                <a:cubicBezTo>
                  <a:pt x="283" y="698"/>
                  <a:pt x="283" y="712"/>
                  <a:pt x="294" y="720"/>
                </a:cubicBezTo>
                <a:cubicBezTo>
                  <a:pt x="297" y="730"/>
                  <a:pt x="307" y="740"/>
                  <a:pt x="316" y="746"/>
                </a:cubicBezTo>
                <a:cubicBezTo>
                  <a:pt x="322" y="755"/>
                  <a:pt x="331" y="766"/>
                  <a:pt x="340" y="772"/>
                </a:cubicBezTo>
                <a:cubicBezTo>
                  <a:pt x="346" y="781"/>
                  <a:pt x="357" y="792"/>
                  <a:pt x="366" y="798"/>
                </a:cubicBezTo>
                <a:cubicBezTo>
                  <a:pt x="379" y="818"/>
                  <a:pt x="402" y="822"/>
                  <a:pt x="424" y="824"/>
                </a:cubicBezTo>
                <a:cubicBezTo>
                  <a:pt x="431" y="822"/>
                  <a:pt x="431" y="824"/>
                  <a:pt x="428" y="818"/>
                </a:cubicBez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2900" name="Freeform 20"/>
          <p:cNvSpPr>
            <a:spLocks/>
          </p:cNvSpPr>
          <p:nvPr/>
        </p:nvSpPr>
        <p:spPr bwMode="auto">
          <a:xfrm>
            <a:off x="5521325" y="2520950"/>
            <a:ext cx="415925" cy="1563688"/>
          </a:xfrm>
          <a:custGeom>
            <a:avLst/>
            <a:gdLst/>
            <a:ahLst/>
            <a:cxnLst>
              <a:cxn ang="0">
                <a:pos x="0" y="976"/>
              </a:cxn>
              <a:cxn ang="0">
                <a:pos x="92" y="948"/>
              </a:cxn>
              <a:cxn ang="0">
                <a:pos x="108" y="932"/>
              </a:cxn>
              <a:cxn ang="0">
                <a:pos x="126" y="920"/>
              </a:cxn>
              <a:cxn ang="0">
                <a:pos x="136" y="912"/>
              </a:cxn>
              <a:cxn ang="0">
                <a:pos x="148" y="904"/>
              </a:cxn>
              <a:cxn ang="0">
                <a:pos x="152" y="898"/>
              </a:cxn>
              <a:cxn ang="0">
                <a:pos x="158" y="894"/>
              </a:cxn>
              <a:cxn ang="0">
                <a:pos x="180" y="816"/>
              </a:cxn>
              <a:cxn ang="0">
                <a:pos x="182" y="784"/>
              </a:cxn>
              <a:cxn ang="0">
                <a:pos x="188" y="766"/>
              </a:cxn>
              <a:cxn ang="0">
                <a:pos x="204" y="696"/>
              </a:cxn>
              <a:cxn ang="0">
                <a:pos x="214" y="664"/>
              </a:cxn>
              <a:cxn ang="0">
                <a:pos x="232" y="582"/>
              </a:cxn>
              <a:cxn ang="0">
                <a:pos x="242" y="550"/>
              </a:cxn>
              <a:cxn ang="0">
                <a:pos x="248" y="532"/>
              </a:cxn>
              <a:cxn ang="0">
                <a:pos x="256" y="474"/>
              </a:cxn>
              <a:cxn ang="0">
                <a:pos x="258" y="450"/>
              </a:cxn>
              <a:cxn ang="0">
                <a:pos x="262" y="438"/>
              </a:cxn>
              <a:cxn ang="0">
                <a:pos x="254" y="354"/>
              </a:cxn>
              <a:cxn ang="0">
                <a:pos x="232" y="270"/>
              </a:cxn>
              <a:cxn ang="0">
                <a:pos x="214" y="216"/>
              </a:cxn>
              <a:cxn ang="0">
                <a:pos x="172" y="132"/>
              </a:cxn>
              <a:cxn ang="0">
                <a:pos x="132" y="38"/>
              </a:cxn>
              <a:cxn ang="0">
                <a:pos x="114" y="12"/>
              </a:cxn>
            </a:cxnLst>
            <a:rect l="0" t="0" r="r" b="b"/>
            <a:pathLst>
              <a:path w="262" h="985">
                <a:moveTo>
                  <a:pt x="0" y="976"/>
                </a:moveTo>
                <a:cubicBezTo>
                  <a:pt x="27" y="985"/>
                  <a:pt x="71" y="966"/>
                  <a:pt x="92" y="948"/>
                </a:cubicBezTo>
                <a:cubicBezTo>
                  <a:pt x="98" y="943"/>
                  <a:pt x="102" y="937"/>
                  <a:pt x="108" y="932"/>
                </a:cubicBezTo>
                <a:cubicBezTo>
                  <a:pt x="113" y="927"/>
                  <a:pt x="126" y="920"/>
                  <a:pt x="126" y="920"/>
                </a:cubicBezTo>
                <a:cubicBezTo>
                  <a:pt x="133" y="909"/>
                  <a:pt x="126" y="918"/>
                  <a:pt x="136" y="912"/>
                </a:cubicBezTo>
                <a:cubicBezTo>
                  <a:pt x="140" y="910"/>
                  <a:pt x="148" y="904"/>
                  <a:pt x="148" y="904"/>
                </a:cubicBezTo>
                <a:cubicBezTo>
                  <a:pt x="149" y="902"/>
                  <a:pt x="150" y="900"/>
                  <a:pt x="152" y="898"/>
                </a:cubicBezTo>
                <a:cubicBezTo>
                  <a:pt x="154" y="896"/>
                  <a:pt x="156" y="896"/>
                  <a:pt x="158" y="894"/>
                </a:cubicBezTo>
                <a:cubicBezTo>
                  <a:pt x="175" y="873"/>
                  <a:pt x="176" y="841"/>
                  <a:pt x="180" y="816"/>
                </a:cubicBezTo>
                <a:cubicBezTo>
                  <a:pt x="181" y="805"/>
                  <a:pt x="181" y="795"/>
                  <a:pt x="182" y="784"/>
                </a:cubicBezTo>
                <a:cubicBezTo>
                  <a:pt x="183" y="778"/>
                  <a:pt x="188" y="766"/>
                  <a:pt x="188" y="766"/>
                </a:cubicBezTo>
                <a:cubicBezTo>
                  <a:pt x="183" y="743"/>
                  <a:pt x="191" y="715"/>
                  <a:pt x="204" y="696"/>
                </a:cubicBezTo>
                <a:cubicBezTo>
                  <a:pt x="206" y="683"/>
                  <a:pt x="211" y="676"/>
                  <a:pt x="214" y="664"/>
                </a:cubicBezTo>
                <a:cubicBezTo>
                  <a:pt x="220" y="637"/>
                  <a:pt x="227" y="610"/>
                  <a:pt x="232" y="582"/>
                </a:cubicBezTo>
                <a:cubicBezTo>
                  <a:pt x="234" y="571"/>
                  <a:pt x="239" y="560"/>
                  <a:pt x="242" y="550"/>
                </a:cubicBezTo>
                <a:cubicBezTo>
                  <a:pt x="244" y="544"/>
                  <a:pt x="248" y="532"/>
                  <a:pt x="248" y="532"/>
                </a:cubicBezTo>
                <a:cubicBezTo>
                  <a:pt x="242" y="513"/>
                  <a:pt x="254" y="493"/>
                  <a:pt x="256" y="474"/>
                </a:cubicBezTo>
                <a:cubicBezTo>
                  <a:pt x="257" y="466"/>
                  <a:pt x="257" y="458"/>
                  <a:pt x="258" y="450"/>
                </a:cubicBezTo>
                <a:cubicBezTo>
                  <a:pt x="259" y="446"/>
                  <a:pt x="262" y="438"/>
                  <a:pt x="262" y="438"/>
                </a:cubicBezTo>
                <a:cubicBezTo>
                  <a:pt x="259" y="410"/>
                  <a:pt x="257" y="382"/>
                  <a:pt x="254" y="354"/>
                </a:cubicBezTo>
                <a:cubicBezTo>
                  <a:pt x="262" y="331"/>
                  <a:pt x="242" y="292"/>
                  <a:pt x="232" y="270"/>
                </a:cubicBezTo>
                <a:cubicBezTo>
                  <a:pt x="225" y="254"/>
                  <a:pt x="224" y="231"/>
                  <a:pt x="214" y="216"/>
                </a:cubicBezTo>
                <a:cubicBezTo>
                  <a:pt x="196" y="190"/>
                  <a:pt x="182" y="162"/>
                  <a:pt x="172" y="132"/>
                </a:cubicBezTo>
                <a:cubicBezTo>
                  <a:pt x="164" y="107"/>
                  <a:pt x="155" y="54"/>
                  <a:pt x="132" y="38"/>
                </a:cubicBezTo>
                <a:cubicBezTo>
                  <a:pt x="130" y="35"/>
                  <a:pt x="114" y="0"/>
                  <a:pt x="114" y="12"/>
                </a:cubicBez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2901" name="Freeform 21"/>
          <p:cNvSpPr>
            <a:spLocks/>
          </p:cNvSpPr>
          <p:nvPr/>
        </p:nvSpPr>
        <p:spPr bwMode="auto">
          <a:xfrm>
            <a:off x="3609975" y="2997200"/>
            <a:ext cx="1536700" cy="1177925"/>
          </a:xfrm>
          <a:custGeom>
            <a:avLst/>
            <a:gdLst/>
            <a:ahLst/>
            <a:cxnLst>
              <a:cxn ang="0">
                <a:pos x="968" y="724"/>
              </a:cxn>
              <a:cxn ang="0">
                <a:pos x="906" y="742"/>
              </a:cxn>
              <a:cxn ang="0">
                <a:pos x="896" y="740"/>
              </a:cxn>
              <a:cxn ang="0">
                <a:pos x="866" y="738"/>
              </a:cxn>
              <a:cxn ang="0">
                <a:pos x="824" y="720"/>
              </a:cxn>
              <a:cxn ang="0">
                <a:pos x="744" y="704"/>
              </a:cxn>
              <a:cxn ang="0">
                <a:pos x="672" y="674"/>
              </a:cxn>
              <a:cxn ang="0">
                <a:pos x="624" y="652"/>
              </a:cxn>
              <a:cxn ang="0">
                <a:pos x="600" y="638"/>
              </a:cxn>
              <a:cxn ang="0">
                <a:pos x="552" y="616"/>
              </a:cxn>
              <a:cxn ang="0">
                <a:pos x="472" y="590"/>
              </a:cxn>
              <a:cxn ang="0">
                <a:pos x="424" y="560"/>
              </a:cxn>
              <a:cxn ang="0">
                <a:pos x="318" y="478"/>
              </a:cxn>
              <a:cxn ang="0">
                <a:pos x="282" y="444"/>
              </a:cxn>
              <a:cxn ang="0">
                <a:pos x="262" y="424"/>
              </a:cxn>
              <a:cxn ang="0">
                <a:pos x="218" y="372"/>
              </a:cxn>
              <a:cxn ang="0">
                <a:pos x="196" y="354"/>
              </a:cxn>
              <a:cxn ang="0">
                <a:pos x="184" y="336"/>
              </a:cxn>
              <a:cxn ang="0">
                <a:pos x="178" y="318"/>
              </a:cxn>
              <a:cxn ang="0">
                <a:pos x="158" y="288"/>
              </a:cxn>
              <a:cxn ang="0">
                <a:pos x="140" y="258"/>
              </a:cxn>
              <a:cxn ang="0">
                <a:pos x="130" y="240"/>
              </a:cxn>
              <a:cxn ang="0">
                <a:pos x="120" y="208"/>
              </a:cxn>
              <a:cxn ang="0">
                <a:pos x="102" y="166"/>
              </a:cxn>
              <a:cxn ang="0">
                <a:pos x="94" y="142"/>
              </a:cxn>
              <a:cxn ang="0">
                <a:pos x="70" y="112"/>
              </a:cxn>
              <a:cxn ang="0">
                <a:pos x="52" y="90"/>
              </a:cxn>
              <a:cxn ang="0">
                <a:pos x="12" y="24"/>
              </a:cxn>
              <a:cxn ang="0">
                <a:pos x="0" y="0"/>
              </a:cxn>
            </a:cxnLst>
            <a:rect l="0" t="0" r="r" b="b"/>
            <a:pathLst>
              <a:path w="968" h="742">
                <a:moveTo>
                  <a:pt x="968" y="724"/>
                </a:moveTo>
                <a:cubicBezTo>
                  <a:pt x="948" y="731"/>
                  <a:pt x="926" y="735"/>
                  <a:pt x="906" y="742"/>
                </a:cubicBezTo>
                <a:cubicBezTo>
                  <a:pt x="903" y="741"/>
                  <a:pt x="899" y="740"/>
                  <a:pt x="896" y="740"/>
                </a:cubicBezTo>
                <a:cubicBezTo>
                  <a:pt x="886" y="739"/>
                  <a:pt x="876" y="739"/>
                  <a:pt x="866" y="738"/>
                </a:cubicBezTo>
                <a:cubicBezTo>
                  <a:pt x="850" y="736"/>
                  <a:pt x="840" y="723"/>
                  <a:pt x="824" y="720"/>
                </a:cubicBezTo>
                <a:cubicBezTo>
                  <a:pt x="797" y="715"/>
                  <a:pt x="770" y="711"/>
                  <a:pt x="744" y="704"/>
                </a:cubicBezTo>
                <a:cubicBezTo>
                  <a:pt x="719" y="698"/>
                  <a:pt x="697" y="682"/>
                  <a:pt x="672" y="674"/>
                </a:cubicBezTo>
                <a:cubicBezTo>
                  <a:pt x="662" y="664"/>
                  <a:pt x="638" y="657"/>
                  <a:pt x="624" y="652"/>
                </a:cubicBezTo>
                <a:cubicBezTo>
                  <a:pt x="617" y="650"/>
                  <a:pt x="606" y="642"/>
                  <a:pt x="600" y="638"/>
                </a:cubicBezTo>
                <a:cubicBezTo>
                  <a:pt x="586" y="629"/>
                  <a:pt x="567" y="623"/>
                  <a:pt x="552" y="616"/>
                </a:cubicBezTo>
                <a:cubicBezTo>
                  <a:pt x="528" y="605"/>
                  <a:pt x="494" y="604"/>
                  <a:pt x="472" y="590"/>
                </a:cubicBezTo>
                <a:cubicBezTo>
                  <a:pt x="457" y="580"/>
                  <a:pt x="437" y="573"/>
                  <a:pt x="424" y="560"/>
                </a:cubicBezTo>
                <a:cubicBezTo>
                  <a:pt x="392" y="528"/>
                  <a:pt x="356" y="503"/>
                  <a:pt x="318" y="478"/>
                </a:cubicBezTo>
                <a:cubicBezTo>
                  <a:pt x="312" y="470"/>
                  <a:pt x="291" y="450"/>
                  <a:pt x="282" y="444"/>
                </a:cubicBezTo>
                <a:cubicBezTo>
                  <a:pt x="277" y="437"/>
                  <a:pt x="269" y="429"/>
                  <a:pt x="262" y="424"/>
                </a:cubicBezTo>
                <a:cubicBezTo>
                  <a:pt x="251" y="407"/>
                  <a:pt x="235" y="383"/>
                  <a:pt x="218" y="372"/>
                </a:cubicBezTo>
                <a:cubicBezTo>
                  <a:pt x="213" y="365"/>
                  <a:pt x="204" y="359"/>
                  <a:pt x="196" y="354"/>
                </a:cubicBezTo>
                <a:cubicBezTo>
                  <a:pt x="192" y="348"/>
                  <a:pt x="188" y="342"/>
                  <a:pt x="184" y="336"/>
                </a:cubicBezTo>
                <a:cubicBezTo>
                  <a:pt x="180" y="331"/>
                  <a:pt x="182" y="323"/>
                  <a:pt x="178" y="318"/>
                </a:cubicBezTo>
                <a:cubicBezTo>
                  <a:pt x="173" y="310"/>
                  <a:pt x="161" y="297"/>
                  <a:pt x="158" y="288"/>
                </a:cubicBezTo>
                <a:cubicBezTo>
                  <a:pt x="154" y="277"/>
                  <a:pt x="148" y="266"/>
                  <a:pt x="140" y="258"/>
                </a:cubicBezTo>
                <a:cubicBezTo>
                  <a:pt x="136" y="247"/>
                  <a:pt x="139" y="254"/>
                  <a:pt x="130" y="240"/>
                </a:cubicBezTo>
                <a:cubicBezTo>
                  <a:pt x="125" y="232"/>
                  <a:pt x="123" y="218"/>
                  <a:pt x="120" y="208"/>
                </a:cubicBezTo>
                <a:cubicBezTo>
                  <a:pt x="115" y="193"/>
                  <a:pt x="108" y="180"/>
                  <a:pt x="102" y="166"/>
                </a:cubicBezTo>
                <a:cubicBezTo>
                  <a:pt x="99" y="160"/>
                  <a:pt x="98" y="148"/>
                  <a:pt x="94" y="142"/>
                </a:cubicBezTo>
                <a:cubicBezTo>
                  <a:pt x="87" y="131"/>
                  <a:pt x="77" y="122"/>
                  <a:pt x="70" y="112"/>
                </a:cubicBezTo>
                <a:cubicBezTo>
                  <a:pt x="64" y="103"/>
                  <a:pt x="61" y="96"/>
                  <a:pt x="52" y="90"/>
                </a:cubicBezTo>
                <a:cubicBezTo>
                  <a:pt x="37" y="68"/>
                  <a:pt x="20" y="49"/>
                  <a:pt x="12" y="24"/>
                </a:cubicBezTo>
                <a:cubicBezTo>
                  <a:pt x="10" y="19"/>
                  <a:pt x="7" y="0"/>
                  <a:pt x="0" y="0"/>
                </a:cubicBez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0" y="1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Conduction system of the heart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22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22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000"/>
                                        <p:tgtEl>
                                          <p:spTgt spid="12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build="p"/>
      <p:bldP spid="122887" grpId="0" animBg="1"/>
      <p:bldP spid="122887" grpId="1" animBg="1"/>
      <p:bldP spid="12289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8229600" cy="1325562"/>
          </a:xfrm>
        </p:spPr>
        <p:txBody>
          <a:bodyPr/>
          <a:lstStyle/>
          <a:p>
            <a:pPr algn="r"/>
            <a:r>
              <a:rPr lang="en-US" sz="6600" b="1" i="1" dirty="0" smtClean="0">
                <a:solidFill>
                  <a:srgbClr val="FF0000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066800"/>
            <a:ext cx="4191000" cy="556260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lies in the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middle </a:t>
            </a:r>
            <a:r>
              <a:rPr lang="en-US" sz="20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mediastinum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surrounded by a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fibroserous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sac called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pericardium 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which  is differentiated into an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outer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fibrous layer 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(Fibrous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pericardium)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inner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serous sac 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(Serous pericardium).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Heart is somewhat pyramidal in shape, having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Apex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u="sng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20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-costal (anterior surface)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(posterior surface).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Diaphragmatic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(inferior surface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consists of 4 chambers, 2 atria (right&amp; left) &amp; 2 ventricles (right&amp; left)</a:t>
            </a:r>
            <a:endParaRPr lang="en-US" sz="2400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50" name="Picture 6" descr="C3FF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4217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C3FF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33800"/>
            <a:ext cx="2447199" cy="29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Apex of the heart</a:t>
            </a:r>
            <a:endParaRPr lang="ar-SA" sz="32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0" y="762000"/>
            <a:ext cx="41910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Directed downwards, forwards and to the left.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formed by 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ventricle.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Lies at the level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5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intercostal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space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3.5 inch from midline.</a:t>
            </a:r>
          </a:p>
        </p:txBody>
      </p:sp>
      <p:pic>
        <p:nvPicPr>
          <p:cNvPr id="7173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1054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Note that the base of the heart is called the base because the heart is pyramid shaped; the base lies opposite the apex. The heart does not rest on its base; it rests on its diaphragmatic (inferior) surface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-costal (anterior)surface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838200"/>
            <a:ext cx="4191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Divided by </a:t>
            </a:r>
            <a:r>
              <a:rPr lang="en-US" sz="2000" dirty="0" smtClean="0">
                <a:solidFill>
                  <a:schemeClr val="hlink"/>
                </a:solidFill>
              </a:rPr>
              <a:t>coronary (</a:t>
            </a:r>
            <a:r>
              <a:rPr lang="en-US" sz="2000" dirty="0" err="1" smtClean="0">
                <a:solidFill>
                  <a:schemeClr val="hlink"/>
                </a:solidFill>
              </a:rPr>
              <a:t>atrio</a:t>
            </a:r>
            <a:r>
              <a:rPr lang="en-US" sz="2000" dirty="0" smtClean="0">
                <a:solidFill>
                  <a:schemeClr val="hlink"/>
                </a:solidFill>
              </a:rPr>
              <a:t>-ventricular) groove</a:t>
            </a:r>
            <a:r>
              <a:rPr lang="en-US" sz="2000" dirty="0" smtClean="0"/>
              <a:t> into :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hlink"/>
                </a:solidFill>
              </a:rPr>
              <a:t>Atrial</a:t>
            </a:r>
            <a:r>
              <a:rPr lang="en-US" sz="2000" dirty="0" smtClean="0">
                <a:solidFill>
                  <a:schemeClr val="hlink"/>
                </a:solidFill>
              </a:rPr>
              <a:t> part,</a:t>
            </a:r>
            <a:r>
              <a:rPr lang="en-US" sz="2000" dirty="0" smtClean="0"/>
              <a:t> formed mainly by right atrium.  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hlink"/>
                </a:solidFill>
              </a:rPr>
              <a:t>Ventricular part</a:t>
            </a:r>
            <a:r>
              <a:rPr lang="en-US" sz="2000" dirty="0" smtClean="0"/>
              <a:t> , the right 2/3 is formed by right ventricle,  while  the left l1/3 is formed  by left ventricle.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/>
              <a:t>The 2 ventricles are separated  by </a:t>
            </a:r>
            <a:r>
              <a:rPr lang="en-US" sz="2000" dirty="0" smtClean="0">
                <a:solidFill>
                  <a:srgbClr val="FF0000"/>
                </a:solidFill>
              </a:rPr>
              <a:t>anterior </a:t>
            </a:r>
            <a:r>
              <a:rPr lang="en-US" sz="2000" dirty="0" err="1" smtClean="0">
                <a:solidFill>
                  <a:srgbClr val="FF0000"/>
                </a:solidFill>
              </a:rPr>
              <a:t>interventricular</a:t>
            </a:r>
            <a:r>
              <a:rPr lang="en-US" sz="2000" dirty="0" smtClean="0">
                <a:solidFill>
                  <a:srgbClr val="FF0000"/>
                </a:solidFill>
              </a:rPr>
              <a:t> groove, </a:t>
            </a:r>
            <a:r>
              <a:rPr lang="en-US" sz="2000" dirty="0" smtClean="0"/>
              <a:t>which lodges 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hlink"/>
                </a:solidFill>
              </a:rPr>
              <a:t>Anterior </a:t>
            </a:r>
            <a:r>
              <a:rPr lang="en-US" sz="2000" dirty="0" err="1" smtClean="0">
                <a:solidFill>
                  <a:schemeClr val="hlink"/>
                </a:solidFill>
              </a:rPr>
              <a:t>interventricular</a:t>
            </a:r>
            <a:r>
              <a:rPr lang="en-US" sz="2000" dirty="0" smtClean="0">
                <a:solidFill>
                  <a:schemeClr val="hlink"/>
                </a:solidFill>
              </a:rPr>
              <a:t> artery (branch of left coronary).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hlink"/>
                </a:solidFill>
              </a:rPr>
              <a:t>Great cardiac vein.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The coronary groove </a:t>
            </a:r>
            <a:r>
              <a:rPr lang="en-US" sz="2000" dirty="0" smtClean="0"/>
              <a:t>lodges</a:t>
            </a:r>
            <a:r>
              <a:rPr lang="en-US" sz="2000" dirty="0" smtClean="0">
                <a:solidFill>
                  <a:schemeClr val="hlink"/>
                </a:solidFill>
              </a:rPr>
              <a:t>                     the right coronary artery.</a:t>
            </a:r>
          </a:p>
          <a:p>
            <a:pPr eaLnBrk="1" hangingPunct="1">
              <a:defRPr/>
            </a:pPr>
            <a:endParaRPr lang="ar-SA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5" descr="C3FF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8382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</a:t>
            </a:r>
            <a:r>
              <a:rPr lang="en-US" sz="2800" b="1" dirty="0" smtClean="0"/>
              <a:t>surface</a:t>
            </a:r>
            <a:r>
              <a:rPr lang="en-US" sz="2800" dirty="0" smtClean="0"/>
              <a:t> is formed mainly by the right atrium and the right ventricle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533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-costal (anterior)surface</a:t>
            </a:r>
          </a:p>
        </p:txBody>
      </p:sp>
      <p:pic>
        <p:nvPicPr>
          <p:cNvPr id="5" name="Picture 5" descr="Heart-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9107" y="1608194"/>
            <a:ext cx="5638801" cy="380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67400" y="1524000"/>
            <a:ext cx="3200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marginal branch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right coronary artery runs along 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inferior border</a:t>
            </a:r>
          </a:p>
          <a:p>
            <a:pPr eaLnBrk="1" hangingPunct="1">
              <a:defRPr/>
            </a:pPr>
            <a:endParaRPr 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funnel-shaped part of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 ventricle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just below pulmonary trunk is called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infundibulum</a:t>
            </a:r>
            <a:endParaRPr lang="ar-SA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 </a:t>
            </a:r>
            <a:r>
              <a:rPr lang="en-US" sz="3200" b="1" i="1" dirty="0" smtClean="0"/>
              <a:t>Diaphragmatic (Inferior)surface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04800" y="990600"/>
            <a:ext cx="3810000" cy="4708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Formed by the 2-ventricles, mainly  </a:t>
            </a:r>
            <a:r>
              <a:rPr lang="en-US" sz="2000" b="1" dirty="0" smtClean="0">
                <a:solidFill>
                  <a:schemeClr val="hlink"/>
                </a:solidFill>
              </a:rPr>
              <a:t>left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hlink"/>
                </a:solidFill>
              </a:rPr>
              <a:t>ventricle(left 2/3).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Slightly concave as it rests on diaphragm.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</a:t>
            </a:r>
            <a:r>
              <a:rPr lang="en-US" sz="2000" b="1" dirty="0"/>
              <a:t>Directed inferiorly &amp; backward.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Separated </a:t>
            </a:r>
            <a:r>
              <a:rPr lang="en-US" sz="2000" b="1" dirty="0"/>
              <a:t>from base of heart by </a:t>
            </a:r>
            <a:r>
              <a:rPr lang="en-US" sz="2000" b="1" dirty="0">
                <a:solidFill>
                  <a:schemeClr val="hlink"/>
                </a:solidFill>
              </a:rPr>
              <a:t>posterior part of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hlink"/>
                </a:solidFill>
              </a:rPr>
              <a:t>coronary </a:t>
            </a:r>
            <a:r>
              <a:rPr lang="en-US" sz="2000" b="1" dirty="0" err="1" smtClean="0">
                <a:solidFill>
                  <a:schemeClr val="hlink"/>
                </a:solidFill>
              </a:rPr>
              <a:t>sulcus</a:t>
            </a:r>
            <a:endParaRPr lang="en-US" sz="2000" b="1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/>
              <a:t>The 2-ventricles are separated by </a:t>
            </a:r>
            <a:r>
              <a:rPr lang="en-US" sz="2000" b="1" dirty="0">
                <a:solidFill>
                  <a:srgbClr val="FF0000"/>
                </a:solidFill>
              </a:rPr>
              <a:t>posterior </a:t>
            </a:r>
            <a:r>
              <a:rPr lang="en-US" sz="2000" b="1" dirty="0" err="1">
                <a:solidFill>
                  <a:srgbClr val="FF0000"/>
                </a:solidFill>
              </a:rPr>
              <a:t>interventricular</a:t>
            </a:r>
            <a:r>
              <a:rPr lang="en-US" sz="2000" b="1" dirty="0">
                <a:solidFill>
                  <a:srgbClr val="FF0000"/>
                </a:solidFill>
              </a:rPr>
              <a:t> groove  </a:t>
            </a:r>
            <a:r>
              <a:rPr lang="en-US" sz="2000" b="1" u="sng" dirty="0"/>
              <a:t>which </a:t>
            </a:r>
            <a:r>
              <a:rPr lang="en-US" sz="2000" b="1" u="sng" dirty="0" smtClean="0"/>
              <a:t>lodges:</a:t>
            </a:r>
            <a:endParaRPr lang="en-US" sz="2000" b="1" u="sng" dirty="0"/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Posterior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interventricular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artery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Middle cardiac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vein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6000" contrast="32000"/>
          </a:blip>
          <a:srcRect/>
          <a:stretch>
            <a:fillRect/>
          </a:stretch>
        </p:blipFill>
        <p:spPr bwMode="auto">
          <a:xfrm>
            <a:off x="5029200" y="3352800"/>
            <a:ext cx="37814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16000" contrast="32000"/>
          </a:blip>
          <a:srcRect/>
          <a:stretch>
            <a:fillRect/>
          </a:stretch>
        </p:blipFill>
        <p:spPr bwMode="auto">
          <a:xfrm>
            <a:off x="5562600" y="762000"/>
            <a:ext cx="2057400" cy="26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81000"/>
            <a:ext cx="91440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of the Heart (posterior surface)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267200" y="1066800"/>
            <a:ext cx="4800600" cy="5632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It </a:t>
            </a:r>
            <a:r>
              <a:rPr lang="en-US" sz="2400" dirty="0"/>
              <a:t>is formed by the 2 atria, </a:t>
            </a:r>
            <a:r>
              <a:rPr lang="en-US" sz="2400" dirty="0">
                <a:solidFill>
                  <a:schemeClr val="hlink"/>
                </a:solidFill>
              </a:rPr>
              <a:t>mainly left atrium, </a:t>
            </a:r>
            <a:r>
              <a:rPr lang="en-US" sz="2400" dirty="0"/>
              <a:t>into which open the 4 pulmonary veins.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It is directed backwards.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Lies </a:t>
            </a:r>
            <a:r>
              <a:rPr lang="en-US" sz="2400" dirty="0"/>
              <a:t>opposite middle </a:t>
            </a:r>
            <a:r>
              <a:rPr lang="en-US" sz="2400" dirty="0">
                <a:solidFill>
                  <a:schemeClr val="hlink"/>
                </a:solidFill>
              </a:rPr>
              <a:t>thoracic </a:t>
            </a:r>
            <a:r>
              <a:rPr lang="en-US" sz="2400" dirty="0" smtClean="0">
                <a:solidFill>
                  <a:schemeClr val="hlink"/>
                </a:solidFill>
              </a:rPr>
              <a:t>vertebrae(5-7)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/>
              <a:t> Is separated  from the vertebral column by descending  aorta, esophagus and </a:t>
            </a:r>
            <a:r>
              <a:rPr lang="en-US" sz="2400" dirty="0">
                <a:solidFill>
                  <a:schemeClr val="hlink"/>
                </a:solidFill>
              </a:rPr>
              <a:t>oblique sinus of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pericardium</a:t>
            </a:r>
            <a:r>
              <a:rPr lang="en-US" sz="2400" dirty="0"/>
              <a:t> 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/>
              <a:t>Bounded  inferiorly by </a:t>
            </a:r>
            <a:r>
              <a:rPr lang="en-US" sz="2400" dirty="0">
                <a:solidFill>
                  <a:schemeClr val="hlink"/>
                </a:solidFill>
              </a:rPr>
              <a:t>post part of coronary </a:t>
            </a:r>
            <a:r>
              <a:rPr lang="en-US" sz="2400" dirty="0" err="1">
                <a:solidFill>
                  <a:schemeClr val="hlink"/>
                </a:solidFill>
              </a:rPr>
              <a:t>sulcus</a:t>
            </a:r>
            <a:r>
              <a:rPr lang="en-US" sz="2400" dirty="0">
                <a:solidFill>
                  <a:schemeClr val="hlink"/>
                </a:solidFill>
              </a:rPr>
              <a:t> , which lodges the coronary </a:t>
            </a:r>
            <a:r>
              <a:rPr lang="en-US" sz="2400" dirty="0" smtClean="0">
                <a:solidFill>
                  <a:schemeClr val="hlink"/>
                </a:solidFill>
              </a:rPr>
              <a:t>sinus</a:t>
            </a:r>
            <a:endParaRPr lang="en-US" sz="2400" dirty="0">
              <a:solidFill>
                <a:schemeClr val="hlink"/>
              </a:solidFill>
            </a:endParaRPr>
          </a:p>
        </p:txBody>
      </p:sp>
      <p:pic>
        <p:nvPicPr>
          <p:cNvPr id="5" name="Picture 4" descr="He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38200"/>
            <a:ext cx="4076700" cy="539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Borders of the Heart </a:t>
            </a:r>
          </a:p>
        </p:txBody>
      </p:sp>
      <p:pic>
        <p:nvPicPr>
          <p:cNvPr id="5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69763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295400"/>
            <a:ext cx="41148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Upper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by the 2 atria.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concealed by ascending aorta &amp; pulmonary trunk.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by right atrium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Lower border: 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mainly by right ventricle  + apical part of left ventricle.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 mainly by left ventricle + auricle of left atrium.</a:t>
            </a:r>
          </a:p>
          <a:p>
            <a:pPr eaLnBrk="1" hangingPunct="1"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ar-SA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_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2893</TotalTime>
  <Words>1700</Words>
  <Application>Microsoft Office PowerPoint</Application>
  <PresentationFormat>On-screen Show (4:3)</PresentationFormat>
  <Paragraphs>158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2_Stream</vt:lpstr>
      <vt:lpstr>Slide 1</vt:lpstr>
      <vt:lpstr>OBJECTIVES</vt:lpstr>
      <vt:lpstr>The Heart</vt:lpstr>
      <vt:lpstr>Apex of the heart</vt:lpstr>
      <vt:lpstr>Sterno-costal (anterior)surface</vt:lpstr>
      <vt:lpstr>Sterno-costal (anterior)surface</vt:lpstr>
      <vt:lpstr>     Diaphragmatic (Inferior)surface</vt:lpstr>
      <vt:lpstr>Base of the Heart (posterior surface)</vt:lpstr>
      <vt:lpstr>Borders of the Heart </vt:lpstr>
      <vt:lpstr>Slide 10</vt:lpstr>
      <vt:lpstr> Right Atrium</vt:lpstr>
      <vt:lpstr>Cavity of Right Atrium</vt:lpstr>
      <vt:lpstr>Cavity of Right Atrium</vt:lpstr>
      <vt:lpstr>Right ventricle</vt:lpstr>
      <vt:lpstr> Cavity of right ventricle</vt:lpstr>
      <vt:lpstr>Slide 16</vt:lpstr>
      <vt:lpstr> Right atrio-ventricular (tricuspid) orifice</vt:lpstr>
      <vt:lpstr> Pulmonary orifice </vt:lpstr>
      <vt:lpstr>      Left atrium of the heart</vt:lpstr>
      <vt:lpstr>   Left ventricle  of the heart </vt:lpstr>
      <vt:lpstr>    Left ventricle  of the heart </vt:lpstr>
      <vt:lpstr>   Left atrio-ventricular (mitral) orifice </vt:lpstr>
      <vt:lpstr>Aortic orifice</vt:lpstr>
      <vt:lpstr>    Nerve supply of the heart </vt:lpstr>
      <vt:lpstr>Conduction system of the heart</vt:lpstr>
      <vt:lpstr>Slide 26</vt:lpstr>
      <vt:lpstr>Slide 27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Amilo</dc:creator>
  <cp:lastModifiedBy>Vohra</cp:lastModifiedBy>
  <cp:revision>412</cp:revision>
  <dcterms:created xsi:type="dcterms:W3CDTF">2006-09-23T19:09:44Z</dcterms:created>
  <dcterms:modified xsi:type="dcterms:W3CDTF">2013-03-02T04:50:50Z</dcterms:modified>
</cp:coreProperties>
</file>