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75" r:id="rId1"/>
  </p:sldMasterIdLst>
  <p:notesMasterIdLst>
    <p:notesMasterId r:id="rId46"/>
  </p:notesMasterIdLst>
  <p:handoutMasterIdLst>
    <p:handoutMasterId r:id="rId47"/>
  </p:handoutMasterIdLst>
  <p:sldIdLst>
    <p:sldId id="349" r:id="rId2"/>
    <p:sldId id="344" r:id="rId3"/>
    <p:sldId id="346" r:id="rId4"/>
    <p:sldId id="348" r:id="rId5"/>
    <p:sldId id="351" r:id="rId6"/>
    <p:sldId id="352" r:id="rId7"/>
    <p:sldId id="353" r:id="rId8"/>
    <p:sldId id="354" r:id="rId9"/>
    <p:sldId id="301" r:id="rId10"/>
    <p:sldId id="302" r:id="rId11"/>
    <p:sldId id="298" r:id="rId12"/>
    <p:sldId id="303" r:id="rId13"/>
    <p:sldId id="306" r:id="rId14"/>
    <p:sldId id="307" r:id="rId15"/>
    <p:sldId id="323" r:id="rId16"/>
    <p:sldId id="324" r:id="rId17"/>
    <p:sldId id="325" r:id="rId18"/>
    <p:sldId id="326" r:id="rId19"/>
    <p:sldId id="327" r:id="rId20"/>
    <p:sldId id="341" r:id="rId21"/>
    <p:sldId id="328" r:id="rId22"/>
    <p:sldId id="331" r:id="rId23"/>
    <p:sldId id="382" r:id="rId24"/>
    <p:sldId id="355" r:id="rId25"/>
    <p:sldId id="356" r:id="rId26"/>
    <p:sldId id="357" r:id="rId27"/>
    <p:sldId id="358" r:id="rId28"/>
    <p:sldId id="359" r:id="rId29"/>
    <p:sldId id="361" r:id="rId30"/>
    <p:sldId id="362" r:id="rId31"/>
    <p:sldId id="363" r:id="rId32"/>
    <p:sldId id="365" r:id="rId33"/>
    <p:sldId id="367" r:id="rId34"/>
    <p:sldId id="369" r:id="rId35"/>
    <p:sldId id="370" r:id="rId36"/>
    <p:sldId id="371" r:id="rId37"/>
    <p:sldId id="372" r:id="rId38"/>
    <p:sldId id="375" r:id="rId39"/>
    <p:sldId id="376" r:id="rId40"/>
    <p:sldId id="377" r:id="rId41"/>
    <p:sldId id="379" r:id="rId42"/>
    <p:sldId id="380" r:id="rId43"/>
    <p:sldId id="381" r:id="rId44"/>
    <p:sldId id="350" r:id="rId45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57148A"/>
    <a:srgbClr val="00FF00"/>
    <a:srgbClr val="080808"/>
    <a:srgbClr val="FF99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409" autoAdjust="0"/>
    <p:restoredTop sz="94737" autoAdjust="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A9905-9152-4233-8E5E-E2F15C63AE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C0C0A7-0F91-46D4-9FA5-84EA2249DAC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1EB05-4E97-4030-AA0C-826AF21A044B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B85EDA-8D15-479E-A17B-B0B1B33B55AA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6063B-8B48-4450-8C02-C6ACE01F9804}" type="slidenum">
              <a:rPr lang="ar-SA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857F2-C0CA-40B9-9713-689F6BC0E4E1}" type="slidenum">
              <a:rPr lang="ar-SA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CD8CA-D989-44F0-AD31-D866CB17A2B1}" type="slidenum">
              <a:rPr lang="ar-SA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95038-E45C-4DC0-83E2-C3957C653A96}" type="slidenum">
              <a:rPr lang="ar-SA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E9AED-0872-4B3F-A51F-569988EE58D1}" type="slidenum">
              <a:rPr lang="ar-SA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87381-0C6F-414D-A775-69456AF6565D}" type="slidenum">
              <a:rPr lang="ar-SA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AB5AD9-7F2D-4778-B2B2-977AB45D2F61}" type="slidenum">
              <a:rPr lang="ar-SA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C28F1-F42E-4213-8F9C-C732970873C9}" type="slidenum">
              <a:rPr lang="ar-SA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FAF38-7071-4A10-BFCC-E268D894EEAF}" type="slidenum">
              <a:rPr lang="ar-SA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Saeed Abuel Makarem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C0C0A7-0F91-46D4-9FA5-84EA2249DAC3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8BAAF-6A69-4371-B34B-04C8748C7EAD}" type="slidenum">
              <a:rPr lang="ar-SA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B79A6-4120-4C60-B015-27D8AF882DD7}" type="slidenum">
              <a:rPr lang="ar-SA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353D0-A0FE-4027-A435-FC691641D5F1}" type="slidenum">
              <a:rPr lang="ar-SA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FC5DB-D044-488E-8BB9-79E4482E1E52}" type="slidenum">
              <a:rPr lang="ar-SA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Saeed Abuel Makarem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C0C0A7-0F91-46D4-9FA5-84EA2249DAC3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51BB0-5B54-4CF6-94D8-F77851BE61DA}" type="slidenum">
              <a:rPr lang="ar-SA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EEBC15-EA56-4ABD-9AE8-9E164B356DB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51BB0-5B54-4CF6-94D8-F77851BE61DA}" type="slidenum">
              <a:rPr lang="ar-SA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51BB0-5B54-4CF6-94D8-F77851BE61DA}" type="slidenum">
              <a:rPr lang="ar-SA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51BB0-5B54-4CF6-94D8-F77851BE61DA}" type="slidenum">
              <a:rPr lang="ar-SA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51BB0-5B54-4CF6-94D8-F77851BE61DA}" type="slidenum">
              <a:rPr lang="ar-SA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5022F-C4C5-4673-9FD2-41736B055B9F}" type="slidenum">
              <a:rPr lang="ar-SA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AE9F-2412-4FC5-8A3D-B56D0D0A0C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327C-7D57-45AF-AF80-D6005E673D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172B2-B113-41F1-8CDC-B76EBC5743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CD973-453F-4187-AE6C-B042250E72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0FDB-ED39-4CF3-8843-662530320F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E465-6356-473C-BAAF-016CC6929DC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95308-6ED8-48D3-B3F8-357B3A108A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9A0FC-B0C0-4405-8A32-60304AFE3B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1FEB-4ADF-4973-909A-9976890B61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C3BAA-C001-490D-9D22-7DCFEB2DA0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F8BB8-6557-4098-B7E2-B8BA3CB729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rtl="1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rtl="1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rtl="1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71ACE6-5157-49E8-98C7-6454848920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84" r:id="rId2"/>
    <p:sldLayoutId id="2147483891" r:id="rId3"/>
    <p:sldLayoutId id="2147483885" r:id="rId4"/>
    <p:sldLayoutId id="2147483892" r:id="rId5"/>
    <p:sldLayoutId id="2147483886" r:id="rId6"/>
    <p:sldLayoutId id="2147483887" r:id="rId7"/>
    <p:sldLayoutId id="2147483893" r:id="rId8"/>
    <p:sldLayoutId id="2147483894" r:id="rId9"/>
    <p:sldLayoutId id="2147483888" r:id="rId10"/>
    <p:sldLayoutId id="2147483889" r:id="rId11"/>
  </p:sldLayoutIdLst>
  <p:transition>
    <p:fade thruBlk="1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02940"/>
            <a:ext cx="9144000" cy="87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roadway" pitchFamily="82" charset="0"/>
                <a:ea typeface="+mj-ea"/>
                <a:cs typeface="+mj-cs"/>
              </a:rPr>
              <a:t>Major Blood</a:t>
            </a:r>
            <a:r>
              <a:rPr kumimoji="0" lang="en-US" sz="4400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roadway" pitchFamily="82" charset="0"/>
                <a:ea typeface="+mj-ea"/>
                <a:cs typeface="+mj-cs"/>
              </a:rPr>
              <a:t> Vessels</a:t>
            </a:r>
            <a:endParaRPr kumimoji="0" lang="en-US" sz="440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9500" y="2717800"/>
            <a:ext cx="6096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6146" name="Picture 2" descr="http://wwwdelivery.superstock.com/WI/223/1832/PreviewComp/SuperStock_1832R-3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0"/>
            <a:ext cx="3968750" cy="441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5665113"/>
            <a:ext cx="36576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57148A"/>
                </a:solidFill>
                <a:latin typeface="Calibri" pitchFamily="34" charset="0"/>
              </a:rPr>
              <a:t>Khaleel Alyahya, PhD, MEd</a:t>
            </a:r>
            <a:endParaRPr lang="ar-SA" sz="2200" b="1" dirty="0">
              <a:solidFill>
                <a:srgbClr val="57148A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76200" y="1219200"/>
            <a:ext cx="4953000" cy="292387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Has no branches in the neck and enters the cranial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cavity.</a:t>
            </a:r>
          </a:p>
          <a:p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It Supplies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:</a:t>
            </a: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Brain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Nose  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Scalp</a:t>
            </a:r>
            <a:endParaRPr lang="en-US" sz="22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Eye</a:t>
            </a:r>
          </a:p>
        </p:txBody>
      </p:sp>
      <p:pic>
        <p:nvPicPr>
          <p:cNvPr id="16388" name="Picture 7" descr="E:\dad\Student Gray\8. Head and neck\F66122-008-f037a.jpg"/>
          <p:cNvPicPr>
            <a:picLocks noChangeAspect="1" noChangeArrowheads="1"/>
          </p:cNvPicPr>
          <p:nvPr/>
        </p:nvPicPr>
        <p:blipFill>
          <a:blip r:embed="rId3" cstate="print"/>
          <a:srcRect l="13182" t="4762" r="14545" b="4762"/>
          <a:stretch>
            <a:fillRect/>
          </a:stretch>
        </p:blipFill>
        <p:spPr bwMode="auto">
          <a:xfrm>
            <a:off x="5029200" y="1219200"/>
            <a:ext cx="40163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Internal Carotid Artery</a:t>
            </a:r>
            <a:endParaRPr lang="ar-S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228600" y="1143000"/>
            <a:ext cx="5181600" cy="4124206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Left </a:t>
            </a:r>
            <a:r>
              <a:rPr lang="en-US" sz="2200" dirty="0">
                <a:solidFill>
                  <a:srgbClr val="C00000"/>
                </a:solidFill>
                <a:latin typeface="Calibri" pitchFamily="34" charset="0"/>
              </a:rPr>
              <a:t>subclavian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arises from </a:t>
            </a: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aortic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arch</a:t>
            </a:r>
            <a:endParaRPr lang="en-US" sz="22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Calibri" pitchFamily="34" charset="0"/>
              </a:rPr>
              <a:t>Right subclavian </a:t>
            </a: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arises from brachiocephalic trunk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Main </a:t>
            </a: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branches: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Vertebral artery 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to supply CNS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Internal thoracic artery 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to supply mammary gland &amp; the  thoracic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wall.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At lateral border of the first rib, it is continuous in the </a:t>
            </a:r>
            <a:r>
              <a:rPr lang="en-US" sz="22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axilla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as the 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Axillary artery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It is the source of the arterial supply of the upper limb.</a:t>
            </a:r>
            <a:endParaRPr lang="en-US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Subclavian Artery</a:t>
            </a:r>
            <a:endParaRPr lang="ar-S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9" name="Picture 7" descr="E:\dad\Student Gray\8. Head and neck\F66122-008-f037a.jpg"/>
          <p:cNvPicPr>
            <a:picLocks noChangeAspect="1" noChangeArrowheads="1"/>
          </p:cNvPicPr>
          <p:nvPr/>
        </p:nvPicPr>
        <p:blipFill>
          <a:blip r:embed="rId3" cstate="print"/>
          <a:srcRect l="13182" t="4762" r="14545" b="4762"/>
          <a:stretch>
            <a:fillRect/>
          </a:stretch>
        </p:blipFill>
        <p:spPr bwMode="auto">
          <a:xfrm>
            <a:off x="6019800" y="304800"/>
            <a:ext cx="2492375" cy="260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E:\dad\Student Gray\7. Upper limb\F66122-007-f038.jpg"/>
          <p:cNvPicPr>
            <a:picLocks noChangeAspect="1" noChangeArrowheads="1"/>
          </p:cNvPicPr>
          <p:nvPr/>
        </p:nvPicPr>
        <p:blipFill>
          <a:blip r:embed="rId4" cstate="print"/>
          <a:srcRect l="1155" b="5627"/>
          <a:stretch>
            <a:fillRect/>
          </a:stretch>
        </p:blipFill>
        <p:spPr bwMode="auto">
          <a:xfrm>
            <a:off x="5889702" y="3047999"/>
            <a:ext cx="3101898" cy="36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228600" y="1371600"/>
            <a:ext cx="4191000" cy="501675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Axillary</a:t>
            </a:r>
            <a:endParaRPr lang="en-US" sz="1600" b="1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It passes through the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Axilla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It continues in the arm as the Brachial artery.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Brachial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It descends close to the medial side of the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Humerus</a:t>
            </a:r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It passes in front of the elbow joint (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cubital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fossa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).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At the level of neck of radius, it divides into two terminal branches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Radial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Ulnar</a:t>
            </a:r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Ulnar</a:t>
            </a:r>
            <a:endParaRPr lang="en-US" sz="1600" b="1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The larger terminal branch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Radial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The smaller terminal branch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Palmar</a:t>
            </a:r>
            <a:r>
              <a:rPr lang="en-US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Arches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superficial &amp; deep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Palmar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arches are formed by both </a:t>
            </a:r>
            <a:r>
              <a:rPr lang="en-US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Ulnar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&amp; Radial. 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9460" name="Picture 6" descr="Arteries and veins - The Anatomy Wi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066800"/>
            <a:ext cx="383387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Upper Limb Arteries</a:t>
            </a:r>
            <a:endParaRPr lang="ar-S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228600" y="1066800"/>
            <a:ext cx="4953000" cy="3693319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It is the continuation of aortic arch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At the level of the 12</a:t>
            </a:r>
            <a:r>
              <a:rPr lang="en-US" sz="2400" baseline="30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th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thoracic vertebra, it is continuous as the  abdominal aorta which passes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through 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the Diaphragm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Branches: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Pericardial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Esophageal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Bronchial</a:t>
            </a:r>
            <a:endParaRPr lang="en-US" sz="2200" u="sng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Posterior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intercostal</a:t>
            </a:r>
            <a:endParaRPr lang="en-US" sz="22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1508" name="Picture 6" descr="E:\dad\Student Gray\3. Thorax\F66122-003-f092.jpg"/>
          <p:cNvPicPr>
            <a:picLocks noChangeAspect="1" noChangeArrowheads="1"/>
          </p:cNvPicPr>
          <p:nvPr/>
        </p:nvPicPr>
        <p:blipFill>
          <a:blip r:embed="rId3" cstate="print"/>
          <a:srcRect l="14546" r="14545" b="3751"/>
          <a:stretch>
            <a:fillRect/>
          </a:stretch>
        </p:blipFill>
        <p:spPr bwMode="auto">
          <a:xfrm>
            <a:off x="5334000" y="1181100"/>
            <a:ext cx="365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Descending Thoracic Aorta</a:t>
            </a:r>
            <a:endParaRPr lang="ar-S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152400" y="1498699"/>
            <a:ext cx="4800600" cy="2616101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It enters the abdomen through the aortic opening of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diaphragm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At the level of L4, it divides into two common Iliac arteries.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Branches: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They are divide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into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single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and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paired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branches.</a:t>
            </a:r>
          </a:p>
        </p:txBody>
      </p:sp>
      <p:pic>
        <p:nvPicPr>
          <p:cNvPr id="22532" name="Picture 6" descr="E:\dad\Student Gray\4. Abdomen\F66122-004-f113.jpg"/>
          <p:cNvPicPr>
            <a:picLocks noChangeAspect="1" noChangeArrowheads="1"/>
          </p:cNvPicPr>
          <p:nvPr/>
        </p:nvPicPr>
        <p:blipFill>
          <a:blip r:embed="rId3" cstate="print"/>
          <a:srcRect b="5225"/>
          <a:stretch>
            <a:fillRect/>
          </a:stretch>
        </p:blipFill>
        <p:spPr bwMode="auto">
          <a:xfrm>
            <a:off x="5077460" y="1447800"/>
            <a:ext cx="391414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Descending Abdominal Aorta</a:t>
            </a:r>
            <a:endParaRPr lang="ar-S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76200" y="841712"/>
            <a:ext cx="5257800" cy="520142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Celiac Trunk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Left Gastric artery</a:t>
            </a:r>
          </a:p>
          <a:p>
            <a:pPr lvl="3">
              <a:buFont typeface="Wingdings" pitchFamily="2" charset="2"/>
              <a:buChar char="ü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Stomach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Hepatic artery</a:t>
            </a:r>
          </a:p>
          <a:p>
            <a:pPr lvl="3">
              <a:buFont typeface="Wingdings" pitchFamily="2" charset="2"/>
              <a:buChar char="ü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Liver &amp; Pancreas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Splenic artery </a:t>
            </a:r>
          </a:p>
          <a:p>
            <a:pPr lvl="3">
              <a:buFont typeface="Wingdings" pitchFamily="2" charset="2"/>
              <a:buChar char="ü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Spleen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Superior Mesenteric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Artery</a:t>
            </a:r>
            <a:endParaRPr lang="en-US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Pancreas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Small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Intestine</a:t>
            </a:r>
          </a:p>
          <a:p>
            <a:pPr lvl="3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Duodenum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, Jejunum &amp;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Ileum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Large Intestine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Right 2/3 of Transverse Colon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Inferior Mesenteric Artery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Large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Intestine </a:t>
            </a:r>
            <a:endParaRPr lang="en-US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3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left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1/3 of transverse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colon &amp; descending colon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Rectum &amp; Anal Canal</a:t>
            </a:r>
          </a:p>
        </p:txBody>
      </p:sp>
      <p:pic>
        <p:nvPicPr>
          <p:cNvPr id="23556" name="Picture 9" descr="E:\dad\Student Gray\4. Abdomen\F66122-004-f096.jpg"/>
          <p:cNvPicPr>
            <a:picLocks noChangeAspect="1" noChangeArrowheads="1"/>
          </p:cNvPicPr>
          <p:nvPr/>
        </p:nvPicPr>
        <p:blipFill>
          <a:blip r:embed="rId3" cstate="print"/>
          <a:srcRect l="14546" r="14545" b="3941"/>
          <a:stretch>
            <a:fillRect/>
          </a:stretch>
        </p:blipFill>
        <p:spPr bwMode="auto">
          <a:xfrm>
            <a:off x="5181600" y="838200"/>
            <a:ext cx="3810000" cy="540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Single Branches</a:t>
            </a:r>
            <a:endParaRPr lang="ar-S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228600" y="1219200"/>
            <a:ext cx="3581400" cy="218521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Testicular or </a:t>
            </a:r>
            <a:r>
              <a:rPr lang="en-US" sz="2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Ovarian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Renal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Suprarenal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Common Iliac</a:t>
            </a:r>
            <a:endParaRPr lang="en-US" sz="2800" b="1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</a:pP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Picture 5" descr="7514E3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86200" y="1219200"/>
            <a:ext cx="4876800" cy="4757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Paired Branches</a:t>
            </a:r>
            <a:endParaRPr lang="ar-S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1231880"/>
            <a:ext cx="4876800" cy="3416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The Abdominal Aorta terminates, at the level of the 4</a:t>
            </a:r>
            <a:r>
              <a:rPr lang="en-US" sz="2400" baseline="30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th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lumbar vertebra, into two common iliac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arteries: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R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ight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&amp;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Left</a:t>
            </a:r>
            <a:endParaRPr lang="en-US" sz="2200" b="1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Each divides into 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external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&amp; 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internal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iliac arteries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External supplies Lower Limb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Internal supplies Pelvis</a:t>
            </a:r>
          </a:p>
        </p:txBody>
      </p:sp>
      <p:pic>
        <p:nvPicPr>
          <p:cNvPr id="25604" name="Picture 7" descr="E:\dad\Student Gray\4. Abdomen\F66122-004-f095.jpg"/>
          <p:cNvPicPr>
            <a:picLocks noChangeAspect="1" noChangeArrowheads="1"/>
          </p:cNvPicPr>
          <p:nvPr/>
        </p:nvPicPr>
        <p:blipFill>
          <a:blip r:embed="rId3" cstate="print"/>
          <a:srcRect b="4276"/>
          <a:stretch>
            <a:fillRect/>
          </a:stretch>
        </p:blipFill>
        <p:spPr bwMode="auto">
          <a:xfrm>
            <a:off x="4876800" y="1219200"/>
            <a:ext cx="413512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Common Iliac Artery </a:t>
            </a:r>
            <a:endParaRPr lang="ar-S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228600" y="1261170"/>
            <a:ext cx="3810000" cy="353943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Supplies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:</a:t>
            </a:r>
          </a:p>
          <a:p>
            <a:endParaRPr lang="en-US" sz="2800" b="1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Uterus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Vagina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Pelvic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Walls</a:t>
            </a: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Perineum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Rectum &amp;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Anal 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C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anal</a:t>
            </a: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Urinary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Bladder </a:t>
            </a: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</a:pP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6628" name="Picture 6" descr="E:\dad\Student Gray\5. Pelvis and perineum\F66122-005-f064.jpg"/>
          <p:cNvPicPr>
            <a:picLocks noChangeAspect="1" noChangeArrowheads="1"/>
          </p:cNvPicPr>
          <p:nvPr/>
        </p:nvPicPr>
        <p:blipFill>
          <a:blip r:embed="rId3" cstate="print"/>
          <a:srcRect t="4483" b="3104"/>
          <a:stretch>
            <a:fillRect/>
          </a:stretch>
        </p:blipFill>
        <p:spPr bwMode="auto">
          <a:xfrm>
            <a:off x="4343400" y="1219200"/>
            <a:ext cx="4343400" cy="39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Internal Iliac Artery </a:t>
            </a:r>
            <a:endParaRPr lang="ar-S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227137"/>
            <a:ext cx="8763000" cy="8302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The 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Source of arterial supply to the lower limb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Deep to the Inguinal Ligament it become the femoral artery</a:t>
            </a:r>
          </a:p>
        </p:txBody>
      </p:sp>
      <p:pic>
        <p:nvPicPr>
          <p:cNvPr id="27652" name="Picture 7" descr="E:\dad\Student Gray\6. Lower limb\F66122-006-f036.jpg"/>
          <p:cNvPicPr>
            <a:picLocks noChangeAspect="1" noChangeArrowheads="1"/>
          </p:cNvPicPr>
          <p:nvPr/>
        </p:nvPicPr>
        <p:blipFill>
          <a:blip r:embed="rId3" cstate="print"/>
          <a:srcRect t="4459" b="7875"/>
          <a:stretch>
            <a:fillRect/>
          </a:stretch>
        </p:blipFill>
        <p:spPr bwMode="auto">
          <a:xfrm>
            <a:off x="1143000" y="2303575"/>
            <a:ext cx="6280150" cy="40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External Iliac Artery </a:t>
            </a:r>
            <a:endParaRPr lang="ar-S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7159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FF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1910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	At the end of the lecture, the student should be able to:</a:t>
            </a:r>
          </a:p>
          <a:p>
            <a:pPr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Define the artery and veins, and understand the general principle of the arterial and venous system.</a:t>
            </a:r>
          </a:p>
          <a:p>
            <a:pPr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Describe the aorta and its divisions, and list the branches from each part.</a:t>
            </a:r>
          </a:p>
          <a:p>
            <a:pPr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Describe the superior &amp; inferior Vena Cava and their tributaries.</a:t>
            </a:r>
          </a:p>
          <a:p>
            <a:pPr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List major arteries and their distribution in body.</a:t>
            </a:r>
          </a:p>
          <a:p>
            <a:pPr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List major veins and their tributaries in the body.</a:t>
            </a:r>
          </a:p>
          <a:p>
            <a:pPr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Describe the Portal Vein.</a:t>
            </a:r>
          </a:p>
          <a:p>
            <a:pPr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List main sites of arterial pulsation.</a:t>
            </a:r>
          </a:p>
          <a:p>
            <a:pPr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Define arterial anastomosis.</a:t>
            </a:r>
          </a:p>
          <a:p>
            <a:pPr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Describe the Portocaval Anastomosis.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76200" y="1273076"/>
            <a:ext cx="4572000" cy="230832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Femoral artery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Popliteal artery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Anterior tibial artery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Posterior tibial artery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Dorsalis 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pedis artery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Medial 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&amp;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Lateral 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planter arteries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Arteries of Lower Limb</a:t>
            </a:r>
            <a:endParaRPr lang="ar-S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7116" y="457200"/>
            <a:ext cx="4460684" cy="5590403"/>
            <a:chOff x="4607116" y="457200"/>
            <a:chExt cx="4460684" cy="5590403"/>
          </a:xfrm>
        </p:grpSpPr>
        <p:pic>
          <p:nvPicPr>
            <p:cNvPr id="25604" name="Picture 4" descr="http://g-ecx.images-amazon.com/images/G/01/books/promos/Lower_Leg_Arteries_l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7116" y="609600"/>
              <a:ext cx="4460684" cy="5438003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5638800" y="457200"/>
              <a:ext cx="3352800" cy="6463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endParaRPr lang="en-US" dirty="0" smtClean="0"/>
            </a:p>
            <a:p>
              <a:endParaRPr lang="ar-SA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76200" y="995398"/>
            <a:ext cx="5334000" cy="517680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Femoral Artery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Is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main arterial supply to lower limb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Enters the thigh behind the inguinal ligament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It lies in a sheath with the femoral vein in the anterior components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Ends at the lower end of the femur by entering the popliteal fossa.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Popliteal Artery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Deeply placed in the Popliteal Fossa.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It divides into Anterior &amp; posterior tibial arteries.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Anterior Tibial Artery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It is the smaller terminal branch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It continues to the dorsum of foot as the Dorsalis Pedis artery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Posterior Tibial Artery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It terminates by dividing into Medial &amp; Lateral Planter arteries to supply the sole of the foot. </a:t>
            </a:r>
          </a:p>
        </p:txBody>
      </p:sp>
      <p:pic>
        <p:nvPicPr>
          <p:cNvPr id="29700" name="Picture 5" descr="E:\dad\Student Gray\6. Lower limb\F66122-006-f049.jpg"/>
          <p:cNvPicPr>
            <a:picLocks noChangeAspect="1" noChangeArrowheads="1"/>
          </p:cNvPicPr>
          <p:nvPr/>
        </p:nvPicPr>
        <p:blipFill>
          <a:blip r:embed="rId3" cstate="print"/>
          <a:srcRect l="14546" r="14545" b="7059"/>
          <a:stretch>
            <a:fillRect/>
          </a:stretch>
        </p:blipFill>
        <p:spPr bwMode="auto">
          <a:xfrm>
            <a:off x="5410200" y="838200"/>
            <a:ext cx="362102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Arteries of Lower Limb</a:t>
            </a:r>
            <a:endParaRPr lang="ar-S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76200" y="1280279"/>
            <a:ext cx="4495800" cy="313932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Anastomosis is the connection of two structures.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Arterial 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anastomosis is the joining of branches of arteries supplying adjacent areas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What 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is the main reason for having an arterial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anastomosis?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To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have multiple supply to a region (so in case one artery is blocked, the distal region is still perfused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) </a:t>
            </a:r>
            <a:endParaRPr lang="en-US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31748" name="Picture 6" descr="E:\dad\Student Gray\7. Upper limb\F66122-007-f038.jpg"/>
          <p:cNvPicPr>
            <a:picLocks noChangeAspect="1" noChangeArrowheads="1"/>
          </p:cNvPicPr>
          <p:nvPr/>
        </p:nvPicPr>
        <p:blipFill>
          <a:blip r:embed="rId3" cstate="print"/>
          <a:srcRect b="4323"/>
          <a:stretch>
            <a:fillRect/>
          </a:stretch>
        </p:blipFill>
        <p:spPr bwMode="auto">
          <a:xfrm>
            <a:off x="5029200" y="1271208"/>
            <a:ext cx="3810000" cy="45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Arterial Anastomosis </a:t>
            </a:r>
            <a:endParaRPr lang="ar-S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920889"/>
            <a:ext cx="4419600" cy="53245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Superficial Temporal 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Pulse in front of the ear.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Facial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Pulse at the lower border of the mandible.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Carotid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Pulse at the upper border of thyroid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cartilage</a:t>
            </a:r>
            <a:endParaRPr lang="en-US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Subclavian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Pulse as it crosses the 1</a:t>
            </a:r>
            <a:r>
              <a:rPr lang="en-US" sz="2000" baseline="30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st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rib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Radial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Pulse in front of the distal end of the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radius</a:t>
            </a:r>
            <a:endParaRPr lang="en-US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Femoral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artery midway between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Anterior Superior Iliac 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spine &amp; symphysis pubis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Popliteal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artery in the depths of popliteal fossa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Dorsalis Pedis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artery in front of ankle (between the 2 malleoli)</a:t>
            </a:r>
            <a:endParaRPr lang="en-US" sz="2000" b="1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Sites for Arterial 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Pulsation 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(FYI) </a:t>
            </a:r>
            <a:endParaRPr lang="ar-SA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0" name="Picture 9" descr="pus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914400"/>
            <a:ext cx="3486716" cy="55626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91600" cy="707886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20800"/>
            <a:ext cx="8229600" cy="3970318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Veins are blood vessels that bring blood back to the heart.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All veins carry deoxygenated blood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with the exception of the pulmonary veins and umbilical veins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There are two types of veins:</a:t>
            </a:r>
          </a:p>
          <a:p>
            <a:pPr marL="740664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Superficial veins: close to the surface of the body</a:t>
            </a:r>
          </a:p>
          <a:p>
            <a:pPr marL="1140714" lvl="2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NO corresponding arteries</a:t>
            </a:r>
          </a:p>
          <a:p>
            <a:pPr marL="740664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Deep veins: found deeper in the body </a:t>
            </a:r>
          </a:p>
          <a:p>
            <a:pPr marL="1140714" lvl="2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With corresponding arteries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Veins of the systemic circulation:</a:t>
            </a:r>
          </a:p>
          <a:p>
            <a:pPr marL="740664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Superior and inferior vena cava with their tributaries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Veins of the portal circulation: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Portal vein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2" descr="http://www.cookmedical.com/img/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015" y="3596590"/>
            <a:ext cx="2733785" cy="310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Superior Vena Cava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0"/>
            <a:ext cx="9144000" cy="2862322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11480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Formed by the union of the right and left Brachiocephalic veins. </a:t>
            </a:r>
          </a:p>
          <a:p>
            <a:pPr marL="868680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Brachiocephalic veins are formed by the union of internal jugular and subclavian veins.</a:t>
            </a:r>
          </a:p>
          <a:p>
            <a:pPr marL="411480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Drains venous blood from:</a:t>
            </a:r>
          </a:p>
          <a:p>
            <a:pPr marL="811530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Head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&amp;neck</a:t>
            </a:r>
          </a:p>
          <a:p>
            <a:pPr marL="811530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Thoracic wall</a:t>
            </a:r>
          </a:p>
          <a:p>
            <a:pPr marL="811530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Upper limbs </a:t>
            </a:r>
          </a:p>
          <a:p>
            <a:pPr marL="411480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It Passes downward and enter the right atrium.</a:t>
            </a:r>
          </a:p>
          <a:p>
            <a:pPr marL="411480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Receives azygos vein on the posterior aspect just before it enters the heart.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7" descr="E:\dad\Student Gray\3. Thorax\F66122-003-f011.jpg"/>
          <p:cNvPicPr>
            <a:picLocks noChangeAspect="1" noChangeArrowheads="1"/>
          </p:cNvPicPr>
          <p:nvPr/>
        </p:nvPicPr>
        <p:blipFill>
          <a:blip r:embed="rId3" cstate="print"/>
          <a:srcRect b="52248"/>
          <a:stretch>
            <a:fillRect/>
          </a:stretch>
        </p:blipFill>
        <p:spPr bwMode="auto">
          <a:xfrm>
            <a:off x="673100" y="4495801"/>
            <a:ext cx="3606800" cy="1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E:\dad\Student Gray\3. Thorax\F66122-003-f003.jpg"/>
          <p:cNvPicPr>
            <a:picLocks noChangeAspect="1" noChangeArrowheads="1"/>
          </p:cNvPicPr>
          <p:nvPr/>
        </p:nvPicPr>
        <p:blipFill>
          <a:blip r:embed="rId4" cstate="print"/>
          <a:srcRect t="6589" r="11986" b="8141"/>
          <a:stretch>
            <a:fillRect/>
          </a:stretch>
        </p:blipFill>
        <p:spPr bwMode="auto">
          <a:xfrm>
            <a:off x="4813300" y="4495800"/>
            <a:ext cx="36068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Head &amp; Neck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8300"/>
            <a:ext cx="8229600" cy="2739211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Two divisions: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Superficial Veins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External Jugular veins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Anterior jugular veins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Deep Veins 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Internal Jugulars veins.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800" b="1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14" descr="E:\dad\Student Gray\8. Head and neck\F66122-008-f154.jpg"/>
          <p:cNvPicPr>
            <a:picLocks noChangeAspect="1" noChangeArrowheads="1"/>
          </p:cNvPicPr>
          <p:nvPr/>
        </p:nvPicPr>
        <p:blipFill>
          <a:blip r:embed="rId3" cstate="print"/>
          <a:srcRect b="5556"/>
          <a:stretch>
            <a:fillRect/>
          </a:stretch>
        </p:blipFill>
        <p:spPr bwMode="auto">
          <a:xfrm>
            <a:off x="4305300" y="1638300"/>
            <a:ext cx="4508500" cy="450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2195"/>
            <a:ext cx="9144000" cy="707886"/>
          </a:xfr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Superficial Veins of Head &amp; Neck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8600"/>
            <a:ext cx="8915400" cy="2554545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External Jugular Veins: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Lies superficial to the sternomastoid muscle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It passes down the neck and it is the only tributary of the subclavian vein.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It drains blood from: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Outside of the skull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Deep parts of the face.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6" descr="E:\dad\Student Gray\8. Head and neck\F66122-008-f173.jpg"/>
          <p:cNvPicPr>
            <a:picLocks noChangeAspect="1" noChangeArrowheads="1"/>
          </p:cNvPicPr>
          <p:nvPr/>
        </p:nvPicPr>
        <p:blipFill>
          <a:blip r:embed="rId3" cstate="print"/>
          <a:srcRect l="5298" t="2809" r="8278" b="5505"/>
          <a:stretch>
            <a:fillRect/>
          </a:stretch>
        </p:blipFill>
        <p:spPr bwMode="auto">
          <a:xfrm>
            <a:off x="4495800" y="2806700"/>
            <a:ext cx="3911600" cy="379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Superficial Veins of Head &amp; Neck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70000"/>
            <a:ext cx="9144000" cy="2923877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Anterior jugular veins: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It begins in the upper part of the neck by the union of the submental veins.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It descends close to the median line of the neck, medial to the sternomastoid muscle.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At the lower part of the neck, it passes laterally beneath that muscle to drain into the external jugular vein.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Just above the sternum the two anterior jugular veins communicate by a transverse vein to form the jugular arch.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14" descr="E:\dad\Student Gray\8. Head and neck\F66122-008-f154.jpg"/>
          <p:cNvPicPr>
            <a:picLocks noChangeAspect="1" noChangeArrowheads="1"/>
          </p:cNvPicPr>
          <p:nvPr/>
        </p:nvPicPr>
        <p:blipFill>
          <a:blip r:embed="rId3" cstate="print"/>
          <a:srcRect b="5556"/>
          <a:stretch>
            <a:fillRect/>
          </a:stretch>
        </p:blipFill>
        <p:spPr bwMode="auto">
          <a:xfrm>
            <a:off x="5170596" y="3733800"/>
            <a:ext cx="328760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2195"/>
            <a:ext cx="91440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Deep Veins of Head &amp; Neck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70000"/>
            <a:ext cx="9144000" cy="3847207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Internal Jugulars vein: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Drains blood from the head, brain, face &amp; neck.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It descends in the neck along with the internal and common carotid arteries and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vagus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nerve, within the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carotid sheath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Joins the subclavian vein to form the brachiocephalic vein.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Tributaries: 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Superior thyroid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Lingual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Facial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Occipital veins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Dural venous sinuses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6" descr="E:\dad\Student Gray\8. Head and neck\F66122-008-f194.jpg"/>
          <p:cNvPicPr>
            <a:picLocks noChangeAspect="1" noChangeArrowheads="1"/>
          </p:cNvPicPr>
          <p:nvPr/>
        </p:nvPicPr>
        <p:blipFill>
          <a:blip r:embed="rId3" cstate="print"/>
          <a:srcRect t="5338" b="4024"/>
          <a:stretch>
            <a:fillRect/>
          </a:stretch>
        </p:blipFill>
        <p:spPr bwMode="auto">
          <a:xfrm>
            <a:off x="5359400" y="3314701"/>
            <a:ext cx="3508828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382000" cy="715962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General Principles of Arterial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3581400"/>
          </a:xfrm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Arteries carry blood away from the heart.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All arteries, carry oxygenated blood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except the pulmonary and umbilical arteries, which carry deoxygenated blood to the lungs and to the placenta respectively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The flow of blood depends on the pumping action of the heart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There are no valves in the arteries.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The branches of arteries supplying adjacent areas  normally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anastomose with one another freely providing backup routes for blood to flow if one link is blocked.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Upper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300" cy="1508105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Two divisions: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Superficial Veins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Deep Veins 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11" descr="E:\dad\Student Gray\7. Upper limb\F66122-007-f066.jpg"/>
          <p:cNvPicPr>
            <a:picLocks noChangeAspect="1" noChangeArrowheads="1"/>
          </p:cNvPicPr>
          <p:nvPr/>
        </p:nvPicPr>
        <p:blipFill>
          <a:blip r:embed="rId3" cstate="print"/>
          <a:srcRect t="1550" r="17647" b="12186"/>
          <a:stretch>
            <a:fillRect/>
          </a:stretch>
        </p:blipFill>
        <p:spPr bwMode="auto">
          <a:xfrm>
            <a:off x="5376164" y="1244600"/>
            <a:ext cx="3247136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E:\dad\Student Gray\7. Upper limb\F66122-007-f116c.jpg"/>
          <p:cNvPicPr>
            <a:picLocks noChangeAspect="1" noChangeArrowheads="1"/>
          </p:cNvPicPr>
          <p:nvPr/>
        </p:nvPicPr>
        <p:blipFill>
          <a:blip r:embed="rId4" cstate="print"/>
          <a:srcRect l="14545" r="13182" b="9615"/>
          <a:stretch>
            <a:fillRect/>
          </a:stretch>
        </p:blipFill>
        <p:spPr bwMode="auto">
          <a:xfrm>
            <a:off x="2946400" y="3048000"/>
            <a:ext cx="2286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E:\dad\Student Gray\7. Upper limb\F66122-007-f118b.jpg"/>
          <p:cNvPicPr>
            <a:picLocks noChangeAspect="1" noChangeArrowheads="1"/>
          </p:cNvPicPr>
          <p:nvPr/>
        </p:nvPicPr>
        <p:blipFill>
          <a:blip r:embed="rId5" cstate="print"/>
          <a:srcRect l="21364" t="12500" r="15909" b="7143"/>
          <a:stretch>
            <a:fillRect/>
          </a:stretch>
        </p:blipFill>
        <p:spPr bwMode="auto">
          <a:xfrm>
            <a:off x="508000" y="3060700"/>
            <a:ext cx="2286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Upper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181600" cy="4862870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algn="just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Superficial Veins</a:t>
            </a:r>
          </a:p>
          <a:p>
            <a:pPr marL="868680" lvl="1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Cephalic vein 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Ascends in the superficial fascia on the lateral side of the biceps.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Drains into the Axillary vein.</a:t>
            </a:r>
          </a:p>
          <a:p>
            <a:pPr marL="868680" lvl="1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Basilic vein 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Ascends in the superficial fascia on the medial side of the biceps.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Halfway up the arm, it pierces the deep fascia 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At the lower border of the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teres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major it joins the venae comitantes of the brachial artery to form the Axillary vein.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2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11" descr="E:\dad\Student Gray\7. Upper limb\F66122-007-f066.jpg"/>
          <p:cNvPicPr>
            <a:picLocks noChangeAspect="1" noChangeArrowheads="1"/>
          </p:cNvPicPr>
          <p:nvPr/>
        </p:nvPicPr>
        <p:blipFill>
          <a:blip r:embed="rId3" cstate="print"/>
          <a:srcRect t="1550" r="17647" b="12186"/>
          <a:stretch>
            <a:fillRect/>
          </a:stretch>
        </p:blipFill>
        <p:spPr bwMode="auto">
          <a:xfrm>
            <a:off x="5105400" y="1600200"/>
            <a:ext cx="3899074" cy="451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74676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Upper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876800" cy="3262432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algn="just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Deep Veins</a:t>
            </a:r>
          </a:p>
          <a:p>
            <a:pPr marL="868680" lvl="1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Venae commitantes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Which accompany all the large arteries, usually in pairs.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  <a:defRPr/>
            </a:pPr>
            <a:endParaRPr lang="en-US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868680" lvl="1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Axillary vein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Formed by the union of basilic vein and the venae comitantes of the brachial artery.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13" descr="E:\dad\Student Gray\7. Upper limb\F66122-007-f050.jpg"/>
          <p:cNvPicPr>
            <a:picLocks noChangeAspect="1" noChangeArrowheads="1"/>
          </p:cNvPicPr>
          <p:nvPr/>
        </p:nvPicPr>
        <p:blipFill>
          <a:blip r:embed="rId3" cstate="print"/>
          <a:srcRect r="9375" b="4167"/>
          <a:stretch>
            <a:fillRect/>
          </a:stretch>
        </p:blipFill>
        <p:spPr bwMode="auto">
          <a:xfrm>
            <a:off x="4959350" y="1409700"/>
            <a:ext cx="4032250" cy="483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Inferior Vena Cava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700"/>
            <a:ext cx="4800600" cy="4493538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Drains most of the blood from the body below the diaphragm to the right atrium.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Formed by the union of the 2 common iliac veins behind the right common iliac artery at the level of the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5th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lumbar vertebra. 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Ascends on the right side of the aorta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Pierces the central tendon of diaphragm at the level of the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8th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thoracic vertebra. 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2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6" descr="E:\dad\Student Gray\4. Abdomen\F66122-004-f106.jpg"/>
          <p:cNvPicPr>
            <a:picLocks noChangeAspect="1" noChangeArrowheads="1"/>
          </p:cNvPicPr>
          <p:nvPr/>
        </p:nvPicPr>
        <p:blipFill>
          <a:blip r:embed="rId3" cstate="print"/>
          <a:srcRect b="5486"/>
          <a:stretch>
            <a:fillRect/>
          </a:stretch>
        </p:blipFill>
        <p:spPr bwMode="auto">
          <a:xfrm>
            <a:off x="4876800" y="1524000"/>
            <a:ext cx="4114800" cy="441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1534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Tributaries of Inferior Vena Cava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700"/>
            <a:ext cx="5029200" cy="3416320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Two common iliac veins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Median sacral vein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Four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paired lumbar veins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Right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gonadal vein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left vein drains into the left renal vein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Paired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renal veins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Right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suprarenal vein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left vein drains into the left renal vein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Hepatic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veins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Paired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inferior phrenic vein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6" descr="E:\dad\Student Gray\4. Abdomen\F66122-004-f018.jpg"/>
          <p:cNvPicPr>
            <a:picLocks noChangeAspect="1" noChangeArrowheads="1"/>
          </p:cNvPicPr>
          <p:nvPr/>
        </p:nvPicPr>
        <p:blipFill>
          <a:blip r:embed="rId3" cstate="print"/>
          <a:srcRect t="38974" b="3445"/>
          <a:stretch>
            <a:fillRect/>
          </a:stretch>
        </p:blipFill>
        <p:spPr bwMode="auto">
          <a:xfrm>
            <a:off x="5060576" y="1625601"/>
            <a:ext cx="3969123" cy="408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924800" y="3059668"/>
            <a:ext cx="838200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3505200"/>
            <a:ext cx="838200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53400" y="3821668"/>
            <a:ext cx="838200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53400" y="2286000"/>
            <a:ext cx="838200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133600"/>
            <a:ext cx="838200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Lower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606800" cy="1692771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Two divisions: 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Superficial Veins 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Deep Veins 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5232400" y="1181100"/>
            <a:ext cx="2921000" cy="549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1534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Lower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6096000" cy="2369880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Superficial Veins</a:t>
            </a:r>
          </a:p>
          <a:p>
            <a:pPr marL="86868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Form a network in the subcutaneous tissue</a:t>
            </a:r>
          </a:p>
          <a:p>
            <a:pPr marL="86868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Pattern is variable</a:t>
            </a:r>
          </a:p>
          <a:p>
            <a:pPr marL="86868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They are the tributaries of the: </a:t>
            </a:r>
          </a:p>
          <a:p>
            <a:pPr marL="1197864" lvl="2" indent="-382588" algn="just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Great (long) saphenous vein</a:t>
            </a:r>
          </a:p>
          <a:p>
            <a:pPr marL="1197864" lvl="2" indent="-382588" algn="just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Small (short) saphenous vein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2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400800" y="1524000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Great Saphenous Vein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9925"/>
            <a:ext cx="5638800" cy="2985433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longest vein</a:t>
            </a:r>
          </a:p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Begins from the medial end of the dorsal venous arch of the foot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Ascends obliquely upwards,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passes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behind the knee and curves forward around the medial side of the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thigh to join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femoral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vein.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 It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is  connected to the small saphenous vein by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one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or two branches that pass behind the knee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sz="22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2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248400" y="1600200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Small Saphenous Vein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6070600" cy="2739211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Arises from the lateral end of the dorsal venous arch.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Follows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lateral border of the tendocalcaneus and then runs up to the middle of the back of the leg.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Pierces the deep fascia in the lower part of the popliteal fossa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Drains into the </a:t>
            </a: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popliteal vein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Has numerous valves along its course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324600" y="1600200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Lower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70000"/>
            <a:ext cx="5194300" cy="3231654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Deep Veins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Comprise the venae comitantes, which accompany all the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small arteries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, usually in pairs. 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Venae comitantes unite to form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popliteal vein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, which continues as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femoral vein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Receive blood from superficial veins through perforating veins. 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4" name="Group 15"/>
          <p:cNvGrpSpPr/>
          <p:nvPr/>
        </p:nvGrpSpPr>
        <p:grpSpPr>
          <a:xfrm>
            <a:off x="5537200" y="1219200"/>
            <a:ext cx="3238500" cy="5461000"/>
            <a:chOff x="5257800" y="990600"/>
            <a:chExt cx="3581400" cy="5715000"/>
          </a:xfrm>
        </p:grpSpPr>
        <p:pic>
          <p:nvPicPr>
            <p:cNvPr id="7" name="Picture 2" descr="H:\Major veins\LowerLimb veins.jpg"/>
            <p:cNvPicPr>
              <a:picLocks noChangeAspect="1" noChangeArrowheads="1"/>
            </p:cNvPicPr>
            <p:nvPr/>
          </p:nvPicPr>
          <p:blipFill>
            <a:blip r:embed="rId3" cstate="print"/>
            <a:srcRect b="6849"/>
            <a:stretch>
              <a:fillRect/>
            </a:stretch>
          </p:blipFill>
          <p:spPr>
            <a:xfrm>
              <a:off x="5257800" y="990600"/>
              <a:ext cx="3581400" cy="571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7124695" y="2008188"/>
              <a:ext cx="114300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en-US" sz="1400" b="1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Arial" charset="0"/>
                </a:rPr>
                <a:t>Femoral vein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7578257" y="3729038"/>
              <a:ext cx="11974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en-US" sz="1400" b="1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Arial" charset="0"/>
                </a:rPr>
                <a:t>Popliteal vein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842913" y="1303338"/>
              <a:ext cx="15009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1">
                <a:defRPr/>
              </a:pPr>
              <a:r>
                <a:rPr lang="en-US" sz="1400" b="1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Arial" charset="0"/>
                </a:rPr>
                <a:t>External iliac </a:t>
              </a:r>
            </a:p>
            <a:p>
              <a:pPr algn="ctr" rtl="1">
                <a:defRPr/>
              </a:pPr>
              <a:r>
                <a:rPr lang="en-US" sz="1400" b="1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Arial" charset="0"/>
                </a:rPr>
                <a:t>vein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0800000" flipV="1">
              <a:off x="6400800" y="1616075"/>
              <a:ext cx="665163" cy="6032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 flipV="1">
              <a:off x="6248400" y="2209800"/>
              <a:ext cx="914400" cy="53340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 flipV="1">
              <a:off x="6248400" y="3808413"/>
              <a:ext cx="1309688" cy="1587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 flipV="1">
              <a:off x="7467600" y="4038600"/>
              <a:ext cx="609600" cy="22860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76200" y="1066800"/>
            <a:ext cx="5029200" cy="255454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It is the largest artery in the body.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Originates from the left ventricle.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It is divided  into 4 parts.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It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carries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oxygenated blood to all parts of the body.</a:t>
            </a:r>
          </a:p>
        </p:txBody>
      </p:sp>
      <p:pic>
        <p:nvPicPr>
          <p:cNvPr id="10244" name="Picture 5" descr="E:\dad\Student Gray\3. Thorax\F66122-003-f005.jpg"/>
          <p:cNvPicPr>
            <a:picLocks noChangeAspect="1" noChangeArrowheads="1"/>
          </p:cNvPicPr>
          <p:nvPr/>
        </p:nvPicPr>
        <p:blipFill>
          <a:blip r:embed="rId3" cstate="print"/>
          <a:srcRect l="27779" r="27779" b="6772"/>
          <a:stretch>
            <a:fillRect/>
          </a:stretch>
        </p:blipFill>
        <p:spPr bwMode="auto">
          <a:xfrm>
            <a:off x="5257800" y="914400"/>
            <a:ext cx="3810000" cy="422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Aorta</a:t>
            </a:r>
            <a:endParaRPr lang="ar-S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974"/>
            <a:ext cx="9144000" cy="12003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Mechanism of Venous Return</a:t>
            </a:r>
            <a:br>
              <a:rPr lang="en-US" sz="36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from Lower Limb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Arial" pitchFamily="34" charset="0"/>
              </a:rPr>
              <a:t>(FYI)</a:t>
            </a:r>
            <a:endParaRPr lang="ar-SA" sz="3600" b="1" dirty="0">
              <a:solidFill>
                <a:srgbClr val="C0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4200"/>
            <a:ext cx="5194300" cy="5016758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Much of the saphenous blood passes from superficial to deep veins through the perforating veins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blood is pumped upwards in the deep veins by the contraction of the calf muscles (calf pump).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This action of ‘calf pump’ is assisted by the tight sleeve of deep fascia surrounding these muscles.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Vericose veins: If the valves in the perforating veins become incompetent, the direction of blood flow is reversed and the veins become varicosed. Most common in posterior &amp; medial parts of the lower limb, particularly in old people.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5" name="Picture 3" descr="C:\Documents and Settings\Free User\My Documents\My Pictures\Major veins\Varicose ve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1917700"/>
            <a:ext cx="2562639" cy="453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Free User\My Documents\My Pictures\Major veins\V veins.bmp"/>
          <p:cNvPicPr>
            <a:picLocks noChangeAspect="1" noChangeArrowheads="1"/>
          </p:cNvPicPr>
          <p:nvPr/>
        </p:nvPicPr>
        <p:blipFill>
          <a:blip r:embed="rId4" cstate="print"/>
          <a:srcRect l="39024"/>
          <a:stretch>
            <a:fillRect/>
          </a:stretch>
        </p:blipFill>
        <p:spPr>
          <a:xfrm>
            <a:off x="7260077" y="1943100"/>
            <a:ext cx="1883923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010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Hepatic Portal Vein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7278"/>
            <a:ext cx="4800600" cy="2862322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Drains blood from the gastrointestinal tract and spleen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It is formed by the union of the superior mesenteric and splenic veins.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Immediately before reaching the liver, the portal vein divides into right and left that enter the liver.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Tributaries: Gastric and cystic veins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6" descr="E:\dad\Student Gray\4. Abdomen\F66122-004-f106.jpg"/>
          <p:cNvPicPr>
            <a:picLocks noChangeAspect="1" noChangeArrowheads="1"/>
          </p:cNvPicPr>
          <p:nvPr/>
        </p:nvPicPr>
        <p:blipFill>
          <a:blip r:embed="rId3" cstate="print"/>
          <a:srcRect b="4213"/>
          <a:stretch>
            <a:fillRect/>
          </a:stretch>
        </p:blipFill>
        <p:spPr bwMode="auto">
          <a:xfrm>
            <a:off x="5562600" y="1447800"/>
            <a:ext cx="3530600" cy="4207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79248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Portocaval Anastomosis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0"/>
            <a:ext cx="5156200" cy="2554545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 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portacaval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anastomosis (also known as portal systemic anastomosis) is a specific type of anastomosis that occurs between the veins of portal circulation and those of systemic circulation.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anastomotic channels become dilated (varicosed) in case of portal hypertension.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6" descr="E:\dad\Student Gray\4. Abdomen\F66122-004-f106.jpg"/>
          <p:cNvPicPr>
            <a:picLocks noChangeAspect="1" noChangeArrowheads="1"/>
          </p:cNvPicPr>
          <p:nvPr/>
        </p:nvPicPr>
        <p:blipFill>
          <a:blip r:embed="rId3" cstate="print"/>
          <a:srcRect b="4213"/>
          <a:stretch>
            <a:fillRect/>
          </a:stretch>
        </p:blipFill>
        <p:spPr bwMode="auto">
          <a:xfrm>
            <a:off x="5562600" y="1447800"/>
            <a:ext cx="3530600" cy="4207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Sites of </a:t>
            </a:r>
            <a:r>
              <a:rPr lang="en-US" sz="4000" b="1" dirty="0" err="1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Portocaval</a:t>
            </a:r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Anastomosis</a:t>
            </a:r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(FYI)</a:t>
            </a:r>
            <a:endParaRPr lang="ar-SA" sz="28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9172"/>
            <a:ext cx="5257800" cy="4093428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Lower end of esophagus: left gastric vein &amp; azygos vein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Lower part of rectum: (Hemorrhoids) superior and middle rectal veins &amp; inferior rectal vein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Para umbilical region: (Caput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Medusae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) Para umbilical veins &amp; superficial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epigastric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Retroperitoneal: Veins draining colon &amp; veins of the posterior abdominal wall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Patent ductus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venosus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: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Left branch of portal vein &amp; inferior vena cava.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6" descr="E:\dad\Student Gray\4. Abdomen\F66122-004-f106.jpg"/>
          <p:cNvPicPr>
            <a:picLocks noChangeAspect="1" noChangeArrowheads="1"/>
          </p:cNvPicPr>
          <p:nvPr/>
        </p:nvPicPr>
        <p:blipFill>
          <a:blip r:embed="rId3" cstate="print"/>
          <a:srcRect b="4213"/>
          <a:stretch>
            <a:fillRect/>
          </a:stretch>
        </p:blipFill>
        <p:spPr bwMode="auto">
          <a:xfrm>
            <a:off x="5410200" y="1447800"/>
            <a:ext cx="3580524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2073548"/>
            <a:ext cx="3135420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Calibri" pitchFamily="34" charset="0"/>
              </a:rPr>
              <a:t>QUESTION</a:t>
            </a:r>
            <a:r>
              <a:rPr lang="en-US" sz="4400" b="1" dirty="0">
                <a:solidFill>
                  <a:srgbClr val="0000FF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0" y="1295400"/>
            <a:ext cx="5029200" cy="292387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Ascending Aorta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Arch of Aorta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Descending  </a:t>
            </a:r>
          </a:p>
          <a:p>
            <a:pPr lvl="1" algn="just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Thoracic Aorta</a:t>
            </a:r>
          </a:p>
          <a:p>
            <a:pPr lvl="1" algn="just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Abdominal Aorta</a:t>
            </a:r>
          </a:p>
          <a:p>
            <a:pPr lvl="1" algn="just"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Division of Aorta</a:t>
            </a:r>
            <a:endParaRPr lang="ar-S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5" name="Picture 2" descr="https://www.clevelandclinic.org/heartcenter/images/guide/heartworks/thoracoabdominal_ao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066800"/>
            <a:ext cx="3886200" cy="526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0" y="1295400"/>
            <a:ext cx="5334000" cy="249299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Originates from left ventricle.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Continuous as aortic arch.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Branches: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Right &amp; Left coronary arteries</a:t>
            </a:r>
          </a:p>
          <a:p>
            <a:pPr lvl="2" algn="just"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arise from aortic sinuses</a:t>
            </a:r>
          </a:p>
          <a:p>
            <a:pPr lvl="1" algn="just"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Ascending Aorta</a:t>
            </a:r>
            <a:endParaRPr lang="ar-S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81600" y="990600"/>
            <a:ext cx="3657600" cy="4724400"/>
            <a:chOff x="4648200" y="1136650"/>
            <a:chExt cx="4191000" cy="5340350"/>
          </a:xfrm>
        </p:grpSpPr>
        <p:pic>
          <p:nvPicPr>
            <p:cNvPr id="7" name="Picture 6" descr="E:\dad\Student Gray\3. Thorax\F66122-003-f061a.jpg"/>
            <p:cNvPicPr>
              <a:picLocks noChangeAspect="1" noChangeArrowheads="1"/>
            </p:cNvPicPr>
            <p:nvPr/>
          </p:nvPicPr>
          <p:blipFill>
            <a:blip r:embed="rId3" cstate="print"/>
            <a:srcRect l="19231" r="29121" b="5125"/>
            <a:stretch>
              <a:fillRect/>
            </a:stretch>
          </p:blipFill>
          <p:spPr bwMode="auto">
            <a:xfrm>
              <a:off x="4648200" y="1136650"/>
              <a:ext cx="4191000" cy="534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 rot="5400000">
              <a:off x="7048500" y="2400300"/>
              <a:ext cx="1295400" cy="10668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5981700" y="2019300"/>
              <a:ext cx="1828800" cy="14478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0" y="990600"/>
            <a:ext cx="5029200" cy="452431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Continuation of the ascending aorta.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Leads to descending thoracic aorta.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Located behind the lower part of  manubrium sterni and on the left side of trachea.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Branches: </a:t>
            </a:r>
          </a:p>
          <a:p>
            <a:pPr marL="914400" lvl="1" indent="-457200" algn="just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Left Subclavian artery </a:t>
            </a:r>
          </a:p>
          <a:p>
            <a:pPr marL="914400" lvl="1" indent="-457200" algn="just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Left Common Carotid artery</a:t>
            </a:r>
          </a:p>
          <a:p>
            <a:pPr marL="914400" lvl="1" indent="-457200" algn="just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Brachiocephalic trunk</a:t>
            </a:r>
          </a:p>
          <a:p>
            <a:pPr lvl="2" algn="just">
              <a:buFont typeface="Wingdings" pitchFamily="2" charset="2"/>
              <a:buChar char="ü"/>
              <a:defRPr/>
            </a:pPr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  <a:p>
            <a:pPr lvl="1" algn="just"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Arch of Aorta</a:t>
            </a:r>
            <a:endParaRPr lang="ar-S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1" name="Picture 7" descr="E:\dad\Student Gray\8. Head and neck\F66122-008-f215.jpg"/>
          <p:cNvPicPr>
            <a:picLocks noChangeAspect="1" noChangeArrowheads="1"/>
          </p:cNvPicPr>
          <p:nvPr/>
        </p:nvPicPr>
        <p:blipFill>
          <a:blip r:embed="rId3" cstate="print"/>
          <a:srcRect b="5042"/>
          <a:stretch>
            <a:fillRect/>
          </a:stretch>
        </p:blipFill>
        <p:spPr bwMode="auto">
          <a:xfrm>
            <a:off x="5105400" y="990600"/>
            <a:ext cx="3911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76200" y="1243548"/>
            <a:ext cx="5029200" cy="3785652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The left common carotid arises from aortic arch.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The right common carotid arises from brachiocephalic trunk.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Each common carotid gives two branches: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Internal carotid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External carotid</a:t>
            </a:r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2" algn="just">
              <a:buFont typeface="Wingdings" pitchFamily="2" charset="2"/>
              <a:buChar char="ü"/>
              <a:defRPr/>
            </a:pPr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  <a:p>
            <a:pPr lvl="1" algn="just"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Common Carotid Arteries</a:t>
            </a:r>
            <a:endParaRPr lang="ar-S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6" name="Picture 7" descr="E:\dad\Student Gray\8. Head and neck\F66122-008-f037a.jpg"/>
          <p:cNvPicPr>
            <a:picLocks noChangeAspect="1" noChangeArrowheads="1"/>
          </p:cNvPicPr>
          <p:nvPr/>
        </p:nvPicPr>
        <p:blipFill>
          <a:blip r:embed="rId3" cstate="print"/>
          <a:srcRect l="13182" t="4762" r="14545" b="4762"/>
          <a:stretch>
            <a:fillRect/>
          </a:stretch>
        </p:blipFill>
        <p:spPr bwMode="auto">
          <a:xfrm>
            <a:off x="5029200" y="1219200"/>
            <a:ext cx="40163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76200" y="1066800"/>
            <a:ext cx="4953000" cy="3970318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It divides behind neck of the mandible into two 2 terminal branches: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Superficial temporal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Maxillary artery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It supplies:</a:t>
            </a:r>
          </a:p>
          <a:p>
            <a:pPr marL="914400" lvl="1" indent="-457200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Scalp: Superficial temporal artery</a:t>
            </a:r>
          </a:p>
          <a:p>
            <a:pPr marL="914400" lvl="1" indent="-457200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Face: Facial artery</a:t>
            </a:r>
          </a:p>
          <a:p>
            <a:pPr marL="914400" lvl="1" indent="-457200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Maxilla: Maxillary artery</a:t>
            </a:r>
          </a:p>
          <a:p>
            <a:pPr marL="914400" lvl="1" indent="-457200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Tongue: Lingual artery</a:t>
            </a:r>
          </a:p>
          <a:p>
            <a:pPr marL="914400" lvl="1" indent="-457200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Glands: Superior thyroid artery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53000" y="1143000"/>
            <a:ext cx="3962400" cy="4495800"/>
            <a:chOff x="3581400" y="990600"/>
            <a:chExt cx="5410200" cy="5715000"/>
          </a:xfrm>
        </p:grpSpPr>
        <p:pic>
          <p:nvPicPr>
            <p:cNvPr id="15364" name="Picture 5" descr="E:\dad\Student Gray\8. Head and neck\F66122-008-f193.jpg"/>
            <p:cNvPicPr>
              <a:picLocks noChangeAspect="1" noChangeArrowheads="1"/>
            </p:cNvPicPr>
            <p:nvPr/>
          </p:nvPicPr>
          <p:blipFill>
            <a:blip r:embed="rId3" cstate="print"/>
            <a:srcRect b="6850"/>
            <a:stretch>
              <a:fillRect/>
            </a:stretch>
          </p:blipFill>
          <p:spPr bwMode="auto">
            <a:xfrm>
              <a:off x="3581400" y="990600"/>
              <a:ext cx="54102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7086600" y="1524000"/>
              <a:ext cx="12954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57600" y="2362200"/>
              <a:ext cx="7620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14800" y="4038600"/>
              <a:ext cx="9906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</a:rPr>
              <a:t>External Carotid Artery</a:t>
            </a:r>
            <a:endParaRPr lang="ar-SA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5630</TotalTime>
  <Words>2363</Words>
  <Application>Microsoft Office PowerPoint</Application>
  <PresentationFormat>On-screen Show (4:3)</PresentationFormat>
  <Paragraphs>393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Technic</vt:lpstr>
      <vt:lpstr>Slide 1</vt:lpstr>
      <vt:lpstr>Objectives</vt:lpstr>
      <vt:lpstr>General Principles of Arterial Supply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Veins</vt:lpstr>
      <vt:lpstr>Superior Vena Cava</vt:lpstr>
      <vt:lpstr>Veins of Head &amp; Neck</vt:lpstr>
      <vt:lpstr>Superficial Veins of Head &amp; Neck</vt:lpstr>
      <vt:lpstr>Superficial Veins of Head &amp; Neck</vt:lpstr>
      <vt:lpstr>Deep Veins of Head &amp; Neck</vt:lpstr>
      <vt:lpstr>Veins of Upper Limbs</vt:lpstr>
      <vt:lpstr>Veins of Upper Limbs</vt:lpstr>
      <vt:lpstr>Veins of Upper Limbs</vt:lpstr>
      <vt:lpstr>Inferior Vena Cava</vt:lpstr>
      <vt:lpstr>Tributaries of Inferior Vena Cava</vt:lpstr>
      <vt:lpstr>Veins of Lower Limbs</vt:lpstr>
      <vt:lpstr>Veins of Lower Limbs</vt:lpstr>
      <vt:lpstr>Great Saphenous Vein</vt:lpstr>
      <vt:lpstr>Small Saphenous Vein</vt:lpstr>
      <vt:lpstr>Veins of Lower Limbs</vt:lpstr>
      <vt:lpstr>Mechanism of Venous Return from Lower Limb (FYI)</vt:lpstr>
      <vt:lpstr>Hepatic Portal Vein</vt:lpstr>
      <vt:lpstr>Portocaval Anastomosis</vt:lpstr>
      <vt:lpstr>Sites of Portocaval Anastomosis (FYI)</vt:lpstr>
      <vt:lpstr>Slide 44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arteries of the body</dc:title>
  <dc:creator>Prof. Saeed Abuel Makarem</dc:creator>
  <cp:lastModifiedBy>sudl</cp:lastModifiedBy>
  <cp:revision>459</cp:revision>
  <dcterms:created xsi:type="dcterms:W3CDTF">2008-10-27T09:29:56Z</dcterms:created>
  <dcterms:modified xsi:type="dcterms:W3CDTF">2013-03-17T07:05:41Z</dcterms:modified>
</cp:coreProperties>
</file>