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3" r:id="rId2"/>
  </p:sldMasterIdLst>
  <p:notesMasterIdLst>
    <p:notesMasterId r:id="rId26"/>
  </p:notesMasterIdLst>
  <p:handoutMasterIdLst>
    <p:handoutMasterId r:id="rId27"/>
  </p:handoutMasterIdLst>
  <p:sldIdLst>
    <p:sldId id="256" r:id="rId3"/>
    <p:sldId id="458" r:id="rId4"/>
    <p:sldId id="456" r:id="rId5"/>
    <p:sldId id="472" r:id="rId6"/>
    <p:sldId id="473" r:id="rId7"/>
    <p:sldId id="474" r:id="rId8"/>
    <p:sldId id="425" r:id="rId9"/>
    <p:sldId id="426" r:id="rId10"/>
    <p:sldId id="479" r:id="rId11"/>
    <p:sldId id="459" r:id="rId12"/>
    <p:sldId id="467" r:id="rId13"/>
    <p:sldId id="429" r:id="rId14"/>
    <p:sldId id="468" r:id="rId15"/>
    <p:sldId id="427" r:id="rId16"/>
    <p:sldId id="478" r:id="rId17"/>
    <p:sldId id="441" r:id="rId18"/>
    <p:sldId id="461" r:id="rId19"/>
    <p:sldId id="475" r:id="rId20"/>
    <p:sldId id="470" r:id="rId21"/>
    <p:sldId id="465" r:id="rId22"/>
    <p:sldId id="477" r:id="rId23"/>
    <p:sldId id="476" r:id="rId24"/>
    <p:sldId id="469" r:id="rId25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64" y="-10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96199-3949-F24E-AD1F-28A5FFBB0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17545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57FC-785C-7A4F-ABB3-FEE0190E01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52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A471-F0B2-D54C-90F1-6C98BCFB0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11871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D226-6350-D547-9A27-26068252D5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3865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0B6C-CD63-644D-BD14-1EA6F8C35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87429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81BA-4F9C-724C-B416-08DF182D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5259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2B8DA-F9CD-1346-B96D-8CA6C7763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7446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795C-240D-EF4A-9A97-093EC26ED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000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3583-BBE6-3C4F-BA5B-C93BC0CAC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861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CA39-C409-4542-B692-664405085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515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D122-4D39-B945-9463-5018ABEFD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4953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0944E9-4395-9141-B745-C920BDBC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slow">
    <p:fade thruBlk="1"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38300" y="609600"/>
            <a:ext cx="84185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38300" y="19050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Block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390900" y="4038600"/>
            <a:ext cx="670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Dr.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Usman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Ghani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</a:t>
            </a:r>
            <a:r>
              <a:rPr lang="en-US" sz="3300" dirty="0" err="1">
                <a:latin typeface="Palatino" charset="0"/>
              </a:rPr>
              <a:t>myocytes</a:t>
            </a:r>
            <a:r>
              <a:rPr lang="en-US" sz="3300" dirty="0">
                <a:latin typeface="Palatino" charset="0"/>
              </a:rPr>
              <a:t>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contraction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 are mainly bound to proteins, with small amount soluble in the 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</a:t>
            </a: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cTnI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cTnT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binds to </a:t>
            </a: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54102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cTn are structurally different from muscle troponins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Highly specific markers for detecting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Appear in plasma in 3-4 h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Remain elevated for up to 10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After a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Structurally bound troponins are released later for several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764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01648940"/>
              </p:ext>
            </p:extLst>
          </p:nvPr>
        </p:nvGraphicFramePr>
        <p:xfrm>
          <a:off x="1257300" y="1752600"/>
          <a:ext cx="8077200" cy="2806700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1981200"/>
                <a:gridCol w="1981200"/>
              </a:tblGrid>
              <a:tr h="8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Enzyme /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(days)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54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CK-MB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1.5-3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82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troponins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~48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upto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MI marker changes in plasma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>
                <a:latin typeface="Palatino" charset="0"/>
              </a:rPr>
              <a:t>Three main CK isoenzymes with two polypeptide chains B or M</a:t>
            </a:r>
            <a:endParaRPr lang="en-US" sz="200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Appears in blood within 4-6 hours of heart attack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 12 - 24 hours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within 2-3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 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476500" y="19812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Myoglobin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err="1">
                <a:latin typeface="Palatino" pitchFamily="18" charset="0"/>
                <a:ea typeface="+mn-ea"/>
                <a:cs typeface="+mn-cs"/>
              </a:rPr>
              <a:t>Myoglobin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 is a sensitive marker of cardiac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damage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 2"/>
              <a:buChar char=""/>
              <a:defRPr/>
            </a:pPr>
            <a:r>
              <a:rPr lang="en-US" sz="3000" dirty="0" smtClean="0">
                <a:latin typeface="Palatino" pitchFamily="18" charset="0"/>
                <a:ea typeface="+mn-ea"/>
              </a:rPr>
              <a:t>Appears in blood earlier than other markers (within 1-4 hours)</a:t>
            </a:r>
            <a:endParaRPr lang="en-US" sz="3000" dirty="0">
              <a:latin typeface="Palatino" pitchFamily="18" charset="0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It rises very rapidly after the MI at about the same rate as CK-MB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It is 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non-specific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because </a:t>
            </a:r>
            <a:r>
              <a:rPr lang="en-US" sz="3000" dirty="0">
                <a:latin typeface="Palatino" pitchFamily="18" charset="0"/>
                <a:ea typeface="+mn-ea"/>
                <a:cs typeface="+mn-cs"/>
              </a:rPr>
              <a:t>i</a:t>
            </a:r>
            <a:r>
              <a:rPr lang="en-US" sz="3000" dirty="0" smtClean="0">
                <a:latin typeface="Palatino" pitchFamily="18" charset="0"/>
                <a:ea typeface="+mn-ea"/>
                <a:cs typeface="+mn-cs"/>
              </a:rPr>
              <a:t>t is elevated in: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>
                <a:latin typeface="Palatino" pitchFamily="18" charset="0"/>
                <a:ea typeface="+mn-ea"/>
              </a:rPr>
              <a:t>M</a:t>
            </a:r>
            <a:r>
              <a:rPr lang="en-US" sz="2700" dirty="0" smtClean="0">
                <a:latin typeface="Palatino" pitchFamily="18" charset="0"/>
                <a:ea typeface="+mn-ea"/>
              </a:rPr>
              <a:t>uscle disease/injury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 smtClean="0">
                <a:latin typeface="Palatino" pitchFamily="18" charset="0"/>
                <a:ea typeface="+mn-ea"/>
              </a:rPr>
              <a:t>Acute and chronic renal failure</a:t>
            </a:r>
            <a:endParaRPr lang="en-US" sz="2700" dirty="0">
              <a:latin typeface="Palatino" pitchFamily="18" charset="0"/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533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Myoglobin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200">
                <a:latin typeface="Palatino" charset="0"/>
                <a:cs typeface="Palatino" charset="0"/>
              </a:rPr>
              <a:t>BNP is a peptide hormone produced by the ventricles of the heart in response to:</a:t>
            </a:r>
          </a:p>
          <a:p>
            <a:pPr lvl="1" eaLnBrk="1" hangingPunct="1"/>
            <a:r>
              <a:rPr lang="en-US" sz="2900">
                <a:latin typeface="Palatino" charset="0"/>
                <a:cs typeface="Palatino" charset="0"/>
              </a:rPr>
              <a:t>Myocardial stretching and ventricular dysfunction after MI</a:t>
            </a:r>
          </a:p>
          <a:p>
            <a:pPr eaLnBrk="1" hangingPunct="1"/>
            <a:r>
              <a:rPr lang="en-US" sz="3200">
                <a:latin typeface="Palatino" charset="0"/>
                <a:cs typeface="Palatino" charset="0"/>
              </a:rPr>
              <a:t>It causes vasodilation, sodium and water excretion and reduces blood pressure</a:t>
            </a:r>
          </a:p>
          <a:p>
            <a:pPr eaLnBrk="1" hangingPunct="1"/>
            <a:r>
              <a:rPr lang="en-US" sz="3200">
                <a:latin typeface="Palatino" charset="0"/>
                <a:cs typeface="Palatino" charset="0"/>
              </a:rPr>
              <a:t>Half-life is ~ 20 min.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" y="1066800"/>
            <a:ext cx="9220200" cy="5638800"/>
          </a:xfrm>
          <a:prstGeom prst="rect">
            <a:avLst/>
          </a:prstGeom>
          <a:ln>
            <a:noFill/>
          </a:ln>
        </p:spPr>
        <p:txBody>
          <a:bodyPr/>
          <a:lstStyle>
            <a:lvl1pPr marL="273050" indent="-273050"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Measurement of plasma MI markers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Upon admission of patient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Serially thereafter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Use of fast and robust test methods for marker detection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Types of markers: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Early markers (myoglobin)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Highly specific markers (cardiac troponins)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CK-MB is the second choice after troponins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9100" y="152400"/>
            <a:ext cx="9144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MI Marker Recommendations 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highly 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have higher sensitivity and specificity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are measured in combination with myoglobin and CK-MB</a:t>
            </a:r>
          </a:p>
          <a:p>
            <a:pPr eaLnBrk="1" hangingPunct="1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Myocardial infarction is due to: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Occlusion </a:t>
            </a:r>
            <a:r>
              <a:rPr lang="en-US" sz="3100" dirty="0" smtClean="0">
                <a:latin typeface="Palatino" charset="0"/>
              </a:rPr>
              <a:t>of coronary arteries</a:t>
            </a:r>
            <a:r>
              <a:rPr lang="en-US" sz="3100" dirty="0" smtClean="0">
                <a:latin typeface="Palatino" charset="0"/>
                <a:sym typeface="Wingdings" charset="0"/>
              </a:rPr>
              <a:t> </a:t>
            </a:r>
            <a:endParaRPr lang="en-US" sz="3100" dirty="0">
              <a:latin typeface="Palatino" charset="0"/>
              <a:sym typeface="Wingdings" charset="0"/>
            </a:endParaRP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estricted </a:t>
            </a:r>
            <a:r>
              <a:rPr lang="en-US" sz="3100" dirty="0">
                <a:latin typeface="Palatino" charset="0"/>
              </a:rPr>
              <a:t>blood supply (oxygen) 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ischemia</a:t>
            </a:r>
            <a:r>
              <a:rPr lang="en-US" sz="3100" dirty="0" smtClean="0">
                <a:latin typeface="Palatino" charset="0"/>
              </a:rPr>
              <a:t>)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D</a:t>
            </a:r>
            <a:r>
              <a:rPr lang="en-US" sz="3100" dirty="0" smtClean="0">
                <a:latin typeface="Palatino" charset="0"/>
              </a:rPr>
              <a:t>amage </a:t>
            </a:r>
            <a:r>
              <a:rPr lang="en-US" sz="3100" dirty="0">
                <a:latin typeface="Palatino" charset="0"/>
              </a:rPr>
              <a:t>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infarction</a:t>
            </a:r>
            <a:r>
              <a:rPr lang="en-US" sz="3100" dirty="0" smtClean="0">
                <a:latin typeface="Palatino" charset="0"/>
              </a:rPr>
              <a:t>) 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elease </a:t>
            </a:r>
            <a:r>
              <a:rPr lang="en-US" sz="3100" dirty="0">
                <a:latin typeface="Palatino" charset="0"/>
              </a:rPr>
              <a:t>of enzymes and other proteins into the blood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markers</a:t>
            </a:r>
            <a:r>
              <a:rPr lang="en-US" sz="3100" dirty="0">
                <a:latin typeface="Palatino" charset="0"/>
              </a:rPr>
              <a:t>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</a:t>
            </a:r>
            <a:r>
              <a:rPr lang="en-US" sz="2600" dirty="0" err="1" smtClean="0">
                <a:ea typeface="+mn-ea"/>
              </a:rPr>
              <a:t>creatine</a:t>
            </a:r>
            <a:r>
              <a:rPr lang="en-US" sz="2600" dirty="0" smtClean="0">
                <a:ea typeface="+mn-ea"/>
              </a:rPr>
              <a:t> kinase 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entury Schoolbook" charset="0"/>
              </a:rPr>
              <a:t>High </a:t>
            </a:r>
            <a:r>
              <a:rPr lang="en-US" sz="3000" dirty="0" smtClean="0">
                <a:latin typeface="Century Schoolbook" charset="0"/>
              </a:rPr>
              <a:t>concentration </a:t>
            </a:r>
            <a:r>
              <a:rPr lang="en-US" sz="3000" dirty="0">
                <a:latin typeface="Century Schoolbook" charset="0"/>
              </a:rPr>
              <a:t>in the myocardium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Absence from non-myocardial tissue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High sensitivity and specificity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Rapid release into </a:t>
            </a:r>
            <a:r>
              <a:rPr lang="en-US" sz="3000" dirty="0" smtClean="0">
                <a:latin typeface="Century Schoolbook" charset="0"/>
              </a:rPr>
              <a:t>plasma </a:t>
            </a:r>
            <a:r>
              <a:rPr lang="en-US" sz="3000" dirty="0">
                <a:latin typeface="Century Schoolbook" charset="0"/>
              </a:rPr>
              <a:t>following myocardial injury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Correlation between </a:t>
            </a:r>
            <a:r>
              <a:rPr lang="en-US" sz="3000" dirty="0" smtClean="0">
                <a:latin typeface="Century Schoolbook" charset="0"/>
              </a:rPr>
              <a:t>plasma level and </a:t>
            </a:r>
            <a:r>
              <a:rPr lang="en-US" sz="3000" dirty="0">
                <a:latin typeface="Century Schoolbook" charset="0"/>
              </a:rPr>
              <a:t>extent of myocardial </a:t>
            </a:r>
            <a:r>
              <a:rPr lang="en-US" sz="3000" dirty="0" smtClean="0">
                <a:latin typeface="Century Schoolbook" charset="0"/>
              </a:rPr>
              <a:t>injury for prognosis</a:t>
            </a:r>
            <a:endParaRPr lang="en-US" sz="3000" dirty="0">
              <a:latin typeface="Century Schoolbook" charset="0"/>
            </a:endParaRP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Detectable by rapid</a:t>
            </a:r>
            <a:r>
              <a:rPr lang="en-US" sz="3000" dirty="0">
                <a:latin typeface="Century Schoolbook" charset="0"/>
              </a:rPr>
              <a:t>, simple and automated </a:t>
            </a:r>
            <a:r>
              <a:rPr lang="en-US" sz="3000" dirty="0" smtClean="0">
                <a:latin typeface="Century Schoolbook" charset="0"/>
              </a:rPr>
              <a:t>assay methods</a:t>
            </a:r>
            <a:endParaRPr lang="en-US" sz="30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OBSOLETE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Aspartate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Transaminase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Lactate dehydrogenase (LDH) and its </a:t>
            </a:r>
            <a:r>
              <a:rPr lang="en-US" dirty="0" err="1" smtClean="0">
                <a:ea typeface="+mn-ea"/>
              </a:rPr>
              <a:t>isoenzymes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Creatine kinase (CK) and CK-MB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Myoglobin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UNDER ASSESSMENT (with potential for clinical use)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CK-MB </a:t>
            </a:r>
            <a:r>
              <a:rPr lang="en-US" dirty="0" err="1" smtClean="0">
                <a:ea typeface="+mn-ea"/>
              </a:rPr>
              <a:t>isoforms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High sensitivity c-reactive protein (CRP)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B-type natriuretic peptide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MI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Creatine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 kinase (CK-MB)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Myoglobin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B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-type 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natriuretic peptide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1_Generic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1_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3857</TotalTime>
  <Words>797</Words>
  <Application>Microsoft Office PowerPoint</Application>
  <PresentationFormat>35mm Slides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1_Generic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B-type natriuretic peptide (BNP)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User</cp:lastModifiedBy>
  <cp:revision>342</cp:revision>
  <cp:lastPrinted>1601-01-01T00:00:00Z</cp:lastPrinted>
  <dcterms:created xsi:type="dcterms:W3CDTF">2001-02-07T02:23:56Z</dcterms:created>
  <dcterms:modified xsi:type="dcterms:W3CDTF">2013-04-02T07:56:03Z</dcterms:modified>
</cp:coreProperties>
</file>