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7" r:id="rId2"/>
    <p:sldId id="256" r:id="rId3"/>
    <p:sldId id="260" r:id="rId4"/>
    <p:sldId id="257" r:id="rId5"/>
    <p:sldId id="332" r:id="rId6"/>
    <p:sldId id="331" r:id="rId7"/>
    <p:sldId id="281" r:id="rId8"/>
    <p:sldId id="328" r:id="rId9"/>
    <p:sldId id="283" r:id="rId10"/>
    <p:sldId id="258" r:id="rId11"/>
    <p:sldId id="267" r:id="rId12"/>
    <p:sldId id="280" r:id="rId13"/>
    <p:sldId id="319" r:id="rId14"/>
    <p:sldId id="268" r:id="rId15"/>
    <p:sldId id="291" r:id="rId16"/>
    <p:sldId id="286" r:id="rId17"/>
    <p:sldId id="284" r:id="rId18"/>
    <p:sldId id="285" r:id="rId19"/>
    <p:sldId id="290" r:id="rId20"/>
    <p:sldId id="287" r:id="rId21"/>
    <p:sldId id="288" r:id="rId22"/>
    <p:sldId id="298" r:id="rId23"/>
    <p:sldId id="289" r:id="rId24"/>
    <p:sldId id="292" r:id="rId25"/>
    <p:sldId id="293" r:id="rId26"/>
    <p:sldId id="271" r:id="rId27"/>
    <p:sldId id="300" r:id="rId28"/>
    <p:sldId id="301" r:id="rId29"/>
    <p:sldId id="302" r:id="rId30"/>
    <p:sldId id="305" r:id="rId31"/>
    <p:sldId id="304" r:id="rId32"/>
    <p:sldId id="306" r:id="rId33"/>
    <p:sldId id="308" r:id="rId34"/>
    <p:sldId id="307" r:id="rId35"/>
    <p:sldId id="315" r:id="rId36"/>
    <p:sldId id="309" r:id="rId37"/>
    <p:sldId id="317" r:id="rId38"/>
    <p:sldId id="326" r:id="rId39"/>
    <p:sldId id="311" r:id="rId40"/>
    <p:sldId id="318" r:id="rId41"/>
    <p:sldId id="333" r:id="rId42"/>
    <p:sldId id="334" r:id="rId43"/>
    <p:sldId id="335" r:id="rId44"/>
    <p:sldId id="336" r:id="rId45"/>
    <p:sldId id="32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3300"/>
    <a:srgbClr val="660033"/>
    <a:srgbClr val="0000FF"/>
    <a:srgbClr val="FFFFFF"/>
    <a:srgbClr val="FFFFDD"/>
    <a:srgbClr val="FFFF99"/>
    <a:srgbClr val="000000"/>
    <a:srgbClr val="DE6F00"/>
    <a:srgbClr val="B52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7000" autoAdjust="0"/>
  </p:normalViewPr>
  <p:slideViewPr>
    <p:cSldViewPr>
      <p:cViewPr varScale="1">
        <p:scale>
          <a:sx n="73" d="100"/>
          <a:sy n="73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BB106-4DEB-456A-84A0-D4DF2A57251F}" type="slidenum">
              <a:rPr lang="ar-SA"/>
              <a:pPr/>
              <a:t>42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015AB-568F-4151-9CAE-1AC1E49B923B}" type="slidenum">
              <a:rPr lang="ar-SA"/>
              <a:pPr/>
              <a:t>43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For the chronic treatment there are two possibilities, an oral calcium channel blocker, such as amlodipine or verapamil, or a long-acting nitrate preparation, such as the transdermal form of nitroglycerin given once a day at bedtime to prevent the early morning episodes. -Adrenoceptor blockers</a:t>
            </a:r>
          </a:p>
          <a:p>
            <a:pPr algn="l" rtl="0"/>
            <a:r>
              <a:rPr lang="en-US" b="1"/>
              <a:t>are not used for patients with coronary vasospasm, as they may worsen the condition.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015AB-568F-4151-9CAE-1AC1E49B923B}" type="slidenum">
              <a:rPr lang="ar-SA"/>
              <a:pPr/>
              <a:t>44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For the chronic treatment there are two possibilities, an oral calcium channel blocker, such as amlodipine or verapamil, or a long-acting nitrate preparation, such as the transdermal form of nitroglycerin given once a day at bedtime to prevent the early morning episodes. -Adrenoceptor blockers</a:t>
            </a:r>
          </a:p>
          <a:p>
            <a:pPr algn="l" rtl="0"/>
            <a:r>
              <a:rPr lang="en-US" b="1"/>
              <a:t>are not used for patients with coronary vasospasm, as they may worsen the condition.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6D2B33-0D52-4DDB-A613-148B6354D76C}" type="slidenum">
              <a:rPr lang="ar-SA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0A2B41-A347-4ABD-ABEF-42F869592407}" type="slidenum">
              <a:rPr lang="ar-SA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DE47F-C531-4F11-AEDD-71BF4C43A1CF}" type="slidenum">
              <a:rPr lang="ar-SA"/>
              <a:pPr/>
              <a:t>41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/>
              <a:t>Ergonovine test</a:t>
            </a:r>
          </a:p>
          <a:p>
            <a:r>
              <a:rPr lang="en-US" b="1"/>
              <a:t>performed if angina is thought to be caused by coronary artery spasm. The procedure is conducted during coronary angiography.</a:t>
            </a:r>
          </a:p>
          <a:p>
            <a:r>
              <a:rPr lang="en-US" b="1"/>
              <a:t>The artery-narrowing drug ergonovine (or, alternatively, acetylcholine) is injected to provoke coronary artery spasm.</a:t>
            </a:r>
          </a:p>
          <a:p>
            <a:pPr algn="l" rtl="0"/>
            <a:r>
              <a:rPr lang="en-US" b="1"/>
              <a:t>If the individual experiences severe arterial spasm in response to ergonovine, he or she probably has variant angina.</a:t>
            </a:r>
            <a:r>
              <a:rPr lang="en-US"/>
              <a:t> </a:t>
            </a:r>
            <a:endParaRPr lang="ar-SA" b="1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gif"/><Relationship Id="rId2" Type="http://schemas.openxmlformats.org/officeDocument/2006/relationships/hyperlink" Target="http://www.aacc.org/SiteCollectionDocuments/Publications/cln/2007%20November/Nov07-series-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acc.org/SiteCollectionDocuments/Publications/cln/2007%20November/Nov07-series-imag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hyperlink" Target="lipoprotein%20turnover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58100" y="5867400"/>
            <a:ext cx="1143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7" name="Picture 8" descr="Diapositiva2"/>
          <p:cNvPicPr>
            <a:picLocks noChangeAspect="1" noChangeArrowheads="1"/>
          </p:cNvPicPr>
          <p:nvPr/>
        </p:nvPicPr>
        <p:blipFill>
          <a:blip r:embed="rId3" cstate="print"/>
          <a:srcRect t="6541" b="59016"/>
          <a:stretch>
            <a:fillRect/>
          </a:stretch>
        </p:blipFill>
        <p:spPr bwMode="auto">
          <a:xfrm>
            <a:off x="386852" y="934142"/>
            <a:ext cx="8419011" cy="16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Diapositiva2"/>
          <p:cNvPicPr>
            <a:picLocks noChangeAspect="1" noChangeArrowheads="1"/>
          </p:cNvPicPr>
          <p:nvPr/>
        </p:nvPicPr>
        <p:blipFill>
          <a:blip r:embed="rId3" cstate="print"/>
          <a:srcRect t="85748" b="6323"/>
          <a:stretch>
            <a:fillRect/>
          </a:stretch>
        </p:blipFill>
        <p:spPr bwMode="auto">
          <a:xfrm>
            <a:off x="381000" y="6019784"/>
            <a:ext cx="7848778" cy="3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14211" r="8243" b="33447"/>
          <a:stretch>
            <a:fillRect/>
          </a:stretch>
        </p:blipFill>
        <p:spPr bwMode="auto">
          <a:xfrm>
            <a:off x="381000" y="2361304"/>
            <a:ext cx="8413158" cy="2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68092" r="8243" b="11900"/>
          <a:stretch>
            <a:fillRect/>
          </a:stretch>
        </p:blipFill>
        <p:spPr bwMode="auto">
          <a:xfrm>
            <a:off x="381000" y="5029141"/>
            <a:ext cx="8413158" cy="9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PROGRESSION ALONG AGE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08"/>
          <p:cNvPicPr>
            <a:picLocks noChangeAspect="1" noChangeArrowheads="1"/>
          </p:cNvPicPr>
          <p:nvPr/>
        </p:nvPicPr>
        <p:blipFill>
          <a:blip r:embed="rId3" cstate="print"/>
          <a:srcRect l="2444" t="20638" r="2240" b="10930"/>
          <a:stretch>
            <a:fillRect/>
          </a:stretch>
        </p:blipFill>
        <p:spPr bwMode="auto">
          <a:xfrm>
            <a:off x="119063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813" y="1066800"/>
            <a:ext cx="2084387" cy="461963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DYSLIPEDEMIA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1638"/>
            <a:ext cx="3886200" cy="461962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ENDOTHELIAL DYSFUNCTION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24694" y="1561306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588" y="1752600"/>
            <a:ext cx="608012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572000" y="5257800"/>
            <a:ext cx="4267200" cy="132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CC99"/>
                </a:solidFill>
                <a:latin typeface="Broadway" pitchFamily="82" charset="0"/>
              </a:rPr>
              <a:t>MORBIDITY &amp; MORTALITY OUTCOMES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erlin Sans FB Demi" pitchFamily="34" charset="0"/>
              </a:rPr>
              <a:t>PREVENTED or DECREASED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erlin Sans FB Demi" pitchFamily="34" charset="0"/>
              </a:rPr>
              <a:t>By CONTROLLING DYSLIPIDYMIA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11815" y="2146222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 &amp; CLINICAL EVENTS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</a:t>
            </a:r>
            <a:r>
              <a:rPr lang="en-US" sz="3200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FOR </a:t>
            </a: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TREATMENT OF HYPERLIPIDEMIA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1. Healthy diet; optimal Quantitative </a:t>
            </a:r>
            <a:r>
              <a:rPr lang="en-US" sz="2600" b="1" spc="-30" dirty="0">
                <a:latin typeface="+mn-lt"/>
                <a:cs typeface="+mn-cs"/>
              </a:rPr>
              <a:t>&amp; Qualitative fat </a:t>
            </a:r>
            <a:r>
              <a:rPr lang="en-US" sz="2600" b="1" spc="-30" dirty="0" smtClean="0">
                <a:latin typeface="+mn-lt"/>
                <a:cs typeface="+mn-cs"/>
              </a:rPr>
              <a:t>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GB" sz="2200" dirty="0" smtClean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2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Avoid trans-fatty acids &amp; acute increase in CHO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Use better vegetable oils rich in unsaturated fatty acids: oleic acid, </a:t>
            </a:r>
            <a:r>
              <a:rPr lang="en-US" sz="2200" dirty="0" err="1" smtClean="0">
                <a:latin typeface="Arial Narrow" pitchFamily="34" charset="0"/>
              </a:rPr>
              <a:t>linoleic</a:t>
            </a:r>
            <a:r>
              <a:rPr lang="en-US" sz="2200" dirty="0" smtClean="0">
                <a:latin typeface="Arial Narrow" pitchFamily="34" charset="0"/>
              </a:rPr>
              <a:t> acid &amp; 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   </a:t>
            </a:r>
            <a:r>
              <a:rPr lang="en-US" sz="2200" dirty="0" err="1" smtClean="0">
                <a:latin typeface="Arial Narrow" pitchFamily="34" charset="0"/>
              </a:rPr>
              <a:t>linolenic</a:t>
            </a:r>
            <a:r>
              <a:rPr lang="en-US" sz="2200" dirty="0" smtClean="0">
                <a:latin typeface="Arial Narrow" pitchFamily="34" charset="0"/>
              </a:rPr>
              <a:t> acids. Diet should also contain plant </a:t>
            </a:r>
            <a:r>
              <a:rPr lang="en-US" sz="2200" dirty="0" err="1" smtClean="0">
                <a:latin typeface="Arial Narrow" pitchFamily="34" charset="0"/>
              </a:rPr>
              <a:t>stanols</a:t>
            </a:r>
            <a:r>
              <a:rPr lang="en-US" sz="2200" dirty="0" smtClean="0">
                <a:latin typeface="Arial Narrow" pitchFamily="34" charset="0"/>
              </a:rPr>
              <a:t> or sterols &amp; soluble fibers.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dirty="0" smtClean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+mn-lt"/>
                <a:cs typeface="+mn-cs"/>
              </a:rPr>
              <a:t>2.Regular exercise</a:t>
            </a:r>
            <a:endParaRPr lang="en-US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3.Cessation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4. Weight loss</a:t>
            </a: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02504" y="6122313"/>
            <a:ext cx="8750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Can achieve a fall in LDL-C of 8-15% … </a:t>
            </a:r>
            <a:r>
              <a:rPr lang="en-GB" sz="2200" b="1" i="1" dirty="0" smtClean="0">
                <a:latin typeface="Arial Narrow" pitchFamily="34" charset="0"/>
              </a:rPr>
              <a:t>but long-term compliance is a problem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458200" y="541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p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95400" y="2209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1-Inhibits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Ezetimibe</a:t>
            </a:r>
            <a:endParaRPr lang="el-GR" sz="24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2-Sequester bile acids in the </a:t>
            </a:r>
            <a:r>
              <a:rPr lang="en-US" sz="2600" b="1" spc="-30" dirty="0" smtClean="0">
                <a:latin typeface="+mn-lt"/>
                <a:cs typeface="+mn-cs"/>
              </a:rPr>
              <a:t>intestine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Exchange resins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Inhibitors of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hydroxymethylglutaryl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coenzyme 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    (HMG-COA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Reductase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)</a:t>
            </a:r>
            <a:endParaRPr lang="en-US" sz="2800" dirty="0">
              <a:solidFill>
                <a:srgbClr val="FF6600"/>
              </a:solidFill>
              <a:latin typeface="Bernard MT Condensed" pitchFamily="18" charset="0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+mn-lt"/>
                <a:cs typeface="+mn-cs"/>
              </a:rPr>
              <a:t>4-Alter relative levels &amp; patterns of different plasma LPs</a:t>
            </a:r>
            <a:endParaRPr lang="ar-SA" sz="2600" b="1" spc="-30" dirty="0">
              <a:latin typeface="+mn-lt"/>
              <a:cs typeface="+mn-cs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cs typeface="+mn-cs"/>
              </a:rPr>
              <a:t>    </a:t>
            </a:r>
            <a:r>
              <a:rPr lang="en-US" sz="2400" dirty="0" err="1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Fibrates</a:t>
            </a:r>
            <a:r>
              <a:rPr lang="en-US" sz="2400" dirty="0">
                <a:solidFill>
                  <a:srgbClr val="FF6600"/>
                </a:solidFill>
                <a:latin typeface="Bernard MT Condensed" pitchFamily="18" charset="0"/>
                <a:cs typeface="+mn-cs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THERAPEUTIC STRATEGIES </a:t>
            </a:r>
            <a:r>
              <a:rPr lang="en-US" sz="3200" b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FOR </a:t>
            </a:r>
            <a:r>
              <a:rPr lang="en-US" sz="3200" b="1" spc="50" dirty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D60093"/>
                  </a:outerShdw>
                </a:effectLst>
                <a:latin typeface="+mn-lt"/>
                <a:cs typeface="+mn-cs"/>
              </a:rPr>
              <a:t>TREATMENT OF HYPERLIPIDEMIA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330" y="1676400"/>
            <a:ext cx="47134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ANTIHYPERLIPIDEMIC AGENTS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79" y="1066800"/>
            <a:ext cx="54216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THERAPEUTIC LIFESTYLE CHANGES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8400" y="838200"/>
            <a:ext cx="1981994" cy="838200"/>
            <a:chOff x="6248400" y="838200"/>
            <a:chExt cx="1981994" cy="1829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48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315200" y="1752600"/>
              <a:ext cx="1828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01801" y="838200"/>
            <a:ext cx="1993799" cy="305594"/>
            <a:chOff x="901801" y="838200"/>
            <a:chExt cx="1993799" cy="3055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14400" y="838200"/>
              <a:ext cx="1981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750195" y="990600"/>
              <a:ext cx="304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715000" y="5562600"/>
            <a:ext cx="30855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+mn-lt"/>
                <a:cs typeface="+mn-cs"/>
              </a:rPr>
              <a:t>ADJUVANT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1807" y="599296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 pitchFamily="18" charset="0"/>
              </a:rPr>
              <a:t>Omega-3-Fatty Acids, </a:t>
            </a:r>
            <a:r>
              <a:rPr lang="en-US" sz="2400" dirty="0" err="1" smtClean="0">
                <a:solidFill>
                  <a:srgbClr val="FF6600"/>
                </a:solidFill>
                <a:latin typeface="Bernard MT Condensed" pitchFamily="18" charset="0"/>
              </a:rPr>
              <a:t>Stanols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5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2143780"/>
            <a:ext cx="49530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1054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6019800" y="1447800"/>
            <a:ext cx="509070" cy="533400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7086600" y="2590800"/>
            <a:ext cx="509070" cy="533400"/>
          </a:xfrm>
          <a:prstGeom prst="ellipse">
            <a:avLst/>
          </a:prstGeom>
          <a:noFill/>
        </p:spPr>
      </p:pic>
      <p:pic>
        <p:nvPicPr>
          <p:cNvPr id="13" name="Picture 83" descr="nrd2353-f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0000"/>
          </a:blip>
          <a:srcRect r="69784" b="68789"/>
          <a:stretch>
            <a:fillRect/>
          </a:stretch>
        </p:blipFill>
        <p:spPr bwMode="auto">
          <a:xfrm>
            <a:off x="4228342" y="4419600"/>
            <a:ext cx="2324858" cy="1694481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0" name="5-Point Star 9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0052" y="2623238"/>
            <a:ext cx="6745311" cy="3777562"/>
            <a:chOff x="2688336" y="2323488"/>
            <a:chExt cx="6745311" cy="3777562"/>
          </a:xfrm>
        </p:grpSpPr>
        <p:pic>
          <p:nvPicPr>
            <p:cNvPr id="29711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2323488"/>
              <a:ext cx="5053012" cy="3777562"/>
            </a:xfrm>
            <a:prstGeom prst="rect">
              <a:avLst/>
            </a:prstGeom>
            <a:noFill/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1"/>
            <p:cNvSpPr/>
            <p:nvPr/>
          </p:nvSpPr>
          <p:spPr>
            <a:xfrm>
              <a:off x="2688336" y="5191095"/>
              <a:ext cx="2798065" cy="528350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SELECTIVE CHOLESTEROL TRANSPORTER INHIBITORS 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38800" y="4457088"/>
                <a:ext cx="7619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38800" y="4419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595447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228600" y="808879"/>
            <a:ext cx="5181600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1. Inhibition of Cholesterol Absorption in Intestine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5720" y="240405"/>
            <a:ext cx="8699679" cy="461665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TARGETING </a:t>
            </a:r>
            <a:r>
              <a:rPr lang="en-US" sz="2400" dirty="0">
                <a:solidFill>
                  <a:srgbClr val="CC0000"/>
                </a:solidFill>
                <a:latin typeface="Bernard MT Condensed" pitchFamily="18" charset="0"/>
              </a:rPr>
              <a:t>EXOGENOUS PATHWAYS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828800"/>
            <a:ext cx="3702927" cy="374461"/>
          </a:xfrm>
          <a:prstGeom prst="rect">
            <a:avLst/>
          </a:prstGeom>
          <a:solidFill>
            <a:srgbClr val="FFC81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defRPr/>
            </a:pPr>
            <a:r>
              <a:rPr lang="en-US" sz="2000" dirty="0" smtClean="0">
                <a:latin typeface="Bernard MT Condensed" pitchFamily="18" charset="0"/>
              </a:rPr>
              <a:t>2</a:t>
            </a:r>
            <a:r>
              <a:rPr lang="en-US" sz="2000" dirty="0">
                <a:latin typeface="Bernard MT Condensed" pitchFamily="18" charset="0"/>
              </a:rPr>
              <a:t>. Sequester Bile Acids in Intestine</a:t>
            </a:r>
          </a:p>
        </p:txBody>
      </p:sp>
      <p:sp>
        <p:nvSpPr>
          <p:cNvPr id="19" name="Rectangle 11"/>
          <p:cNvSpPr/>
          <p:nvPr/>
        </p:nvSpPr>
        <p:spPr>
          <a:xfrm>
            <a:off x="234506" y="1358236"/>
            <a:ext cx="5158913" cy="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sz="2200" b="1" dirty="0" smtClean="0">
                <a:latin typeface="Arial Narrow" pitchFamily="34" charset="0"/>
              </a:rPr>
              <a:t>Selective </a:t>
            </a:r>
            <a:r>
              <a:rPr lang="en-US" sz="2200" b="1" dirty="0">
                <a:latin typeface="Arial Narrow" pitchFamily="34" charset="0"/>
              </a:rPr>
              <a:t>C Transporter Inhibitors; </a:t>
            </a:r>
            <a:r>
              <a:rPr lang="en-US" sz="2000" dirty="0" err="1">
                <a:solidFill>
                  <a:srgbClr val="C00000"/>
                </a:solidFill>
                <a:latin typeface="Bernard MT Condensed" pitchFamily="18" charset="0"/>
              </a:rPr>
              <a:t>Ezetimibe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34507" y="2286000"/>
            <a:ext cx="3270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endParaRPr lang="en-US" sz="2000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        &amp; </a:t>
            </a:r>
            <a:r>
              <a:rPr lang="en-US" sz="2000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667000" y="4749452"/>
            <a:ext cx="1780032" cy="31034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SEQUESTRANTS </a:t>
            </a:r>
            <a:endParaRPr lang="en-US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391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EZETIMIBE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83820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92100"/>
            <a:ext cx="6019800" cy="450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 selective </a:t>
            </a:r>
            <a:r>
              <a:rPr lang="en-US" sz="2400" b="1" spc="-30" dirty="0">
                <a:latin typeface="Arial Narrow" pitchFamily="34" charset="0"/>
                <a:cs typeface="+mn-cs"/>
              </a:rPr>
              <a:t>C absorption inhibitor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79576"/>
            <a:ext cx="868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Blocks sterol transporter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(NPC1L1) located on brush border of small intestine that is responsible for C translocation inside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entrocytes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to be </a:t>
            </a:r>
            <a:r>
              <a:rPr lang="en-US" sz="2200" b="1" spc="-30" dirty="0" err="1">
                <a:latin typeface="Arial Narrow" pitchFamily="34" charset="0"/>
                <a:cs typeface="+mn-cs"/>
              </a:rPr>
              <a:t>esterified</a:t>
            </a:r>
            <a:r>
              <a:rPr lang="en-US" sz="2200" b="1" spc="-30" dirty="0">
                <a:latin typeface="Arial Narrow" pitchFamily="34" charset="0"/>
                <a:cs typeface="+mn-cs"/>
              </a:rPr>
              <a:t> &amp; incorporated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CMs 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  <a:sym typeface="Wingdings 3"/>
              </a:rPr>
              <a:t></a:t>
            </a:r>
            <a:r>
              <a:rPr lang="en-US" sz="2200" u="heavy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pool of cholesterol available to the liver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</a:t>
            </a:r>
            <a:r>
              <a:rPr lang="en-US" sz="2200" b="1" u="heavy" spc="-30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upregulate</a:t>
            </a:r>
            <a:r>
              <a:rPr lang="en-US" sz="2200" b="1" u="heavy" spc="-3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 LDL </a:t>
            </a:r>
            <a:r>
              <a:rPr lang="en-US" sz="22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cs typeface="+mn-cs"/>
              </a:rPr>
              <a:t>receptor</a:t>
            </a:r>
            <a:r>
              <a:rPr lang="en-US" sz="2200" b="1" spc="-30" dirty="0">
                <a:latin typeface="Arial Narrow" pitchFamily="34" charset="0"/>
                <a:cs typeface="+mn-cs"/>
              </a:rPr>
              <a:t>, trapping more LDL particles from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blood.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6992" y="2564166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923830"/>
            <a:ext cx="868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20%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54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of intestinal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cholesterol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+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phytosterol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absorption are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blocked</a:t>
            </a:r>
          </a:p>
          <a:p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8% ,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 HDL 1-4%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no effect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steroids, lipid-soluble vitamins, bile a. </a:t>
            </a:r>
            <a:endParaRPr lang="en-US" sz="2200" b="1" spc="-30" dirty="0">
              <a:latin typeface="Arial Narrow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3722406"/>
            <a:ext cx="21259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856" y="4061421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Absorbed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&amp; conjugated in intestine to active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glucuronide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(&gt; potent )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Reaches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peak blood level in 12–14 hours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Its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half-life is 22 hours 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Undergoes </a:t>
            </a:r>
            <a:r>
              <a:rPr lang="en-US" sz="2200" b="1" spc="-30" dirty="0" err="1" smtClean="0">
                <a:latin typeface="Arial Narrow" pitchFamily="34" charset="0"/>
                <a:cs typeface="+mn-cs"/>
              </a:rPr>
              <a:t>enterohepatic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30" dirty="0">
                <a:latin typeface="Arial Narrow" pitchFamily="34" charset="0"/>
                <a:cs typeface="+mn-cs"/>
              </a:rPr>
              <a:t>circulation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(prolong action of drug)</a:t>
            </a:r>
          </a:p>
          <a:p>
            <a:pPr>
              <a:buSzPct val="73000"/>
              <a:buBlip>
                <a:blip r:embed="rId2"/>
              </a:buBlip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 80</a:t>
            </a:r>
            <a:r>
              <a:rPr lang="en-US" sz="2200" b="1" spc="-30" dirty="0">
                <a:latin typeface="Arial Narrow" pitchFamily="34" charset="0"/>
                <a:cs typeface="+mn-cs"/>
              </a:rPr>
              <a:t>% of the drug is excreted in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feces</a:t>
            </a:r>
          </a:p>
          <a:p>
            <a:pPr>
              <a:buSzPct val="73000"/>
            </a:pPr>
            <a:endParaRPr lang="en-US" sz="900" b="1" spc="-30" dirty="0" smtClean="0">
              <a:latin typeface="Arial Narrow" pitchFamily="34" charset="0"/>
              <a:cs typeface="+mn-cs"/>
            </a:endParaRPr>
          </a:p>
          <a:p>
            <a:pPr>
              <a:buSzPct val="73000"/>
            </a:pPr>
            <a:r>
              <a:rPr lang="en-US" sz="22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200" b="1" i="1" spc="-30" dirty="0" smtClean="0">
                <a:latin typeface="Arial Narrow" pitchFamily="34" charset="0"/>
                <a:cs typeface="+mn-cs"/>
              </a:rPr>
              <a:t>Drug level 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if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&amp; </a:t>
            </a:r>
            <a:r>
              <a:rPr lang="en-US" sz="2200" b="1" i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200" b="1" i="1" spc="-30" dirty="0" smtClean="0">
                <a:latin typeface="Arial Narrow" pitchFamily="34" charset="0"/>
                <a:cs typeface="+mn-cs"/>
                <a:sym typeface="Wingdings 3"/>
              </a:rPr>
              <a:t> if with </a:t>
            </a:r>
            <a:r>
              <a:rPr lang="en-US" sz="2200" b="1" i="1" spc="-30" dirty="0" err="1" smtClean="0">
                <a:latin typeface="Arial Narrow" pitchFamily="34" charset="0"/>
                <a:cs typeface="+mn-cs"/>
                <a:sym typeface="Wingdings 3"/>
              </a:rPr>
              <a:t>cholystyramine</a:t>
            </a:r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190"/>
            <a:ext cx="8229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Pry prevention of low risk of CHD i.e. need </a:t>
            </a:r>
            <a:r>
              <a:rPr lang="en-US" sz="2400" b="1" dirty="0" err="1" smtClean="0">
                <a:latin typeface="Arial Narrow" pitchFamily="34" charset="0"/>
              </a:rPr>
              <a:t>modest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LDL</a:t>
            </a:r>
            <a:endParaRPr lang="en-US" sz="2400" b="1" dirty="0" smtClean="0">
              <a:latin typeface="Arial Narrow" pitchFamily="34" charset="0"/>
            </a:endParaRP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Arial Narrow" pitchFamily="34" charset="0"/>
              </a:rPr>
              <a:t>Statin</a:t>
            </a:r>
            <a:r>
              <a:rPr lang="en-US" sz="2400" b="1" dirty="0" smtClean="0">
                <a:latin typeface="Arial Narrow" pitchFamily="34" charset="0"/>
              </a:rPr>
              <a:t>-intolerant patients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205" y="1828800"/>
            <a:ext cx="3874395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400" b="1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GB" sz="2400" b="1" spc="-30" dirty="0" err="1" smtClean="0"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; </a:t>
            </a:r>
            <a:r>
              <a:rPr lang="en-GB" sz="2400" b="1" spc="-30" dirty="0" smtClean="0">
                <a:latin typeface="Arial Narrow" pitchFamily="34" charset="0"/>
                <a:sym typeface="Wingdings 3"/>
              </a:rPr>
              <a:t>synergistic</a:t>
            </a: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spc="-30" dirty="0" smtClean="0">
                <a:latin typeface="Arial Narrow" pitchFamily="34" charset="0"/>
                <a:cs typeface="+mn-cs"/>
                <a:sym typeface="Wingdings 3"/>
              </a:rPr>
              <a:t>In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If must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Or With other lipid lowering drugs; As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fibrates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,  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254913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24865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&amp; 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1249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Not common.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GIT disturbance, headache, fatigue,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artheralgia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&amp; 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myalgia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Seldom reversible impairment of hepatic function</a:t>
            </a:r>
            <a:endParaRPr lang="en-US" sz="2400" b="1" spc="-30" dirty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6200" y="1371600"/>
            <a:ext cx="5410200" cy="3771901"/>
            <a:chOff x="3810000" y="1943099"/>
            <a:chExt cx="5410200" cy="3771901"/>
          </a:xfrm>
        </p:grpSpPr>
        <p:pic>
          <p:nvPicPr>
            <p:cNvPr id="13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6"/>
            <a:stretch>
              <a:fillRect/>
            </a:stretch>
          </p:blipFill>
          <p:spPr bwMode="auto">
            <a:xfrm>
              <a:off x="3810000" y="1943099"/>
              <a:ext cx="5108986" cy="377190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924800" y="491489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  <a:endParaRPr lang="en-US" sz="1400" dirty="0">
                <a:solidFill>
                  <a:srgbClr val="FFC000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BILE ACID SEQUESTRANTS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84" y="647163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Are polymeric </a:t>
            </a:r>
            <a:r>
              <a:rPr lang="en-US" sz="2200" b="1" dirty="0" err="1" smtClean="0">
                <a:latin typeface="Arial Narrow" pitchFamily="34" charset="0"/>
              </a:rPr>
              <a:t>cation</a:t>
            </a:r>
            <a:r>
              <a:rPr lang="en-US" sz="2200" b="1" dirty="0" smtClean="0">
                <a:latin typeface="Arial Narrow" pitchFamily="34" charset="0"/>
              </a:rPr>
              <a:t> exchange resins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530" y="1396284"/>
            <a:ext cx="8802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Bind bile acids [BA]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preventing their </a:t>
            </a:r>
            <a:r>
              <a:rPr lang="en-US" sz="22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enterohepatic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recycling &amp;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 fecal excretion  (10 folds).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So in liver  BA will   C absorption  &amp; its hepatic breakdown  c</a:t>
            </a:r>
            <a:r>
              <a:rPr lang="en-US" sz="2200" b="1" dirty="0" smtClean="0">
                <a:latin typeface="Arial Narrow" pitchFamily="34" charset="0"/>
              </a:rPr>
              <a:t>ompensatory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LDL 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that will hepatic C uptake &amp; </a:t>
            </a:r>
            <a:r>
              <a:rPr lang="en-US" sz="2200" b="1" dirty="0" smtClean="0">
                <a:latin typeface="Arial Narrow" pitchFamily="34" charset="0"/>
              </a:rPr>
              <a:t>plasma &amp; tissue 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LDL. </a:t>
            </a:r>
            <a:r>
              <a:rPr lang="en-US" sz="2200" b="1" dirty="0" smtClean="0">
                <a:latin typeface="Arial Narrow" pitchFamily="34" charset="0"/>
              </a:rPr>
              <a:t> Liver tries to 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ompensate by C synthesis but this is usually insufficient </a:t>
            </a:r>
            <a:r>
              <a:rPr lang="en-US" sz="2200" b="1" dirty="0" smtClean="0">
                <a:latin typeface="Arial Narrow" pitchFamily="34" charset="0"/>
              </a:rPr>
              <a:t>to overcome its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 catabolism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032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Cholestyramine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Colestipol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nard MT Condensed" pitchFamily="18" charset="0"/>
              </a:rPr>
              <a:t>Colesevelam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16" name="Picture 2" descr="http://www.lipidsonline.org/slides/slideimgs/talk023__s011_f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711" t="11633" r="3106" b="18567"/>
          <a:stretch>
            <a:fillRect/>
          </a:stretch>
        </p:blipFill>
        <p:spPr bwMode="auto">
          <a:xfrm>
            <a:off x="1092558" y="3010437"/>
            <a:ext cx="7086600" cy="3654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52400" y="2209800"/>
            <a:ext cx="7315201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152400"/>
            <a:ext cx="2762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LDL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15-30%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HDL 3-5%</a:t>
            </a:r>
            <a:endParaRPr lang="en-US" sz="2200" b="1" spc="-30" dirty="0">
              <a:latin typeface="Arial Narrow" pitchFamily="34" charset="0"/>
              <a:cs typeface="+mn-cs"/>
            </a:endParaRP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30" dirty="0" smtClean="0">
                <a:latin typeface="Arial Narrow" pitchFamily="34" charset="0"/>
                <a:cs typeface="+mn-cs"/>
              </a:rPr>
              <a:t>TG  &amp; VLDL </a:t>
            </a:r>
          </a:p>
          <a:p>
            <a:pPr>
              <a:lnSpc>
                <a:spcPts val="2400"/>
              </a:lnSpc>
            </a:pPr>
            <a:r>
              <a:rPr lang="en-US" sz="2200" b="1" spc="-30" dirty="0" smtClean="0">
                <a:latin typeface="Arial Narrow" pitchFamily="34" charset="0"/>
                <a:cs typeface="+mn-cs"/>
              </a:rPr>
              <a:t>( initial &amp; transient )  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but show marked </a:t>
            </a:r>
            <a:r>
              <a:rPr lang="en-US" sz="2200" b="1" spc="-6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in </a:t>
            </a:r>
            <a:r>
              <a:rPr lang="en-US" sz="2200" b="1" spc="-60" dirty="0" smtClean="0">
                <a:latin typeface="Arial Narrow" pitchFamily="34" charset="0"/>
              </a:rPr>
              <a:t>type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r>
              <a:rPr lang="en-US" sz="2200" b="1" spc="-60" dirty="0" err="1" smtClean="0">
                <a:latin typeface="Arial Narrow" pitchFamily="34" charset="0"/>
                <a:cs typeface="+mn-cs"/>
              </a:rPr>
              <a:t>Hyperlipoproteinemia</a:t>
            </a:r>
            <a:r>
              <a:rPr lang="en-US" sz="2200" b="1" spc="-60" dirty="0" smtClean="0">
                <a:latin typeface="Arial Narrow" pitchFamily="34" charset="0"/>
                <a:cs typeface="+mn-cs"/>
              </a:rPr>
              <a:t> </a:t>
            </a:r>
            <a:endParaRPr lang="en-US" sz="2200" b="1" spc="-60" dirty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587496"/>
            <a:ext cx="8763000" cy="256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A. In </a:t>
            </a:r>
            <a:r>
              <a:rPr lang="en-US" sz="2200" spc="-30" dirty="0" err="1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cs typeface="+mn-cs"/>
                <a:sym typeface="Wingdings 3"/>
              </a:rPr>
              <a:t>Hyperlipidemia</a:t>
            </a:r>
            <a:endParaRPr lang="en-US" sz="2200" spc="-30" dirty="0" smtClean="0">
              <a:uFill>
                <a:solidFill>
                  <a:srgbClr val="8E0069"/>
                </a:solidFill>
              </a:uFill>
              <a:latin typeface="Bernard MT Condensed" pitchFamily="18" charset="0"/>
              <a:cs typeface="+mn-cs"/>
              <a:sym typeface="Wingdings 3"/>
            </a:endParaRPr>
          </a:p>
          <a:p>
            <a:pPr indent="-342900" fontAlgn="auto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4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Seldom if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is                                                                                          contraindicated &amp; levels are not high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combination; 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with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in type </a:t>
            </a:r>
            <a:r>
              <a:rPr lang="en-US" sz="2400" b="1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400" b="1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Hyperlipoproteinemia</a:t>
            </a:r>
            <a:r>
              <a:rPr lang="en-US" sz="2400" b="1" spc="-30" dirty="0" smtClean="0">
                <a:latin typeface="Arial Narrow" pitchFamily="34" charset="0"/>
              </a:rPr>
              <a:t>. 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err="1" smtClean="0">
                <a:latin typeface="Arial Narrow" pitchFamily="34" charset="0"/>
              </a:rPr>
              <a:t>Statins</a:t>
            </a:r>
            <a:r>
              <a:rPr lang="en-US" sz="2400" b="1" spc="-30" dirty="0" smtClean="0">
                <a:latin typeface="Arial Narrow" pitchFamily="34" charset="0"/>
              </a:rPr>
              <a:t> offsets the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ompensatory  in  C synthesis</a:t>
            </a:r>
            <a:r>
              <a:rPr lang="en-US" sz="2400" b="1" spc="-30" dirty="0" smtClean="0">
                <a:latin typeface="Arial Narrow" pitchFamily="34" charset="0"/>
              </a:rPr>
              <a:t> by resins &amp; potentiate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LDL R synergism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7744" y="316992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189962"/>
            <a:ext cx="6172200" cy="4458238"/>
            <a:chOff x="3505200" y="914400"/>
            <a:chExt cx="5562600" cy="3505200"/>
          </a:xfrm>
        </p:grpSpPr>
        <p:grpSp>
          <p:nvGrpSpPr>
            <p:cNvPr id="18" name="Group 19"/>
            <p:cNvGrpSpPr/>
            <p:nvPr/>
          </p:nvGrpSpPr>
          <p:grpSpPr>
            <a:xfrm>
              <a:off x="3505200" y="914400"/>
              <a:ext cx="5562600" cy="3505200"/>
              <a:chOff x="3429000" y="762000"/>
              <a:chExt cx="5715000" cy="3505200"/>
            </a:xfrm>
          </p:grpSpPr>
          <p:pic>
            <p:nvPicPr>
              <p:cNvPr id="20" name="Picture 6" descr="http://img.medscape.com/slide/migrated/editorial/cmecircle/2007/7652/images/ganda/slide2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52" t="19697" r="11232" b="10606"/>
              <a:stretch>
                <a:fillRect/>
              </a:stretch>
            </p:blipFill>
            <p:spPr bwMode="auto">
              <a:xfrm>
                <a:off x="3505200" y="762000"/>
                <a:ext cx="5638800" cy="3505200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BA</a:t>
                </a:r>
                <a:endParaRPr lang="en-US" sz="14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834684" y="1066800"/>
              <a:ext cx="1613800" cy="3754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Cholestyramine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6795" y="6064401"/>
            <a:ext cx="8927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b="1" i="1" dirty="0" smtClean="0">
                <a:latin typeface="Arial Narrow" pitchFamily="34" charset="0"/>
              </a:rPr>
              <a:t>Resins must be taken in 2-3 doses with meals / lack effect if between meals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4741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78449"/>
            <a:ext cx="716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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GIT bloating, diarrhea, constipation, dyspepsia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absorption of fat soluble vitamins </a:t>
            </a:r>
            <a:r>
              <a:rPr lang="en-US" sz="2000" b="1" i="1" spc="-30" dirty="0" smtClean="0">
                <a:latin typeface="Arial Narrow" pitchFamily="34" charset="0"/>
                <a:cs typeface="+mn-cs"/>
              </a:rPr>
              <a:t>( A, D, E, K) </a:t>
            </a:r>
            <a:endParaRPr lang="en-US" sz="2400" b="1" i="1" spc="-30" dirty="0" smtClean="0">
              <a:latin typeface="Arial Narrow" pitchFamily="34" charset="0"/>
              <a:cs typeface="+mn-cs"/>
            </a:endParaRP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Dry flaking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7362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absorption of s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ome drugs;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Digoxin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  <a:sym typeface="Wingdings 3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Thiazides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Frusemide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Propranolol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,  </a:t>
            </a:r>
            <a:b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   L-thyroxin, </a:t>
            </a:r>
            <a:r>
              <a:rPr lang="en-US" sz="2200" b="1" spc="-30" dirty="0" err="1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Warfarin</a:t>
            </a:r>
            <a:r>
              <a:rPr lang="en-US" sz="2200" b="1" spc="-30" dirty="0" smtClean="0">
                <a:solidFill>
                  <a:srgbClr val="DE6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  <a:cs typeface="+mn-cs"/>
              </a:rPr>
              <a:t> anticoagulant</a:t>
            </a:r>
          </a:p>
          <a:p>
            <a:pPr lvl="0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SzPct val="73000"/>
            </a:pPr>
            <a:r>
              <a:rPr lang="en-US" sz="2400" b="1" u="sng" spc="-30" dirty="0" smtClean="0">
                <a:latin typeface="Arial Narrow" pitchFamily="34" charset="0"/>
                <a:cs typeface="+mn-cs"/>
              </a:rPr>
              <a:t>N.B.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So these drugs must be taken 1 hr before or 4 hrs after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sequestrantes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5029200"/>
            <a:ext cx="1468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805" y="2998113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921" y="3345944"/>
            <a:ext cx="4800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Biliary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obstruction.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Diverticulitis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Chronic constipation.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Severe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hypertriglyceridemia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</a:rPr>
              <a:t> Type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IIb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Hyperlipoproteinemia</a:t>
            </a:r>
            <a:endParaRPr lang="en-US" sz="24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51" y="381000"/>
            <a:ext cx="225734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spc="-30" dirty="0" smtClean="0">
                <a:uFill>
                  <a:solidFill>
                    <a:srgbClr val="8E0069"/>
                  </a:solidFill>
                </a:uFill>
                <a:latin typeface="Bernard MT Condensed" pitchFamily="18" charset="0"/>
                <a:sym typeface="Wingdings 3"/>
              </a:rPr>
              <a:t>B. Other Indications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716087"/>
            <a:ext cx="73152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Pruritus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due to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biliary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stasis</a:t>
            </a:r>
          </a:p>
          <a:p>
            <a:pPr marL="0" lvl="1" indent="-182880">
              <a:lnSpc>
                <a:spcPts val="2600"/>
              </a:lnSpc>
              <a:spcBef>
                <a:spcPts val="3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Digitalis poisoning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8600" y="2160432"/>
            <a:ext cx="5029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NICOTINIC ACID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58" y="3048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      </a:t>
            </a:r>
            <a:r>
              <a:rPr lang="en-US" sz="2400" b="1" spc="-30" dirty="0">
                <a:latin typeface="Arial Narrow" pitchFamily="34" charset="0"/>
                <a:cs typeface="+mn-cs"/>
              </a:rPr>
              <a:t>Is 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known as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Vit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B</a:t>
            </a:r>
            <a:r>
              <a:rPr lang="en-US" sz="2400" b="1" spc="-30" baseline="-25000" dirty="0" smtClean="0">
                <a:latin typeface="Arial Narrow" pitchFamily="34" charset="0"/>
                <a:cs typeface="+mn-cs"/>
              </a:rPr>
              <a:t>3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. Its amide derivative </a:t>
            </a:r>
            <a:r>
              <a:rPr lang="en-US" sz="2400" b="1" spc="-30" dirty="0" err="1" smtClean="0">
                <a:latin typeface="Arial Narrow" pitchFamily="34" charset="0"/>
                <a:cs typeface="+mn-cs"/>
              </a:rPr>
              <a:t>nicotinamide</a:t>
            </a:r>
            <a:r>
              <a:rPr lang="en-US" sz="2400" b="1" spc="-30" dirty="0" smtClean="0">
                <a:latin typeface="Arial Narrow" pitchFamily="34" charset="0"/>
                <a:cs typeface="+mn-cs"/>
              </a:rPr>
              <a:t> has no lipid lowering effects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158" y="1016913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88" y="1332724"/>
            <a:ext cx="887891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Bind to a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specific receptors in </a:t>
            </a:r>
            <a:r>
              <a:rPr lang="en-US" sz="2200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</a:rPr>
              <a:t>adipose tissue </a:t>
            </a:r>
            <a:r>
              <a:rPr lang="en-US" sz="2200" i="1" dirty="0" smtClean="0">
                <a:latin typeface="Arial Narrow" pitchFamily="34" charset="0"/>
              </a:rPr>
              <a:t>(</a:t>
            </a:r>
            <a:r>
              <a:rPr lang="en-US" sz="2200" b="1" i="1" dirty="0" smtClean="0">
                <a:latin typeface="Arial Narrow" pitchFamily="34" charset="0"/>
              </a:rPr>
              <a:t>reverse effect of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-AR stimulation)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 PKA  -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TGs breakdown 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FFA to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Bernard MT Condensed" pitchFamily="18" charset="0"/>
                <a:sym typeface="Wingdings 3"/>
              </a:rPr>
              <a:t>liver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TGs hepatic synthesis &amp; VLDL formation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This eventually LDL  &amp;  HDL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plasma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: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 LPL activity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 VLDL &amp; CMs clearance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4600" y="2209800"/>
            <a:ext cx="2590800" cy="4419600"/>
            <a:chOff x="6324600" y="2209800"/>
            <a:chExt cx="2590800" cy="4419600"/>
          </a:xfrm>
        </p:grpSpPr>
        <p:pic>
          <p:nvPicPr>
            <p:cNvPr id="1027" name="Picture 3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303" t="8696" r="54397" b="1449"/>
            <a:stretch>
              <a:fillRect/>
            </a:stretch>
          </p:blipFill>
          <p:spPr bwMode="auto">
            <a:xfrm>
              <a:off x="6324600" y="2286000"/>
              <a:ext cx="2590800" cy="2362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lin ang="18900000" scaled="1"/>
              <a:tileRect/>
            </a:gradFill>
            <a:effectLst/>
          </p:spPr>
        </p:pic>
        <p:pic>
          <p:nvPicPr>
            <p:cNvPr id="1028" name="Picture 4" descr="C:\Documents and Settings\DR.OMNIA\My Documents\My Pictures\adipo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6091" t="21015" r="4397" b="3623"/>
            <a:stretch>
              <a:fillRect/>
            </a:stretch>
          </p:blipFill>
          <p:spPr bwMode="auto">
            <a:xfrm>
              <a:off x="6324600" y="4648200"/>
              <a:ext cx="2590800" cy="1981200"/>
            </a:xfrm>
            <a:prstGeom prst="rect">
              <a:avLst/>
            </a:prstGeom>
            <a:gradFill flip="none" rotWithShape="1">
              <a:gsLst>
                <a:gs pos="0">
                  <a:srgbClr val="BF69AF"/>
                </a:gs>
                <a:gs pos="11000">
                  <a:schemeClr val="bg1"/>
                </a:gs>
                <a:gs pos="57000">
                  <a:schemeClr val="bg1"/>
                </a:gs>
                <a:gs pos="91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</p:spPr>
        </p:pic>
        <p:sp>
          <p:nvSpPr>
            <p:cNvPr id="14" name="Rectangle 11"/>
            <p:cNvSpPr/>
            <p:nvPr/>
          </p:nvSpPr>
          <p:spPr>
            <a:xfrm>
              <a:off x="6400800" y="2209800"/>
              <a:ext cx="840348" cy="310341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200" dirty="0" smtClean="0">
                  <a:latin typeface="Bernard MT Condensed" pitchFamily="18" charset="0"/>
                </a:rPr>
                <a:t>Nicotinic a. </a:t>
              </a:r>
              <a:endParaRPr lang="en-US" sz="1200" i="1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22841" y="4556449"/>
              <a:ext cx="1693506" cy="727788"/>
            </a:xfrm>
            <a:custGeom>
              <a:avLst/>
              <a:gdLst>
                <a:gd name="connsiteX0" fmla="*/ 1651518 w 1693506"/>
                <a:gd name="connsiteY0" fmla="*/ 0 h 727788"/>
                <a:gd name="connsiteX1" fmla="*/ 1651518 w 1693506"/>
                <a:gd name="connsiteY1" fmla="*/ 158620 h 727788"/>
                <a:gd name="connsiteX2" fmla="*/ 1399592 w 1693506"/>
                <a:gd name="connsiteY2" fmla="*/ 410547 h 727788"/>
                <a:gd name="connsiteX3" fmla="*/ 354563 w 1693506"/>
                <a:gd name="connsiteY3" fmla="*/ 597159 h 727788"/>
                <a:gd name="connsiteX4" fmla="*/ 0 w 1693506"/>
                <a:gd name="connsiteY4" fmla="*/ 727788 h 727788"/>
                <a:gd name="connsiteX5" fmla="*/ 0 w 1693506"/>
                <a:gd name="connsiteY5" fmla="*/ 727788 h 72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506" h="727788">
                  <a:moveTo>
                    <a:pt x="1651518" y="0"/>
                  </a:moveTo>
                  <a:cubicBezTo>
                    <a:pt x="1672512" y="45098"/>
                    <a:pt x="1693506" y="90196"/>
                    <a:pt x="1651518" y="158620"/>
                  </a:cubicBezTo>
                  <a:cubicBezTo>
                    <a:pt x="1609530" y="227044"/>
                    <a:pt x="1615751" y="337457"/>
                    <a:pt x="1399592" y="410547"/>
                  </a:cubicBezTo>
                  <a:cubicBezTo>
                    <a:pt x="1183433" y="483637"/>
                    <a:pt x="587828" y="544286"/>
                    <a:pt x="354563" y="597159"/>
                  </a:cubicBezTo>
                  <a:cubicBezTo>
                    <a:pt x="121298" y="650032"/>
                    <a:pt x="0" y="727788"/>
                    <a:pt x="0" y="727788"/>
                  </a:cubicBezTo>
                  <a:lnTo>
                    <a:pt x="0" y="72778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0" y="4278083"/>
              <a:ext cx="533400" cy="293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2000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33862" y="6324600"/>
              <a:ext cx="533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24800" y="5533055"/>
              <a:ext cx="533400" cy="4105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205" y="4180035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920496"/>
            <a:ext cx="518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15-30%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LP(a)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 Fibrinogen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Tissue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plasminogen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activator </a:t>
            </a:r>
          </a:p>
        </p:txBody>
      </p:sp>
      <p:pic>
        <p:nvPicPr>
          <p:cNvPr id="25" name="Picture 2" descr="http://img.medscape.com/fullsize/migrated/editorial/clinupdates/2006/5701/images/slide19.gif"/>
          <p:cNvPicPr>
            <a:picLocks noChangeAspect="1" noChangeArrowheads="1"/>
          </p:cNvPicPr>
          <p:nvPr/>
        </p:nvPicPr>
        <p:blipFill>
          <a:blip r:embed="rId3" cstate="print"/>
          <a:srcRect t="22388" b="8955"/>
          <a:stretch>
            <a:fillRect/>
          </a:stretch>
        </p:blipFill>
        <p:spPr bwMode="auto">
          <a:xfrm>
            <a:off x="2222679" y="3224010"/>
            <a:ext cx="4285146" cy="220980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8342"/>
            <a:ext cx="859840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 Sensation of warmth &amp; flushing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(prostaglandin induced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by aspirin ½ h before niacin).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200" b="1" dirty="0" smtClean="0">
                <a:latin typeface="Arial Narrow" pitchFamily="34" charset="0"/>
              </a:rPr>
              <a:t>   N.B </a:t>
            </a:r>
            <a:r>
              <a:rPr lang="en-US" sz="2000" b="1" i="1" dirty="0" smtClean="0">
                <a:latin typeface="Arial Narrow" pitchFamily="34" charset="0"/>
              </a:rPr>
              <a:t>Slow release formulations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Clr>
                <a:srgbClr val="FF0000"/>
              </a:buClr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    </a:t>
            </a:r>
            <a:r>
              <a:rPr lang="en-US" sz="2000" b="1" i="1" dirty="0" smtClean="0">
                <a:latin typeface="Arial Narrow" pitchFamily="34" charset="0"/>
              </a:rPr>
              <a:t>incidence of flushing !!!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rash, dry skin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40" dirty="0" smtClean="0">
                <a:latin typeface="Arial Narrow" pitchFamily="34" charset="0"/>
              </a:rPr>
              <a:t>Dyspepsia: nausea, vomiting, reactivation of peptic ulcer </a:t>
            </a:r>
            <a:r>
              <a:rPr lang="en-US" sz="2000" b="1" i="1" spc="-40" dirty="0" smtClean="0">
                <a:latin typeface="Arial Narrow" pitchFamily="34" charset="0"/>
              </a:rPr>
              <a:t>(</a:t>
            </a: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000" b="1" i="1" spc="-40" dirty="0" smtClean="0">
                <a:latin typeface="Arial Narrow" pitchFamily="34" charset="0"/>
              </a:rPr>
              <a:t>if taken after meal).</a:t>
            </a:r>
            <a:endParaRPr lang="en-US" sz="22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Reversible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err="1" smtClean="0">
                <a:latin typeface="Arial Narrow" pitchFamily="34" charset="0"/>
              </a:rPr>
              <a:t>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dirty="0" smtClean="0">
                <a:latin typeface="Arial Narrow" pitchFamily="34" charset="0"/>
              </a:rPr>
              <a:t>Impairment of glucose tolerance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uric acid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83538" y="1628775"/>
            <a:ext cx="44318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007513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33457"/>
            <a:ext cx="243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Gout.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Peptic ulcer.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Hepatotoxicity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5357257"/>
            <a:ext cx="20681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137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46176"/>
            <a:ext cx="70866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hypercholestrolemia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Type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IIb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hypercholesterolemia &amp; any combined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hyperlipidemia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Patient with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hypertriglyceridemia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&amp; low HDL-C.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Hyperchylomicronemia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9084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 Narrow" pitchFamily="34" charset="0"/>
              </a:rPr>
              <a:t>Mono or in combination with </a:t>
            </a:r>
            <a:r>
              <a:rPr lang="en-GB" sz="2200" b="1" dirty="0" err="1" smtClean="0">
                <a:latin typeface="Arial Narrow" pitchFamily="34" charset="0"/>
              </a:rPr>
              <a:t>fibrate</a:t>
            </a:r>
            <a:r>
              <a:rPr lang="en-GB" sz="2200" b="1" dirty="0" smtClean="0">
                <a:latin typeface="Arial Narrow" pitchFamily="34" charset="0"/>
              </a:rPr>
              <a:t>, resin or </a:t>
            </a:r>
            <a:r>
              <a:rPr lang="en-GB" sz="2200" b="1" dirty="0" err="1" smtClean="0">
                <a:latin typeface="Arial Narrow" pitchFamily="34" charset="0"/>
              </a:rPr>
              <a:t>statin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>
                <a:alpha val="78000"/>
              </a:srgbClr>
            </a:gs>
            <a:gs pos="30000">
              <a:schemeClr val="accent1">
                <a:tint val="44500"/>
                <a:satMod val="160000"/>
                <a:alpha val="37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29000" y="838200"/>
            <a:ext cx="4419600" cy="4420674"/>
            <a:chOff x="3581400" y="837126"/>
            <a:chExt cx="4854315" cy="44206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81400" y="1143000"/>
              <a:ext cx="4854315" cy="4114800"/>
              <a:chOff x="3581400" y="1143000"/>
              <a:chExt cx="4854315" cy="4321938"/>
            </a:xfrm>
          </p:grpSpPr>
          <p:pic>
            <p:nvPicPr>
              <p:cNvPr id="48130" name="Picture 2" descr="http://www.nature.com/nature/journal/v405/n6785/images/405421aa.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 t="920" r="10667" b="38391"/>
              <a:stretch>
                <a:fillRect/>
              </a:stretch>
            </p:blipFill>
            <p:spPr bwMode="auto">
              <a:xfrm>
                <a:off x="3581400" y="1143000"/>
                <a:ext cx="4854315" cy="4321938"/>
              </a:xfrm>
              <a:prstGeom prst="roundRect">
                <a:avLst>
                  <a:gd name="adj" fmla="val 19996"/>
                </a:avLst>
              </a:prstGeom>
              <a:noFill/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24400" y="4953000"/>
                <a:ext cx="152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81600" y="4876800"/>
                <a:ext cx="60144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PPRE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673777" y="1077394"/>
              <a:ext cx="1337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Narrow" pitchFamily="34" charset="0"/>
                </a:rPr>
                <a:t>Retinoic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6124" y="1407952"/>
              <a:ext cx="1198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 Narrow" pitchFamily="34" charset="0"/>
                </a:rPr>
                <a:t>Linolic</a:t>
              </a:r>
              <a:r>
                <a:rPr lang="en-US" b="1" dirty="0" smtClean="0">
                  <a:latin typeface="Arial Narrow" pitchFamily="34" charset="0"/>
                </a:rPr>
                <a:t> a.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5095" y="837126"/>
              <a:ext cx="1255426" cy="451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FF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spc="-30" dirty="0" err="1" smtClean="0">
                  <a:solidFill>
                    <a:srgbClr val="6600FF"/>
                  </a:solidFill>
                  <a:latin typeface="Bernard MT Condensed" pitchFamily="18" charset="0"/>
                  <a:sym typeface="Wingdings 3"/>
                </a:rPr>
                <a:t>Fibrates</a:t>
              </a:r>
              <a:endParaRPr lang="en-US" sz="24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842" y="126642"/>
            <a:ext cx="2793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005" y="408722"/>
            <a:ext cx="896584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    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Peroxisome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Proliferator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Activator  Receptor [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PPAR</a:t>
            </a:r>
            <a:r>
              <a:rPr lang="en-US" sz="2400" b="1" spc="-30" dirty="0" err="1" smtClean="0">
                <a:latin typeface="Symbol" pitchFamily="18" charset="2"/>
                <a:cs typeface="+mn-cs"/>
                <a:sym typeface="Wingdings 3"/>
              </a:rPr>
              <a:t>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]  </a:t>
            </a:r>
            <a:b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</a:b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							            </a:t>
            </a:r>
            <a:r>
              <a:rPr lang="en-US" sz="2600" spc="-30" dirty="0" smtClean="0">
                <a:latin typeface="Berlin Sans FB" pitchFamily="34" charset="0"/>
                <a:cs typeface="+mn-cs"/>
                <a:sym typeface="Wingdings 3"/>
              </a:rPr>
              <a:t>AGONISTS</a:t>
            </a:r>
            <a:endParaRPr lang="en-US" sz="2600" dirty="0">
              <a:latin typeface="Berlin Sans FB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9465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Nuclear Transcription Factors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0914" y="890790"/>
            <a:ext cx="13692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-10886" y="4412213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5" y="4730231"/>
            <a:ext cx="16001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TGs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VLDL </a:t>
            </a:r>
          </a:p>
          <a:p>
            <a:pPr>
              <a:lnSpc>
                <a:spcPts val="2600"/>
              </a:lnSpc>
              <a:spcBef>
                <a:spcPts val="0"/>
              </a:spcBef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by liver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70314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915" y="4768529"/>
            <a:ext cx="1676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HDL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 RCT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4420185"/>
            <a:ext cx="1676400" cy="304800"/>
          </a:xfrm>
          <a:prstGeom prst="downArrow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0400" y="4800600"/>
            <a:ext cx="23622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C synthetic</a:t>
            </a:r>
          </a:p>
          <a:p>
            <a:pPr marL="0" lvl="1" algn="ctr">
              <a:lnSpc>
                <a:spcPts val="22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  pathways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  <a:p>
            <a:pPr algn="ctr">
              <a:lnSpc>
                <a:spcPts val="2600"/>
              </a:lnSpc>
              <a:buClr>
                <a:srgbClr val="CC3399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 LDL</a:t>
            </a: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2679390"/>
            <a:ext cx="9144000" cy="2769694"/>
            <a:chOff x="0" y="1993005"/>
            <a:chExt cx="9144000" cy="2769694"/>
          </a:xfrm>
        </p:grpSpPr>
        <p:sp>
          <p:nvSpPr>
            <p:cNvPr id="34" name="Rectangle 33"/>
            <p:cNvSpPr/>
            <p:nvPr/>
          </p:nvSpPr>
          <p:spPr>
            <a:xfrm>
              <a:off x="0" y="1993005"/>
              <a:ext cx="914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931" y="2002969"/>
              <a:ext cx="4485069" cy="275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dirty="0" smtClean="0">
                  <a:solidFill>
                    <a:srgbClr val="6600FF"/>
                  </a:solidFill>
                  <a:latin typeface="Bernard MT Condensed" pitchFamily="18" charset="0"/>
                </a:rPr>
                <a:t>  </a:t>
              </a:r>
              <a:r>
                <a:rPr lang="en-US" sz="2400" dirty="0" smtClean="0">
                  <a:solidFill>
                    <a:srgbClr val="CC3399"/>
                  </a:solidFill>
                  <a:latin typeface="Bernard MT Condensed" pitchFamily="18" charset="0"/>
                </a:rPr>
                <a:t>REPRESS </a:t>
              </a:r>
              <a:r>
                <a:rPr lang="en-US" sz="2400" b="1" dirty="0" smtClean="0">
                  <a:latin typeface="Arial Narrow" pitchFamily="34" charset="0"/>
                </a:rPr>
                <a:t>(Shut Gene Transcription)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                                       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endParaRPr lang="en-US" sz="2400" b="1" dirty="0" smtClean="0">
                <a:latin typeface="Arial Narrow" pitchFamily="34" charset="0"/>
              </a:endParaRPr>
            </a:p>
            <a:p>
              <a:pPr algn="r"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Responsible   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                                              For 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						</a:t>
              </a:r>
            </a:p>
            <a:p>
              <a:pPr>
                <a:lnSpc>
                  <a:spcPts val="2600"/>
                </a:lnSpc>
                <a:buClr>
                  <a:srgbClr val="6600FF"/>
                </a:buClr>
                <a:buSzPct val="70000"/>
              </a:pPr>
              <a:r>
                <a:rPr lang="en-US" sz="2400" b="1" dirty="0" smtClean="0">
                  <a:latin typeface="Arial Narrow" pitchFamily="34" charset="0"/>
                </a:rPr>
                <a:t>		      		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2022504"/>
            <a:ext cx="898086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Bind &amp; activate </a:t>
            </a:r>
            <a:r>
              <a:rPr lang="en-US" sz="2400" b="1" dirty="0" err="1" smtClean="0">
                <a:latin typeface="Arial Narrow" pitchFamily="34" charset="0"/>
              </a:rPr>
              <a:t>PPAR</a:t>
            </a:r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Dimerize</a:t>
            </a:r>
            <a:r>
              <a:rPr lang="en-US" sz="2400" b="1" dirty="0" smtClean="0">
                <a:latin typeface="Arial Narrow" pitchFamily="34" charset="0"/>
              </a:rPr>
              <a:t> with RXR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EXPRESS </a:t>
            </a:r>
            <a:r>
              <a:rPr lang="en-US" sz="2400" b="1" dirty="0" smtClean="0">
                <a:latin typeface="Arial Narrow" pitchFamily="34" charset="0"/>
              </a:rPr>
              <a:t>(Gene Transcription)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mRNA Translation						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 Protein Formation 						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Responsible </a:t>
            </a:r>
          </a:p>
          <a:p>
            <a:pPr>
              <a:lnSpc>
                <a:spcPts val="2600"/>
              </a:lnSpc>
              <a:buClr>
                <a:srgbClr val="6600FF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For 				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1160123" y="5275508"/>
            <a:ext cx="1328056" cy="9298"/>
          </a:xfrm>
          <a:prstGeom prst="line">
            <a:avLst/>
          </a:prstGeom>
          <a:ln w="5715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7" grpId="0" animBg="1"/>
      <p:bldP spid="28" grpId="0"/>
      <p:bldP spid="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00400" y="3810000"/>
            <a:ext cx="5917841" cy="1828800"/>
            <a:chOff x="3200400" y="3810000"/>
            <a:chExt cx="5917841" cy="1828800"/>
          </a:xfrm>
        </p:grpSpPr>
        <p:pic>
          <p:nvPicPr>
            <p:cNvPr id="9" name="Picture 2" descr="http://diabesitydigest.com/uploads/ppa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t="46803" r="-2409" b="25801"/>
            <a:stretch>
              <a:fillRect/>
            </a:stretch>
          </p:blipFill>
          <p:spPr bwMode="auto">
            <a:xfrm>
              <a:off x="3200400" y="3810000"/>
              <a:ext cx="5829836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029200"/>
              <a:ext cx="838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No effect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1804" y="5017395"/>
              <a:ext cx="148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inflammation ?</a:t>
              </a:r>
            </a:p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  <a:sym typeface="Wingdings 3"/>
                </a:rPr>
                <a:t>stabilization ?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958" y="1524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FIBRATES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4864"/>
            <a:ext cx="5181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5-20%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10-20%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(G)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20-50%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Fibrinogen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 Vascular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inflammation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Improve glucose tolerance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cs typeface="+mn-cs"/>
                <a:sym typeface="Wingdings 3"/>
              </a:rPr>
              <a:t>&gt; (F)</a:t>
            </a:r>
          </a:p>
        </p:txBody>
      </p:sp>
      <p:pic>
        <p:nvPicPr>
          <p:cNvPr id="6" name="Picture 2" descr="http://www.ndei.org/v2/Slides/img/image0006.GIF"/>
          <p:cNvPicPr>
            <a:picLocks noChangeAspect="1" noChangeArrowheads="1"/>
          </p:cNvPicPr>
          <p:nvPr/>
        </p:nvPicPr>
        <p:blipFill>
          <a:blip r:embed="rId3" cstate="print"/>
          <a:srcRect l="1210" t="9677" r="3226" b="8065"/>
          <a:stretch>
            <a:fillRect/>
          </a:stretch>
        </p:blipFill>
        <p:spPr bwMode="auto">
          <a:xfrm>
            <a:off x="3200400" y="228600"/>
            <a:ext cx="56656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3650159"/>
            <a:ext cx="2057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7158" y="3810000"/>
            <a:ext cx="1090042" cy="451406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non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 err="1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Fibrates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3391437" y="4331595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V="1">
            <a:off x="4278468" y="3810537"/>
            <a:ext cx="494763" cy="392805"/>
          </a:xfrm>
          <a:prstGeom prst="triangl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3124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(X)            </a:t>
            </a:r>
            <a:b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Gall stones/ Cancer</a:t>
            </a:r>
            <a:endParaRPr lang="en-US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Fenofibrate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(F)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Bezafibrate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400" b="1" u="heavy" dirty="0" err="1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Gemfibrozil</a:t>
            </a:r>
            <a:r>
              <a:rPr lang="en-US" sz="2400" b="1" u="heavy" dirty="0" smtClean="0">
                <a:solidFill>
                  <a:srgbClr val="66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(G)</a:t>
            </a:r>
            <a:endParaRPr lang="en-US" sz="2400" b="1" u="heavy" dirty="0">
              <a:solidFill>
                <a:srgbClr val="66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2450205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Share points of similarities &amp; show some difference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499" y="6349284"/>
            <a:ext cx="855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Fenofibrate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uricosuric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action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 &gt; if gout or in metabolic syndrome</a:t>
            </a:r>
            <a:endParaRPr lang="en-US" sz="22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04800"/>
            <a:ext cx="213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423818"/>
          <a:ext cx="6858000" cy="1727200"/>
        </p:xfrm>
        <a:graphic>
          <a:graphicData uri="http://schemas.openxmlformats.org/drawingml/2006/table">
            <a:tbl>
              <a:tblPr/>
              <a:tblGrid>
                <a:gridCol w="1905000"/>
                <a:gridCol w="2819400"/>
                <a:gridCol w="2133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000" dirty="0" err="1" smtClean="0">
                          <a:latin typeface="Bernard MT Condensed" pitchFamily="18" charset="0"/>
                        </a:rPr>
                        <a:t>Gemfibrozil</a:t>
                      </a:r>
                      <a:endParaRPr lang="en-US" sz="2000" dirty="0">
                        <a:latin typeface="Bernard MT Condensed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Fenofibrate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Protein binding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95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%, passes to placenta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Metabolism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Hepatic (CYP3A4)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err="1" smtClean="0">
                          <a:latin typeface="Arial Narrow" pitchFamily="34" charset="0"/>
                        </a:rPr>
                        <a:t>Glucuronidation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t ½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>
                          <a:latin typeface="Arial Narrow" pitchFamily="34" charset="0"/>
                        </a:rPr>
                        <a:t>1.5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20 hrs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Excretion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2200" b="1" dirty="0">
                          <a:latin typeface="Arial Narrow" pitchFamily="34" charset="0"/>
                        </a:rPr>
                        <a:t>Renal 94</a:t>
                      </a:r>
                      <a:r>
                        <a:rPr lang="en-US" sz="2200" b="1" dirty="0" smtClean="0">
                          <a:latin typeface="Arial Narrow" pitchFamily="34" charset="0"/>
                        </a:rPr>
                        <a:t>% &gt; </a:t>
                      </a:r>
                      <a:endParaRPr lang="en-US" sz="2200" b="1" dirty="0">
                        <a:latin typeface="Arial Narrow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 Narrow" pitchFamily="34" charset="0"/>
                        </a:rPr>
                        <a:t> Renal 60%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09600" y="724437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304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2209800"/>
            <a:ext cx="7086600" cy="1588"/>
          </a:xfrm>
          <a:prstGeom prst="lin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(G)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Hypertriglcyredemia</a:t>
            </a:r>
            <a:r>
              <a:rPr lang="en-US" sz="2200" b="1" dirty="0" smtClean="0">
                <a:latin typeface="Arial Narrow" pitchFamily="34" charset="0"/>
              </a:rPr>
              <a:t>; Type IV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Combined therapy with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statins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 ;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&gt; (F)</a:t>
            </a:r>
            <a:endParaRPr lang="en-US" sz="2200" b="1" u="heavy" spc="-30" dirty="0" smtClean="0">
              <a:uFill>
                <a:solidFill>
                  <a:srgbClr val="8E0069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</a:rPr>
              <a:t>1. Mixed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type </a:t>
            </a:r>
            <a:r>
              <a:rPr lang="en-US" sz="2200" b="1" dirty="0" err="1" smtClean="0">
                <a:latin typeface="Arial Narrow" pitchFamily="34" charset="0"/>
              </a:rPr>
              <a:t>IIb</a:t>
            </a:r>
            <a:r>
              <a:rPr lang="en-US" sz="2200" b="1" dirty="0" smtClean="0">
                <a:latin typeface="Arial Narrow" pitchFamily="34" charset="0"/>
              </a:rPr>
              <a:t> &amp; III </a:t>
            </a:r>
            <a:r>
              <a:rPr lang="en-US" sz="2200" b="1" dirty="0" err="1" smtClean="0">
                <a:latin typeface="Arial Narrow" pitchFamily="34" charset="0"/>
              </a:rPr>
              <a:t>lipoproteinemia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</a:rPr>
              <a:t>2. In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HDL,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 TGs </a:t>
            </a:r>
            <a:r>
              <a:rPr lang="en-US" sz="2200" b="1" u="sng" spc="-30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[~LDL] + </a:t>
            </a:r>
            <a:r>
              <a:rPr lang="en-US" sz="2200" b="1" dirty="0" smtClean="0">
                <a:latin typeface="Arial Narrow" pitchFamily="34" charset="0"/>
              </a:rPr>
              <a:t> risk of </a:t>
            </a:r>
            <a:r>
              <a:rPr lang="en-US" sz="2200" b="1" dirty="0" err="1" smtClean="0">
                <a:latin typeface="Arial Narrow" pitchFamily="34" charset="0"/>
              </a:rPr>
              <a:t>atherothrombosis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[Type 2 diabetes]</a:t>
            </a:r>
          </a:p>
          <a:p>
            <a:r>
              <a:rPr lang="en-US" sz="2200" b="1" dirty="0" smtClean="0">
                <a:latin typeface="Arial Narrow" pitchFamily="34" charset="0"/>
              </a:rPr>
              <a:t> N.B. 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(F) used &gt;(G) with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statin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(specially </a:t>
            </a:r>
            <a:r>
              <a:rPr lang="en-US" sz="2200" b="1" i="1" spc="-30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lipophylic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) </a:t>
            </a:r>
            <a:r>
              <a:rPr lang="en-US" sz="2200" b="1" i="1" dirty="0" smtClean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interaction on CYT P450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      that leads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toxicity 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rhabdomyolysis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).</a:t>
            </a:r>
          </a:p>
          <a:p>
            <a:r>
              <a:rPr lang="en-US" sz="2200" b="1" i="1" dirty="0" smtClean="0">
                <a:latin typeface="Arial Narrow" pitchFamily="34" charset="0"/>
                <a:sym typeface="Wingdings 3"/>
              </a:rPr>
              <a:t>        Also (</a:t>
            </a:r>
            <a:r>
              <a:rPr lang="en-US" sz="2200" b="1" i="1" spc="-30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F) used &gt; </a:t>
            </a:r>
            <a:r>
              <a:rPr lang="en-US" sz="2200" b="1" i="1" dirty="0" err="1" smtClean="0">
                <a:latin typeface="Arial Narrow" pitchFamily="34" charset="0"/>
              </a:rPr>
              <a:t>uricosuric</a:t>
            </a:r>
            <a:r>
              <a:rPr lang="en-US" sz="2200" b="1" i="1" dirty="0" smtClean="0">
                <a:latin typeface="Arial Narrow" pitchFamily="34" charset="0"/>
              </a:rPr>
              <a:t> action in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insulin resistance [metabolic syndrome]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Combined therapy with other lipid lowering drugs ;</a:t>
            </a:r>
            <a:r>
              <a:rPr lang="en-US" sz="2200" b="1" dirty="0" smtClean="0">
                <a:latin typeface="Arial Narrow" pitchFamily="34" charset="0"/>
              </a:rPr>
              <a:t> in severe treatment-resistant </a:t>
            </a:r>
            <a:r>
              <a:rPr lang="en-US" sz="2200" b="1" dirty="0" err="1" smtClean="0">
                <a:latin typeface="Arial Narrow" pitchFamily="34" charset="0"/>
              </a:rPr>
              <a:t>dyslipidaemia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2362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570963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2. Rash, </a:t>
            </a:r>
            <a:r>
              <a:rPr lang="en-US" sz="2400" b="1" dirty="0" err="1" smtClean="0">
                <a:latin typeface="Arial Narrow" pitchFamily="34" charset="0"/>
              </a:rPr>
              <a:t>urticaria</a:t>
            </a:r>
            <a:r>
              <a:rPr lang="en-US" sz="2400" b="1" dirty="0" smtClean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Myalagia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Myositis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Rhabdomyolysis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Acute renal failure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Occurs &gt;</a:t>
            </a:r>
            <a:r>
              <a:rPr lang="en-US" sz="2400" dirty="0" smtClean="0">
                <a:latin typeface="Bernard MT Condensed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In alcoholics,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If combined with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(each –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metabolism of other )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Or In </a:t>
            </a:r>
            <a:r>
              <a:rPr lang="en-US" sz="2400" b="1" dirty="0" smtClean="0">
                <a:latin typeface="Arial Narrow" pitchFamily="34" charset="0"/>
              </a:rPr>
              <a:t>impaired renal function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4903113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7432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6600"/>
                </a:solidFill>
                <a:latin typeface="Bernard MT Condensed" pitchFamily="18" charset="0"/>
              </a:rPr>
              <a:t>Contrindications</a:t>
            </a:r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84489"/>
            <a:ext cx="6172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Renal or hepatic impairment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Pregnant or nursing women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smtClean="0">
                <a:latin typeface="Arial Narrow" pitchFamily="34" charset="0"/>
                <a:cs typeface="+mn-cs"/>
                <a:sym typeface="Wingdings 3"/>
              </a:rPr>
              <a:t>Gall-bladder disease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hypoalbuminaemia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In alcoholics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330865"/>
            <a:ext cx="8839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They </a:t>
            </a:r>
            <a:r>
              <a:rPr lang="en-US" sz="2400" b="1" dirty="0" smtClean="0">
                <a:latin typeface="Arial Narrow" pitchFamily="34" charset="0"/>
              </a:rPr>
              <a:t>displace </a:t>
            </a:r>
            <a:r>
              <a:rPr lang="en-US" sz="2400" b="1" spc="-30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from their protein binding sites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  bleeding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tendency  anticoagulant dose must be adjusted.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They   metabolism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lipophylic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not  hydrophilic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…….etc. Give lower doses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838200"/>
            <a:ext cx="320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0" y="113763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7789"/>
            <a:ext cx="487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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HMGCoA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b="1" spc="-30" dirty="0" err="1" smtClean="0">
                <a:latin typeface="Arial Narrow" pitchFamily="34" charset="0"/>
                <a:cs typeface="+mn-cs"/>
                <a:sym typeface="Wingdings 3"/>
              </a:rPr>
              <a:t>Reductase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400" spc="-30" dirty="0" smtClean="0">
                <a:solidFill>
                  <a:srgbClr val="CC0000"/>
                </a:solidFill>
                <a:latin typeface="Bernard MT Condensed" pitchFamily="18" charset="0"/>
                <a:cs typeface="+mn-cs"/>
                <a:sym typeface="Wingdings 3"/>
              </a:rPr>
              <a:t>INHIBITORS</a:t>
            </a:r>
            <a:r>
              <a:rPr lang="en-US" sz="2400" b="1" spc="-30" dirty="0" smtClean="0">
                <a:solidFill>
                  <a:srgbClr val="CC0000"/>
                </a:solidFill>
                <a:latin typeface="Arial Narrow" pitchFamily="34" charset="0"/>
                <a:cs typeface="+mn-cs"/>
                <a:sym typeface="Wingdings 3"/>
              </a:rPr>
              <a:t> </a:t>
            </a:r>
            <a:endParaRPr lang="en-US" sz="2600" dirty="0">
              <a:solidFill>
                <a:srgbClr val="CC0000"/>
              </a:solidFill>
              <a:latin typeface="Berlin Sans FB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4800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dirty="0" smtClean="0">
                <a:latin typeface="Berlin Sans FB" pitchFamily="34" charset="0"/>
              </a:rPr>
              <a:t>One of the enzymes in cholesterol synthetic pathways that controls the rate limiting step of conversion to </a:t>
            </a:r>
            <a:r>
              <a:rPr lang="en-US" sz="2000" dirty="0" err="1" smtClean="0">
                <a:latin typeface="Berlin Sans FB" pitchFamily="34" charset="0"/>
              </a:rPr>
              <a:t>mevalonate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7349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7162800" y="323088"/>
            <a:ext cx="1219200" cy="637828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238500" y="1028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32679" y="1689279"/>
            <a:ext cx="114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33206" y="165279"/>
            <a:ext cx="3354388" cy="1525588"/>
            <a:chOff x="5333206" y="152400"/>
            <a:chExt cx="3354388" cy="15255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34000" y="152400"/>
              <a:ext cx="3352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925594" y="914400"/>
              <a:ext cx="1523206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05800" y="1676400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257006" y="240405"/>
              <a:ext cx="1531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3810000" y="685800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0000"/>
                </a:solidFill>
                <a:latin typeface="Arial Narrow" pitchFamily="34" charset="0"/>
              </a:rPr>
              <a:t>specific, reversible, competitive  </a:t>
            </a:r>
            <a:endParaRPr lang="en-US" sz="2000" b="1" i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3363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hepatic C synthesis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 hepatic intracellular C 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1.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syn</a:t>
            </a:r>
            <a:r>
              <a:rPr lang="en-US" sz="2400" b="1" dirty="0" smtClean="0">
                <a:latin typeface="Arial Narrow" pitchFamily="34" charset="0"/>
              </a:rPr>
              <a:t>thesis of LDL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400" b="1" dirty="0" smtClean="0">
                <a:latin typeface="Arial Narrow" pitchFamily="34" charset="0"/>
              </a:rPr>
              <a:t> clearance of LDL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secretion of VLDL &amp; uptake of non-HDL-C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6599" y="6223716"/>
            <a:ext cx="1332963" cy="533400"/>
          </a:xfrm>
          <a:prstGeom prst="roundRect">
            <a:avLst/>
          </a:prstGeom>
          <a:noFill/>
          <a:ln>
            <a:solidFill>
              <a:srgbClr val="66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img.medscape.com/fullsize/migrated/editorial/clinupdates/2006/5701/images/slide17.gif"/>
          <p:cNvPicPr>
            <a:picLocks noChangeAspect="1" noChangeArrowheads="1"/>
          </p:cNvPicPr>
          <p:nvPr/>
        </p:nvPicPr>
        <p:blipFill>
          <a:blip r:embed="rId3" cstate="print"/>
          <a:srcRect l="4942" t="21053" r="4134" b="22368"/>
          <a:stretch>
            <a:fillRect/>
          </a:stretch>
        </p:blipFill>
        <p:spPr bwMode="auto">
          <a:xfrm>
            <a:off x="103032" y="3431148"/>
            <a:ext cx="7010400" cy="3276600"/>
          </a:xfrm>
          <a:prstGeom prst="roundRect">
            <a:avLst/>
          </a:prstGeom>
          <a:noFill/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46" y="2019837"/>
            <a:ext cx="489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1. LIPID LOWERING effects [In Liver]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BF69AF"/>
            </a:gs>
            <a:gs pos="23000">
              <a:schemeClr val="accent1">
                <a:tint val="44500"/>
                <a:satMod val="160000"/>
                <a:alpha val="92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831" t="24232" r="36316" b="7577"/>
          <a:stretch>
            <a:fillRect/>
          </a:stretch>
        </p:blipFill>
        <p:spPr bwMode="auto">
          <a:xfrm rot="4713599">
            <a:off x="7818599" y="111299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1" y="304800"/>
            <a:ext cx="6553200" cy="8309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4" cstate="print"/>
          <a:srcRect l="39583" t="37877" r="31667" b="26613"/>
          <a:stretch>
            <a:fillRect/>
          </a:stretch>
        </p:blipFill>
        <p:spPr bwMode="auto">
          <a:xfrm>
            <a:off x="6858000" y="762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406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954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8600" y="2766060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Define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Revise the cascade of lipoprotein remodeling, stressing on peripheral TGs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utilization and </a:t>
            </a:r>
            <a:r>
              <a:rPr lang="en-US" sz="2200" b="1" dirty="0" err="1" smtClean="0">
                <a:latin typeface="Arial Narrow" pitchFamily="34" charset="0"/>
              </a:rPr>
              <a:t>cholesetrol</a:t>
            </a:r>
            <a:r>
              <a:rPr lang="en-US" sz="2200" b="1" dirty="0" smtClean="0">
                <a:latin typeface="Arial Narrow" pitchFamily="34" charset="0"/>
              </a:rPr>
              <a:t> influx &amp; </a:t>
            </a:r>
            <a:r>
              <a:rPr lang="en-US" sz="2200" b="1" dirty="0" err="1" smtClean="0">
                <a:latin typeface="Arial Narrow" pitchFamily="34" charset="0"/>
              </a:rPr>
              <a:t>outflux</a:t>
            </a:r>
            <a:r>
              <a:rPr lang="en-US" sz="2200" b="1" dirty="0" smtClean="0">
                <a:latin typeface="Arial Narrow" pitchFamily="34" charset="0"/>
              </a:rPr>
              <a:t>.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Relate such variables to the development &amp; progression of </a:t>
            </a:r>
            <a:r>
              <a:rPr lang="en-US" sz="2200" b="1" dirty="0" err="1" smtClean="0">
                <a:latin typeface="Arial Narrow" pitchFamily="34" charset="0"/>
              </a:rPr>
              <a:t>atherogenesis</a:t>
            </a:r>
            <a:endParaRPr lang="en-US" sz="22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the pharmacology of drugs related to each group and relate that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to their clinical relevance alone or in combinations  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indent="-274320">
              <a:lnSpc>
                <a:spcPts val="3000"/>
              </a:lnSpc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Sum up the therapeutic approach attempting to target </a:t>
            </a:r>
            <a:r>
              <a:rPr lang="en-US" sz="2200" b="1" dirty="0" err="1" smtClean="0">
                <a:latin typeface="Arial Narrow" pitchFamily="34" charset="0"/>
              </a:rPr>
              <a:t>hyperlipidemia</a:t>
            </a:r>
            <a:r>
              <a:rPr lang="en-US" sz="2200" b="1" dirty="0" smtClean="0">
                <a:latin typeface="Arial Narrow" pitchFamily="34" charset="0"/>
              </a:rPr>
              <a:t> from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quantitative, qualitative and </a:t>
            </a:r>
            <a:r>
              <a:rPr lang="en-US" sz="2200" b="1" dirty="0" err="1" smtClean="0">
                <a:latin typeface="Arial Narrow" pitchFamily="34" charset="0"/>
              </a:rPr>
              <a:t>vasculo</a:t>
            </a:r>
            <a:r>
              <a:rPr lang="en-US" sz="2200" b="1" dirty="0" smtClean="0">
                <a:latin typeface="Arial Narrow" pitchFamily="34" charset="0"/>
              </a:rPr>
              <a:t>-protective perspectives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0668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52826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 [23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442" y="4675632"/>
            <a:ext cx="4863921" cy="1706880"/>
            <a:chOff x="50442" y="4675632"/>
            <a:chExt cx="4863921" cy="1706880"/>
          </a:xfrm>
        </p:grpSpPr>
        <p:grpSp>
          <p:nvGrpSpPr>
            <p:cNvPr id="34" name="Group 33"/>
            <p:cNvGrpSpPr/>
            <p:nvPr/>
          </p:nvGrpSpPr>
          <p:grpSpPr>
            <a:xfrm>
              <a:off x="50442" y="4675632"/>
              <a:ext cx="3903979" cy="1536192"/>
              <a:chOff x="152400" y="4599432"/>
              <a:chExt cx="4056379" cy="1536192"/>
            </a:xfrm>
          </p:grpSpPr>
          <p:pic>
            <p:nvPicPr>
              <p:cNvPr id="9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t="59280" r="70330" b="7942"/>
              <a:stretch>
                <a:fillRect/>
              </a:stretch>
            </p:blipFill>
            <p:spPr bwMode="auto">
              <a:xfrm>
                <a:off x="152400" y="4642705"/>
                <a:ext cx="1353924" cy="1492919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nature.com/nrn/journal/v6/n4/images/nrn1652-f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67033" t="59280" b="29374"/>
              <a:stretch>
                <a:fillRect/>
              </a:stretch>
            </p:blipFill>
            <p:spPr bwMode="auto">
              <a:xfrm>
                <a:off x="2425438" y="4599432"/>
                <a:ext cx="1783341" cy="594822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29670" t="64323" r="31868" b="7942"/>
            <a:stretch>
              <a:fillRect/>
            </a:stretch>
          </p:blipFill>
          <p:spPr bwMode="auto">
            <a:xfrm>
              <a:off x="2501721" y="4928503"/>
              <a:ext cx="2209800" cy="1454009"/>
            </a:xfrm>
            <a:prstGeom prst="rect">
              <a:avLst/>
            </a:prstGeom>
            <a:noFill/>
          </p:spPr>
        </p:pic>
        <p:pic>
          <p:nvPicPr>
            <p:cNvPr id="14" name="Picture 2" descr="http://www.nature.com/nrn/journal/v6/n4/images/nrn1652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60440" t="59280" b="31895"/>
            <a:stretch>
              <a:fillRect/>
            </a:stretch>
          </p:blipFill>
          <p:spPr bwMode="auto">
            <a:xfrm>
              <a:off x="2653148" y="4676564"/>
              <a:ext cx="2261215" cy="462639"/>
            </a:xfrm>
            <a:prstGeom prst="rect">
              <a:avLst/>
            </a:prstGeom>
            <a:noFill/>
          </p:spPr>
        </p:pic>
      </p:grpSp>
      <p:pic>
        <p:nvPicPr>
          <p:cNvPr id="8" name="Picture 5" descr="C:\Users\Administrator\Pictures\Cholestro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 l="42027" t="1093" r="43356" b="18306"/>
          <a:stretch>
            <a:fillRect/>
          </a:stretch>
        </p:blipFill>
        <p:spPr bwMode="auto">
          <a:xfrm>
            <a:off x="1166070" y="152400"/>
            <a:ext cx="1349356" cy="64008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89040" y="963179"/>
            <a:ext cx="597408" cy="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153" y="1257837"/>
            <a:ext cx="12313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b="1" spc="-30" dirty="0" err="1" smtClean="0">
                <a:latin typeface="Arial Narrow" pitchFamily="34" charset="0"/>
                <a:sym typeface="Wingdings 3"/>
              </a:rPr>
              <a:t>HMGCoA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spc="-30" dirty="0" err="1" smtClean="0">
                <a:latin typeface="Arial Narrow" pitchFamily="34" charset="0"/>
                <a:sym typeface="Wingdings 3"/>
              </a:rPr>
              <a:t>Reductase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6248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dirty="0" smtClean="0">
                <a:latin typeface="Berlin Sans FB" pitchFamily="34" charset="0"/>
              </a:rPr>
              <a:t>Because it blocks cholesterol synthetic pathway it              </a:t>
            </a:r>
            <a:r>
              <a:rPr lang="en-US" sz="2200" u="heavy" spc="-50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is also blocks signaling molecules responsible for progress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of inflammation,  vulnerability &amp;  </a:t>
            </a:r>
            <a:r>
              <a:rPr lang="en-US" sz="2200" u="heavy" dirty="0" err="1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athrothrombosis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lin Sans FB" pitchFamily="34" charset="0"/>
              </a:rPr>
              <a:t> </a:t>
            </a:r>
            <a:r>
              <a:rPr lang="en-US" sz="2200" dirty="0" err="1" smtClean="0">
                <a:latin typeface="Berlin Sans FB" pitchFamily="34" charset="0"/>
              </a:rPr>
              <a:t>occuring</a:t>
            </a:r>
            <a:r>
              <a:rPr lang="en-US" sz="2200" dirty="0" smtClean="0">
                <a:latin typeface="Berlin Sans FB" pitchFamily="34" charset="0"/>
              </a:rPr>
              <a:t> 2</a:t>
            </a:r>
            <a:r>
              <a:rPr lang="en-US" sz="2200" baseline="30000" dirty="0" smtClean="0">
                <a:latin typeface="Berlin Sans FB" pitchFamily="34" charset="0"/>
              </a:rPr>
              <a:t>ndry  </a:t>
            </a:r>
            <a:r>
              <a:rPr lang="en-US" sz="2200" dirty="0" smtClean="0">
                <a:latin typeface="Berlin Sans FB" pitchFamily="34" charset="0"/>
              </a:rPr>
              <a:t>to excess C accumulation in periphery</a:t>
            </a:r>
            <a:endParaRPr lang="en-US" sz="2200" dirty="0">
              <a:latin typeface="Berlin Sans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2286000"/>
            <a:ext cx="49143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Antithrombotic actions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67000" y="304800"/>
            <a:ext cx="6477000" cy="547353"/>
            <a:chOff x="4191000" y="1650642"/>
            <a:chExt cx="6477000" cy="547353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4316848" y="2121001"/>
              <a:ext cx="152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191000" y="1650642"/>
              <a:ext cx="6477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6600"/>
                  </a:solidFill>
                  <a:latin typeface="Bernard MT Condensed" pitchFamily="18" charset="0"/>
                </a:rPr>
                <a:t>2. PLEIOTROPIC ANTIATHEROGENIC </a:t>
              </a:r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effects [&gt; in Vessels]</a:t>
              </a:r>
              <a:endParaRPr lang="en-US" sz="2200" dirty="0">
                <a:solidFill>
                  <a:srgbClr val="FF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1295400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STATINS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ntent.onlinejacc.org/content/vol46/issue8/images/large/05017730.gr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33400" y="0"/>
            <a:ext cx="813553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152400"/>
            <a:ext cx="2514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Because  STATINS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ve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 C 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Blocks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Signaling Molecules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758" y="5791200"/>
            <a:ext cx="2819400" cy="938719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smtClean="0">
                <a:latin typeface="Arial Narrow" pitchFamily="34" charset="0"/>
              </a:rPr>
              <a:t> TG  &amp; VLDL 10-30%</a:t>
            </a:r>
            <a:endParaRPr lang="en-US" sz="2200" b="1" spc="-30" dirty="0" smtClean="0">
              <a:latin typeface="Arial Narrow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76200"/>
            <a:ext cx="2057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So STATINS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Are Drugs of Choice in all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Atherogenic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Hyper-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lipidemia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958" y="49368"/>
            <a:ext cx="530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Classification of STATINS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447" y="696531"/>
            <a:ext cx="8915400" cy="889161"/>
            <a:chOff x="138447" y="696531"/>
            <a:chExt cx="8915400" cy="889161"/>
          </a:xfrm>
        </p:grpSpPr>
        <p:sp>
          <p:nvSpPr>
            <p:cNvPr id="10" name="TextBox 9"/>
            <p:cNvSpPr txBox="1"/>
            <p:nvPr/>
          </p:nvSpPr>
          <p:spPr>
            <a:xfrm>
              <a:off x="239331" y="696531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PRODRUGS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447" y="914400"/>
              <a:ext cx="8915400" cy="671292"/>
              <a:chOff x="138447" y="888642"/>
              <a:chExt cx="8915400" cy="67129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38447" y="1129047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Simvastatin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Lovastatin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Fluvastatin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Atorvastatin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Pravastatin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/ </a:t>
                </a:r>
                <a:r>
                  <a:rPr lang="en-US" sz="2200" dirty="0" err="1" smtClean="0">
                    <a:solidFill>
                      <a:srgbClr val="6600FF"/>
                    </a:solidFill>
                    <a:latin typeface="Bernard MT Condensed" pitchFamily="18" charset="0"/>
                  </a:rPr>
                  <a:t>Rosuvastatin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Bernard MT Condensed" pitchFamily="18" charset="0"/>
                  </a:rPr>
                  <a:t> </a:t>
                </a:r>
                <a:endParaRPr lang="en-US" sz="2200" dirty="0">
                  <a:solidFill>
                    <a:srgbClr val="6600FF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971800" y="901521"/>
                <a:ext cx="330558" cy="304800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124200" y="696531"/>
              <a:ext cx="1905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DRUGS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" y="1448594"/>
            <a:ext cx="8991600" cy="585196"/>
            <a:chOff x="304800" y="1448594"/>
            <a:chExt cx="8991600" cy="585196"/>
          </a:xfrm>
        </p:grpSpPr>
        <p:sp>
          <p:nvSpPr>
            <p:cNvPr id="24" name="TextBox 23"/>
            <p:cNvSpPr txBox="1"/>
            <p:nvPr/>
          </p:nvSpPr>
          <p:spPr>
            <a:xfrm>
              <a:off x="7772400" y="1602903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Partial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1448594"/>
              <a:ext cx="8610600" cy="585196"/>
              <a:chOff x="304800" y="1448594"/>
              <a:chExt cx="8610600" cy="58519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17842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 Narrow" pitchFamily="34" charset="0"/>
                  </a:rPr>
                  <a:t>Hydrophilic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04800" y="1676400"/>
                <a:ext cx="548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09800" y="1602903"/>
                <a:ext cx="152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latin typeface="Arial Narrow" pitchFamily="34" charset="0"/>
                  </a:rPr>
                  <a:t>Lipophylic</a:t>
                </a:r>
                <a:endParaRPr lang="en-US" sz="2200" b="1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753637" y="1600200"/>
                <a:ext cx="304800" cy="1588"/>
              </a:xfrm>
              <a:prstGeom prst="line">
                <a:avLst/>
              </a:prstGeom>
              <a:ln w="28575">
                <a:solidFill>
                  <a:srgbClr val="66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0198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620000" y="1674812"/>
                <a:ext cx="1295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1326" y="2617113"/>
            <a:ext cx="236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41879" y="1575516"/>
            <a:ext cx="4255909" cy="792915"/>
            <a:chOff x="3441879" y="1575516"/>
            <a:chExt cx="4255909" cy="792915"/>
          </a:xfrm>
        </p:grpSpPr>
        <p:sp>
          <p:nvSpPr>
            <p:cNvPr id="37" name="Rectangle 36"/>
            <p:cNvSpPr/>
            <p:nvPr/>
          </p:nvSpPr>
          <p:spPr>
            <a:xfrm>
              <a:off x="3441879" y="1968321"/>
              <a:ext cx="2236510" cy="400110"/>
            </a:xfrm>
            <a:prstGeom prst="rect">
              <a:avLst/>
            </a:prstGeom>
            <a:solidFill>
              <a:srgbClr val="CC3399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Fluorine-Containing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695700" y="1790700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5068094" y="1765222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7506494" y="1789906"/>
              <a:ext cx="381000" cy="1588"/>
            </a:xfrm>
            <a:prstGeom prst="straightConnector1">
              <a:avLst/>
            </a:prstGeom>
            <a:ln w="38100">
              <a:solidFill>
                <a:srgbClr val="CC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8800" y="1981200"/>
              <a:ext cx="2057400" cy="158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28600" y="2999125"/>
            <a:ext cx="891540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varies (40-70%),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almost completely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Absorption enhanced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if  taken with food,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All have high first-pass extraction by the liver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except 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Metabolized variably;</a:t>
            </a: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CYP3A4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</a:t>
            </a:r>
            <a:r>
              <a:rPr lang="en-US" sz="2400" dirty="0" smtClean="0"/>
              <a:t>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CYP2C9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 marL="365760"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By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sulphonation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P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ravastatin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Excreted in bile &amp; 5–20% is excreted in urine,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except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pravastatin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80-90% urine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t½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hort 1-3 hrs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Lovastatin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Fluvastatin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 14 hrs             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Atorvastatin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         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19 hrs           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err="1" smtClean="0">
                <a:latin typeface="Arial Narrow" pitchFamily="34" charset="0"/>
                <a:cs typeface="+mn-cs"/>
                <a:sym typeface="Wingdings 3"/>
              </a:rPr>
              <a:t>Rosuvastatin</a:t>
            </a:r>
            <a:endParaRPr lang="en-US" sz="2200" b="1" spc="-30" dirty="0" smtClean="0">
              <a:latin typeface="Arial Narrow" pitchFamily="34" charset="0"/>
              <a:cs typeface="+mn-cs"/>
              <a:sym typeface="Wingdings 3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54131" y="5943600"/>
            <a:ext cx="1295400" cy="646331"/>
            <a:chOff x="4354131" y="5943600"/>
            <a:chExt cx="1295400" cy="646331"/>
          </a:xfrm>
        </p:grpSpPr>
        <p:sp>
          <p:nvSpPr>
            <p:cNvPr id="47" name="Right Brace 46"/>
            <p:cNvSpPr/>
            <p:nvPr/>
          </p:nvSpPr>
          <p:spPr>
            <a:xfrm>
              <a:off x="4419600" y="5969358"/>
              <a:ext cx="152400" cy="5334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54131" y="5943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Taken any time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0284" y="5562600"/>
            <a:ext cx="2019837" cy="646331"/>
            <a:chOff x="6730284" y="5562600"/>
            <a:chExt cx="2019837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7149921" y="5562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Taken only in evening, Why? 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730284" y="5728953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629399" y="6185079"/>
            <a:ext cx="2404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Bernard MT Condensed" pitchFamily="18" charset="0"/>
              </a:rPr>
              <a:t>Cholesetrol</a:t>
            </a:r>
            <a:r>
              <a:rPr lang="en-US" sz="2000" dirty="0" smtClean="0">
                <a:latin typeface="Bernard MT Condensed" pitchFamily="18" charset="0"/>
              </a:rPr>
              <a:t> Synthesis  &gt; at night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05200" y="2438400"/>
            <a:ext cx="73084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Weak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5129" y="2438400"/>
            <a:ext cx="80791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Strong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76686" y="2438400"/>
            <a:ext cx="149111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Super / Mega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build="p"/>
      <p:bldP spid="52" grpId="0"/>
      <p:bldP spid="54" grpId="0" animBg="1"/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284" y="2286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346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</a:t>
            </a:r>
            <a:r>
              <a:rPr lang="en-US" sz="2200" b="1" u="heavy" spc="-30" dirty="0" err="1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monotherapy</a:t>
            </a: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;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ndry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Prevention;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all ischemic insults</a:t>
            </a:r>
            <a:r>
              <a:rPr lang="en-US" sz="2200" b="1" dirty="0" smtClean="0">
                <a:latin typeface="Arial Narrow" pitchFamily="34" charset="0"/>
              </a:rPr>
              <a:t> [, stroke, ACSs up to AMI, …..etc.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So given from1</a:t>
            </a:r>
            <a:r>
              <a:rPr lang="en-US" sz="2200" b="1" baseline="30000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day of ischemic attack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stabilize plaques + help to limit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ischemic zone &amp; to salvage preferential tissues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P</a:t>
            </a:r>
            <a:r>
              <a:rPr lang="en-US" sz="2200" baseline="30000" dirty="0" smtClean="0">
                <a:solidFill>
                  <a:srgbClr val="FF0000"/>
                </a:solidFill>
                <a:latin typeface="Bernard MT Condensed" pitchFamily="18" charset="0"/>
              </a:rPr>
              <a:t>ry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 Prevention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Patients with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hyperlipidemia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and with other risks for ischemic insults. 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Type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IIa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Hyperlipoprotinemia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r>
              <a:rPr lang="en-US" sz="2200" b="1" dirty="0" smtClean="0">
                <a:latin typeface="Arial Narrow" pitchFamily="34" charset="0"/>
              </a:rPr>
              <a:t>     If no control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ombine (</a:t>
            </a:r>
            <a:r>
              <a:rPr lang="en-US" sz="2200" b="1" dirty="0" err="1" smtClean="0">
                <a:latin typeface="Arial Narrow" pitchFamily="34" charset="0"/>
              </a:rPr>
              <a:t>sequestrants</a:t>
            </a:r>
            <a:r>
              <a:rPr lang="en-US" sz="2200" b="1" dirty="0" smtClean="0">
                <a:latin typeface="Arial Narrow" pitchFamily="34" charset="0"/>
              </a:rPr>
              <a:t> / </a:t>
            </a:r>
            <a:r>
              <a:rPr lang="en-US" sz="2200" b="1" dirty="0" err="1" smtClean="0">
                <a:latin typeface="Arial Narrow" pitchFamily="34" charset="0"/>
              </a:rPr>
              <a:t>ezatimibe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,.. )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891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u="heavy" spc="-30" dirty="0" smtClean="0">
                <a:uFill>
                  <a:solidFill>
                    <a:srgbClr val="8E0069"/>
                  </a:solidFill>
                </a:uFill>
                <a:latin typeface="Arial Narrow" pitchFamily="34" charset="0"/>
                <a:cs typeface="+mn-cs"/>
                <a:sym typeface="Wingdings 3"/>
              </a:rPr>
              <a:t>As Combination therapy;</a:t>
            </a:r>
          </a:p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Mixed 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dyslipidaemias</a:t>
            </a:r>
            <a:r>
              <a:rPr lang="en-US" sz="2200" b="1" dirty="0" smtClean="0">
                <a:latin typeface="Arial Narrow" pitchFamily="34" charset="0"/>
              </a:rPr>
              <a:t>; added to </a:t>
            </a:r>
            <a:r>
              <a:rPr lang="en-US" sz="2200" b="1" dirty="0" err="1" smtClean="0">
                <a:latin typeface="Arial Narrow" pitchFamily="34" charset="0"/>
              </a:rPr>
              <a:t>fenofibrates</a:t>
            </a:r>
            <a:r>
              <a:rPr lang="en-US" sz="2200" b="1" dirty="0" smtClean="0">
                <a:latin typeface="Arial Narrow" pitchFamily="34" charset="0"/>
              </a:rPr>
              <a:t> or </a:t>
            </a:r>
            <a:r>
              <a:rPr lang="en-US" sz="2200" b="1" dirty="0" err="1" smtClean="0">
                <a:latin typeface="Arial Narrow" pitchFamily="34" charset="0"/>
              </a:rPr>
              <a:t>niacine</a:t>
            </a:r>
            <a:r>
              <a:rPr lang="en-US" sz="2200" b="1" dirty="0" smtClean="0">
                <a:latin typeface="Arial Narrow" pitchFamily="34" charset="0"/>
              </a:rPr>
              <a:t> if necessary</a:t>
            </a:r>
          </a:p>
          <a:p>
            <a:r>
              <a:rPr lang="en-US" sz="2200" b="1" dirty="0" smtClean="0">
                <a:latin typeface="Arial Narrow" pitchFamily="34" charset="0"/>
              </a:rPr>
              <a:t>2.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diabetics and patients with insulin resistance [metabolic syndrome]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even if </a:t>
            </a:r>
            <a:b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only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hypertriglyceridemia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low HDL without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in LDL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		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Why ???</a:t>
            </a:r>
          </a:p>
          <a:p>
            <a:r>
              <a:rPr lang="en-US" sz="2200" b="1" dirty="0" smtClean="0">
                <a:latin typeface="Arial Narrow" pitchFamily="34" charset="0"/>
              </a:rPr>
              <a:t>    because these patients will possess small dense LDL (severely </a:t>
            </a:r>
            <a:r>
              <a:rPr lang="en-US" sz="2200" b="1" dirty="0" err="1" smtClean="0">
                <a:latin typeface="Arial Narrow" pitchFamily="34" charset="0"/>
              </a:rPr>
              <a:t>atherogenic</a:t>
            </a:r>
            <a:r>
              <a:rPr lang="en-US" sz="2200" b="1" dirty="0" smtClean="0">
                <a:latin typeface="Arial Narrow" pitchFamily="34" charset="0"/>
              </a:rPr>
              <a:t>)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evident endothelial dysfunction + increased thrombotic profile. </a:t>
            </a:r>
          </a:p>
          <a:p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SO MUST TAKE STATINS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19800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019800"/>
            <a:ext cx="5580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 In pregnancy and cautiously under age of 18 years 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762000" y="228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  <a:sym typeface="Wingdings 3"/>
              </a:rPr>
              <a:t>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serum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transaminase</a:t>
            </a: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can progress to evident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hepatotoxicity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</a:rPr>
              <a:t>       So 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ab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investigations recommended every 6 month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 levels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up to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    3 folds at any time,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statin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must be stopped then dose adjusted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.</a:t>
            </a:r>
          </a:p>
          <a:p>
            <a:pPr marL="114300" lvl="0" indent="-457200">
              <a:lnSpc>
                <a:spcPts val="24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creatine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kinase</a:t>
            </a: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activity</a:t>
            </a:r>
            <a:r>
              <a:rPr kumimoji="0" lang="en-US" sz="2200" b="1" i="0" u="heavy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C3399"/>
                  </a:solidFill>
                </a:uFill>
                <a:latin typeface="Arial Narrow" pitchFamily="34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(index of muscle injury)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Measured only if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if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3-5 folds  we;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doses / change to hydrophilic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/ omit combination with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If severe elevation + blood in urine  this is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R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habdomyolysis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renal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failure could be fatal dialysis is needed</a:t>
            </a:r>
          </a:p>
          <a:p>
            <a:pPr marR="0" lvl="0" indent="-342900" algn="l" defTabSz="914400" rtl="0" eaLnBrk="1" fontAlgn="base" latinLnBrk="0" hangingPunct="1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2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Others;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↑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l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enticular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opacity,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i</a:t>
            </a:r>
            <a:r>
              <a:rPr lang="en-US" sz="2200" b="1" dirty="0" err="1" smtClean="0">
                <a:latin typeface="Arial Narrow" pitchFamily="34" charset="0"/>
                <a:cs typeface="+mn-cs"/>
              </a:rPr>
              <a:t>nsomnia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, rash, GIT disturbance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1787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ADRs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4064913"/>
            <a:ext cx="152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57200" y="4495800"/>
            <a:ext cx="8534400" cy="2133600"/>
          </a:xfrm>
          <a:prstGeom prst="rect">
            <a:avLst/>
          </a:prstGeom>
        </p:spPr>
        <p:txBody>
          <a:bodyPr/>
          <a:lstStyle/>
          <a:p>
            <a:pPr marL="114300" lvl="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Those metabolized by CYP3A4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Simvastatin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Atrovastatin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show 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efficacy with 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NDUCERS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Phenytoin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rifampin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barbiturates,TZDs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….)</a:t>
            </a:r>
          </a:p>
          <a:p>
            <a:pPr marL="114300" lvl="0" indent="-457200">
              <a:lnSpc>
                <a:spcPts val="24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</a:t>
            </a:r>
            <a:r>
              <a:rPr lang="en-US" sz="2200" b="1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Macrolides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cyclosporine</a:t>
            </a:r>
            <a:r>
              <a:rPr lang="en-US" sz="24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ketoconazole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….)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114300" indent="-45720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u="sng" dirty="0" smtClean="0">
                <a:latin typeface="Arial Narrow" pitchFamily="34" charset="0"/>
                <a:sym typeface="Wingdings 3"/>
              </a:rPr>
              <a:t>Those metabolized by </a:t>
            </a:r>
            <a:r>
              <a:rPr kumimoji="0" lang="en-US" sz="2200" b="1" i="0" u="sng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CYP2C9 </a:t>
            </a: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[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Fluvastatin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Rosuvastatin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]</a:t>
            </a:r>
            <a:r>
              <a:rPr kumimoji="0" lang="en-US" sz="22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  <a:sym typeface="Wingdings 3"/>
              </a:rPr>
              <a:t> show </a:t>
            </a:r>
          </a:p>
          <a:p>
            <a:pPr marL="114300" indent="-457200">
              <a:lnSpc>
                <a:spcPts val="2400"/>
              </a:lnSpc>
              <a:spcBef>
                <a:spcPts val="600"/>
              </a:spcBef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toxicity with INHIBITORS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metronidazole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amiodarone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CC3399"/>
                </a:solidFill>
                <a:latin typeface="Arial Narrow" pitchFamily="34" charset="0"/>
              </a:rPr>
              <a:t>cimetidine</a:t>
            </a:r>
            <a:r>
              <a:rPr lang="en-US" sz="2000" b="1" dirty="0" smtClean="0">
                <a:solidFill>
                  <a:srgbClr val="CC3399"/>
                </a:solidFill>
                <a:latin typeface="Arial Narrow" pitchFamily="34" charset="0"/>
              </a:rPr>
              <a:t>…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32458"/>
            <a:ext cx="3437680" cy="2263142"/>
          </a:xfrm>
          <a:prstGeom prst="flowChartDocument">
            <a:avLst/>
          </a:prstGeom>
          <a:noFill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160432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Adjuvants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 in </a:t>
            </a:r>
            <a:r>
              <a:rPr lang="en-US" sz="2800" dirty="0" err="1" smtClean="0">
                <a:solidFill>
                  <a:srgbClr val="CC0000"/>
                </a:solidFill>
                <a:latin typeface="Bernard MT Condensed" pitchFamily="18" charset="0"/>
              </a:rPr>
              <a:t>hyperlipidemia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9218" name="Picture 2" descr="http://www.plaquetec.com/1.jpg"/>
          <p:cNvPicPr>
            <a:picLocks noChangeAspect="1" noChangeArrowheads="1"/>
          </p:cNvPicPr>
          <p:nvPr/>
        </p:nvPicPr>
        <p:blipFill>
          <a:blip r:embed="rId3" cstate="print"/>
          <a:srcRect l="6977" t="4925" r="4651" b="6430"/>
          <a:stretch>
            <a:fillRect/>
          </a:stretch>
        </p:blipFill>
        <p:spPr bwMode="auto">
          <a:xfrm>
            <a:off x="2895600" y="3168316"/>
            <a:ext cx="3733800" cy="3537284"/>
          </a:xfrm>
          <a:prstGeom prst="roundRect">
            <a:avLst/>
          </a:prstGeom>
          <a:noFill/>
        </p:spPr>
      </p:pic>
      <p:pic>
        <p:nvPicPr>
          <p:cNvPr id="9220" name="Picture 4" descr="http://journals.prous.com/journals/dnp/20021502/html/dn150069/images/Kostner_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12902">
            <a:off x="4419600" y="2566355"/>
            <a:ext cx="3762375" cy="2628900"/>
          </a:xfrm>
          <a:prstGeom prst="rect">
            <a:avLst/>
          </a:prstGeom>
          <a:noFill/>
        </p:spPr>
      </p:pic>
      <p:pic>
        <p:nvPicPr>
          <p:cNvPr id="6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028440" y="2667000"/>
            <a:ext cx="1018139" cy="1066800"/>
          </a:xfrm>
          <a:prstGeom prst="ellipse">
            <a:avLst/>
          </a:prstGeom>
          <a:noFill/>
        </p:spPr>
      </p:pic>
      <p:pic>
        <p:nvPicPr>
          <p:cNvPr id="7" name="Picture 6" descr="http://www.ncrr.nih.gov/publications/ncrr_reporter/spring2007/images/ld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FE9"/>
              </a:clrFrom>
              <a:clrTo>
                <a:srgbClr val="F3F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974012"/>
            <a:ext cx="3200400" cy="3731587"/>
          </a:xfrm>
          <a:prstGeom prst="rect">
            <a:avLst/>
          </a:prstGeom>
          <a:noFill/>
        </p:spPr>
      </p:pic>
      <p:pic>
        <p:nvPicPr>
          <p:cNvPr id="8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4953000" y="1371600"/>
            <a:ext cx="1018139" cy="1066800"/>
          </a:xfrm>
          <a:prstGeom prst="ellipse">
            <a:avLst/>
          </a:prstGeom>
          <a:noFill/>
        </p:spPr>
      </p:pic>
      <p:pic>
        <p:nvPicPr>
          <p:cNvPr id="10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943600" y="1447800"/>
            <a:ext cx="609600" cy="638735"/>
          </a:xfrm>
          <a:prstGeom prst="ellipse">
            <a:avLst/>
          </a:prstGeom>
          <a:noFill/>
        </p:spPr>
      </p:pic>
      <p:pic>
        <p:nvPicPr>
          <p:cNvPr id="11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8305800" y="2743200"/>
            <a:ext cx="609600" cy="638735"/>
          </a:xfrm>
          <a:prstGeom prst="ellipse">
            <a:avLst/>
          </a:prstGeom>
          <a:noFill/>
        </p:spPr>
      </p:pic>
      <p:pic>
        <p:nvPicPr>
          <p:cNvPr id="12" name="Picture 4" descr="http://www.hdlforum.org/ktmlstandard/images/uploads/HDL-home.jpg?0.868934050785710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19298" t="2632" r="21053" b="18421"/>
          <a:stretch>
            <a:fillRect/>
          </a:stretch>
        </p:blipFill>
        <p:spPr bwMode="auto">
          <a:xfrm>
            <a:off x="5638800" y="5562600"/>
            <a:ext cx="609600" cy="638735"/>
          </a:xfrm>
          <a:prstGeom prst="ellipse">
            <a:avLst/>
          </a:prstGeom>
          <a:noFill/>
        </p:spPr>
      </p:pic>
      <p:pic>
        <p:nvPicPr>
          <p:cNvPr id="13" name="Picture 12" descr="http://www.nature.com/nrg/journal/v7/n3/images/nrg1805-f2.jpg"/>
          <p:cNvPicPr>
            <a:picLocks noChangeAspect="1" noChangeArrowheads="1"/>
          </p:cNvPicPr>
          <p:nvPr/>
        </p:nvPicPr>
        <p:blipFill>
          <a:blip r:embed="rId8" cstate="print"/>
          <a:srcRect l="1600" t="41975" r="77600" b="45679"/>
          <a:stretch>
            <a:fillRect/>
          </a:stretch>
        </p:blipFill>
        <p:spPr bwMode="auto">
          <a:xfrm>
            <a:off x="2450205" y="5715000"/>
            <a:ext cx="1074420" cy="826477"/>
          </a:xfrm>
          <a:prstGeom prst="ellipse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47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Omega -3-FA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05" y="302515"/>
            <a:ext cx="6273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fish oils containing highly unsaturated FA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69" y="1926769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 Reduction of plasma fibrinogen</a:t>
            </a:r>
            <a:endParaRPr lang="en-US" sz="24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69" y="1145818"/>
            <a:ext cx="491436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spc="-30" dirty="0" smtClean="0">
                <a:latin typeface="Arial Narrow" pitchFamily="34" charset="0"/>
                <a:cs typeface="+mn-cs"/>
                <a:sym typeface="Wingdings 3"/>
              </a:rPr>
              <a:t>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669" y="711039"/>
            <a:ext cx="20573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Mechanism 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4069" y="3505200"/>
            <a:ext cx="9002331" cy="430887"/>
            <a:chOff x="141669" y="2932089"/>
            <a:chExt cx="9002331" cy="43088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2943894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0" y="1246632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  TGs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660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50851" y="2057400"/>
            <a:ext cx="3735949" cy="1079679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7427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600" y="2184042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Some vascular protection</a:t>
              </a:r>
              <a:endParaRPr lang="en-US" sz="24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669" y="402967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β-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Sitosterol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51279" y="441839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found in plants with structure similar to C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4972527"/>
            <a:ext cx="8763000" cy="772594"/>
            <a:chOff x="141669" y="4708214"/>
            <a:chExt cx="8763000" cy="77259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Mechanism &amp;Pharmacological Effects</a:t>
              </a:r>
            </a:p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43"/>
              <a:ext cx="876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pc="-40" dirty="0" smtClean="0">
                  <a:latin typeface="Arial Narrow" pitchFamily="34" charset="0"/>
                </a:rPr>
                <a:t>Compete with dietary &amp; </a:t>
              </a:r>
              <a:r>
                <a:rPr lang="en-US" sz="2400" b="1" spc="-40" dirty="0" err="1" smtClean="0">
                  <a:latin typeface="Arial Narrow" pitchFamily="34" charset="0"/>
                </a:rPr>
                <a:t>biliary</a:t>
              </a:r>
              <a:r>
                <a:rPr lang="en-US" sz="2400" b="1" spc="-40" dirty="0" smtClean="0">
                  <a:latin typeface="Arial Narrow" pitchFamily="34" charset="0"/>
                </a:rPr>
                <a:t> C absorption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sz="2400" b="1" u="sng" spc="-40" dirty="0" smtClean="0">
                  <a:latin typeface="Arial Narrow" pitchFamily="34" charset="0"/>
                  <a:sym typeface="Wingdings 3"/>
                </a:rPr>
                <a:t>+</a:t>
              </a:r>
              <a:r>
                <a:rPr lang="en-US" sz="2400" b="1" spc="-40" dirty="0" smtClean="0">
                  <a:latin typeface="Arial Narrow" pitchFamily="34" charset="0"/>
                  <a:sym typeface="Wingdings 3"/>
                </a:rPr>
                <a:t>10%</a:t>
              </a:r>
              <a:endParaRPr lang="en-US" sz="2400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521" y="5963127"/>
            <a:ext cx="8699679" cy="437673"/>
            <a:chOff x="139521" y="5407967"/>
            <a:chExt cx="8699679" cy="437673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Bernard MT Condensed" pitchFamily="18" charset="0"/>
                </a:rPr>
                <a:t>Indications 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5445530"/>
              <a:ext cx="7391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</a:pPr>
              <a:r>
                <a:rPr lang="en-US" sz="2200" b="1" spc="-30" dirty="0" smtClean="0">
                  <a:latin typeface="Arial Narrow" pitchFamily="34" charset="0"/>
                  <a:cs typeface="+mn-cs"/>
                  <a:sym typeface="Wingdings 3"/>
                </a:rPr>
                <a:t>Given as food supplement before meal  in </a:t>
              </a:r>
              <a:r>
                <a:rPr lang="en-US" sz="2200" b="1" spc="-30" dirty="0" err="1" smtClean="0">
                  <a:latin typeface="Arial Narrow" pitchFamily="34" charset="0"/>
                  <a:cs typeface="+mn-cs"/>
                  <a:sym typeface="Wingdings 3"/>
                </a:rPr>
                <a:t>hypecholestrolemia</a:t>
              </a:r>
              <a:endParaRPr lang="en-US" sz="2200" b="1" spc="-30" dirty="0" smtClean="0">
                <a:latin typeface="Arial Narrow" pitchFamily="34" charset="0"/>
                <a:cs typeface="+mn-cs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67000" y="6019800"/>
            <a:ext cx="5029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BEYOUND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5334000"/>
            <a:ext cx="46482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86000" y="4048780"/>
            <a:ext cx="4267200" cy="52322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</a:rPr>
              <a:t>What do we want to achieve ?</a:t>
            </a:r>
            <a:endParaRPr lang="en-US" sz="28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15000" y="3657600"/>
            <a:ext cx="3200400" cy="3047999"/>
            <a:chOff x="4028440" y="1371600"/>
            <a:chExt cx="4886960" cy="5333999"/>
          </a:xfrm>
        </p:grpSpPr>
        <p:pic>
          <p:nvPicPr>
            <p:cNvPr id="16" name="Picture 4" descr="http://journals.prous.com/journals/dnp/20021502/html/dn150069/images/Kostner_f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7EBEE"/>
                </a:clrFrom>
                <a:clrTo>
                  <a:srgbClr val="E7E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12902">
              <a:off x="4419600" y="2566355"/>
              <a:ext cx="3762375" cy="2628900"/>
            </a:xfrm>
            <a:prstGeom prst="rect">
              <a:avLst/>
            </a:prstGeom>
            <a:noFill/>
          </p:spPr>
        </p:pic>
        <p:pic>
          <p:nvPicPr>
            <p:cNvPr id="18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028440" y="26670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0" name="Picture 19" descr="http://www.ncrr.nih.gov/publications/ncrr_reporter/spring2007/images/ld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3FFE9"/>
                </a:clrFrom>
                <a:clrTo>
                  <a:srgbClr val="F3FF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2974012"/>
              <a:ext cx="3200400" cy="3731587"/>
            </a:xfrm>
            <a:prstGeom prst="rect">
              <a:avLst/>
            </a:prstGeom>
            <a:noFill/>
          </p:spPr>
        </p:pic>
        <p:pic>
          <p:nvPicPr>
            <p:cNvPr id="21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4953000" y="1371600"/>
              <a:ext cx="1018139" cy="1066800"/>
            </a:xfrm>
            <a:prstGeom prst="ellipse">
              <a:avLst/>
            </a:prstGeom>
            <a:noFill/>
          </p:spPr>
        </p:pic>
        <p:pic>
          <p:nvPicPr>
            <p:cNvPr id="22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943600" y="14478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3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8305800" y="2743200"/>
              <a:ext cx="609600" cy="638735"/>
            </a:xfrm>
            <a:prstGeom prst="ellipse">
              <a:avLst/>
            </a:prstGeom>
            <a:noFill/>
          </p:spPr>
        </p:pic>
        <p:pic>
          <p:nvPicPr>
            <p:cNvPr id="24" name="Picture 4" descr="http://www.hdlforum.org/ktmlstandard/images/uploads/HDL-home.jpg?0.868934050785710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9298" t="2632" r="21053" b="18421"/>
            <a:stretch>
              <a:fillRect/>
            </a:stretch>
          </p:blipFill>
          <p:spPr bwMode="auto">
            <a:xfrm>
              <a:off x="5638800" y="5562600"/>
              <a:ext cx="609600" cy="638735"/>
            </a:xfrm>
            <a:prstGeom prst="ellipse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828800" y="304800"/>
            <a:ext cx="3810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4" b="7724"/>
          <a:stretch>
            <a:fillRect/>
          </a:stretch>
        </p:blipFill>
        <p:spPr bwMode="auto">
          <a:xfrm>
            <a:off x="2057400" y="437877"/>
            <a:ext cx="3733800" cy="2179746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362200" y="914400"/>
            <a:ext cx="1828800" cy="2386884"/>
            <a:chOff x="304800" y="-228600"/>
            <a:chExt cx="2159359" cy="2782251"/>
          </a:xfrm>
        </p:grpSpPr>
        <p:pic>
          <p:nvPicPr>
            <p:cNvPr id="33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-228600"/>
              <a:ext cx="2159359" cy="2782251"/>
            </a:xfrm>
            <a:prstGeom prst="rect">
              <a:avLst/>
            </a:prstGeom>
            <a:noFill/>
          </p:spPr>
        </p:pic>
        <p:sp>
          <p:nvSpPr>
            <p:cNvPr id="34" name="Oval 33"/>
            <p:cNvSpPr/>
            <p:nvPr/>
          </p:nvSpPr>
          <p:spPr>
            <a:xfrm>
              <a:off x="2070459" y="1776946"/>
              <a:ext cx="228600" cy="381000"/>
            </a:xfrm>
            <a:prstGeom prst="ellipse">
              <a:avLst/>
            </a:prstGeom>
            <a:gradFill flip="none" rotWithShape="1">
              <a:gsLst>
                <a:gs pos="0">
                  <a:srgbClr val="5A2120"/>
                </a:gs>
                <a:gs pos="33000">
                  <a:srgbClr val="5A2120">
                    <a:shade val="67500"/>
                    <a:satMod val="115000"/>
                    <a:alpha val="71000"/>
                  </a:srgbClr>
                </a:gs>
                <a:gs pos="74000">
                  <a:srgbClr val="5A212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56" b="31679"/>
          <a:stretch>
            <a:fillRect/>
          </a:stretch>
        </p:blipFill>
        <p:spPr bwMode="auto">
          <a:xfrm>
            <a:off x="0" y="0"/>
            <a:ext cx="2300287" cy="2286000"/>
          </a:xfrm>
          <a:prstGeom prst="roundRect">
            <a:avLst>
              <a:gd name="adj" fmla="val 23945"/>
            </a:avLst>
          </a:prstGeom>
          <a:noFill/>
        </p:spPr>
      </p:pic>
      <p:pic>
        <p:nvPicPr>
          <p:cNvPr id="36" name="Picture 5" descr="C:\Users\Administrator\Pictures\Brain.jpg"/>
          <p:cNvPicPr>
            <a:picLocks noChangeAspect="1" noChangeArrowheads="1"/>
          </p:cNvPicPr>
          <p:nvPr/>
        </p:nvPicPr>
        <p:blipFill>
          <a:blip r:embed="rId8" cstate="print"/>
          <a:srcRect l="47933" t="47964"/>
          <a:stretch>
            <a:fillRect/>
          </a:stretch>
        </p:blipFill>
        <p:spPr bwMode="auto">
          <a:xfrm>
            <a:off x="1295400" y="1295400"/>
            <a:ext cx="1447800" cy="1469355"/>
          </a:xfrm>
          <a:prstGeom prst="ellipse">
            <a:avLst/>
          </a:prstGeom>
          <a:noFill/>
        </p:spPr>
      </p:pic>
      <p:sp>
        <p:nvSpPr>
          <p:cNvPr id="27" name="5-Point Star 2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30922" y="722495"/>
            <a:ext cx="7918315" cy="2498124"/>
            <a:chOff x="762000" y="4027170"/>
            <a:chExt cx="7689715" cy="2526030"/>
          </a:xfrm>
        </p:grpSpPr>
        <p:sp>
          <p:nvSpPr>
            <p:cNvPr id="5" name="Rectangle 4"/>
            <p:cNvSpPr/>
            <p:nvPr/>
          </p:nvSpPr>
          <p:spPr>
            <a:xfrm>
              <a:off x="762000" y="4027170"/>
              <a:ext cx="7689715" cy="647700"/>
            </a:xfrm>
            <a:prstGeom prst="rect">
              <a:avLst/>
            </a:prstGeom>
            <a:solidFill>
              <a:srgbClr val="EB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39640"/>
              <a:ext cx="7689715" cy="181356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http://i293.photobucket.com/albums/mm53/nexavar/Drugs/hiperlipidemia/t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 t="16176" r="6799" b="27941"/>
          <a:stretch>
            <a:fillRect/>
          </a:stretch>
        </p:blipFill>
        <p:spPr bwMode="auto">
          <a:xfrm>
            <a:off x="750195" y="642698"/>
            <a:ext cx="7772400" cy="240083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1326" y="125568"/>
            <a:ext cx="64770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QUANTITY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0" y="3131540"/>
            <a:ext cx="9144000" cy="572037"/>
            <a:chOff x="0" y="6260205"/>
            <a:chExt cx="9144000" cy="57203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6401355"/>
              <a:ext cx="9144000" cy="43088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CC3399">
                    <a:tint val="44500"/>
                    <a:satMod val="160000"/>
                  </a:srgbClr>
                </a:gs>
                <a:gs pos="100000">
                  <a:srgbClr val="CC33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EBF7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ernard MT Condensed" pitchFamily="18" charset="0"/>
                </a:rPr>
                <a:t>			     WALKING / WALKING / WALKING</a:t>
              </a:r>
              <a:endParaRPr lang="en-US" sz="2200" dirty="0">
                <a:latin typeface="Bernard MT Condensed" pitchFamily="18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13042" y="6260205"/>
              <a:ext cx="914400" cy="152400"/>
            </a:xfrm>
            <a:prstGeom prst="downArrow">
              <a:avLst/>
            </a:prstGeom>
            <a:solidFill>
              <a:srgbClr val="8622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8600" y="4343400"/>
          <a:ext cx="8610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981200"/>
                <a:gridCol w="44958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err="1" smtClean="0">
                          <a:latin typeface="Bernard MT Condensed" pitchFamily="18" charset="0"/>
                        </a:rPr>
                        <a:t>Hyperlipoproteinemia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 smtClean="0">
                          <a:latin typeface="Bernard MT Condensed" pitchFamily="18" charset="0"/>
                        </a:rPr>
                        <a:t>Lipid  Derangement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latin typeface="Bernard MT Condensed" pitchFamily="18" charset="0"/>
                        </a:rPr>
                        <a:t>Treatment</a:t>
                      </a:r>
                      <a:endParaRPr lang="en-US" sz="2400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Ezitamibe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Niacin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Fibrates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Statins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 Niacin /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Sequestrants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846145"/>
            <a:ext cx="7233761" cy="2286000"/>
            <a:chOff x="228600" y="2743200"/>
            <a:chExt cx="7233761" cy="2667000"/>
          </a:xfrm>
        </p:grpSpPr>
        <p:pic>
          <p:nvPicPr>
            <p:cNvPr id="15" name="Picture 14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23077" b="23077"/>
            <a:stretch>
              <a:fillRect/>
            </a:stretch>
          </p:blipFill>
          <p:spPr bwMode="auto">
            <a:xfrm>
              <a:off x="228600" y="2743200"/>
              <a:ext cx="7233761" cy="2667000"/>
            </a:xfrm>
            <a:prstGeom prst="rect">
              <a:avLst/>
            </a:prstGeom>
            <a:noFill/>
          </p:spPr>
        </p:pic>
        <p:pic>
          <p:nvPicPr>
            <p:cNvPr id="16" name="Picture 15" descr="http://www.lipidsonline.org/meetings/targets/rader/slides/rader_023.gif"/>
            <p:cNvPicPr>
              <a:picLocks noChangeAspect="1" noChangeArrowheads="1"/>
            </p:cNvPicPr>
            <p:nvPr/>
          </p:nvPicPr>
          <p:blipFill>
            <a:blip r:embed="rId2" cstate="print"/>
            <a:srcRect t="1538" b="80000"/>
            <a:stretch>
              <a:fillRect/>
            </a:stretch>
          </p:blipFill>
          <p:spPr bwMode="auto">
            <a:xfrm>
              <a:off x="584916" y="2767884"/>
              <a:ext cx="6477000" cy="68580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52400" y="1295400"/>
            <a:ext cx="6324600" cy="461665"/>
          </a:xfrm>
          <a:prstGeom prst="rect">
            <a:avLst/>
          </a:prstGeom>
          <a:solidFill>
            <a:srgbClr val="86226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TARGETING DYSLIPIDEMIA </a:t>
            </a:r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  <a:sym typeface="Wingdings 3"/>
              </a:rPr>
              <a:t>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THE QUALITY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1" name="Picture 20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3077" b="23077"/>
          <a:stretch>
            <a:fillRect/>
          </a:stretch>
        </p:blipFill>
        <p:spPr bwMode="auto">
          <a:xfrm>
            <a:off x="7442916" y="1834339"/>
            <a:ext cx="1447800" cy="2286000"/>
          </a:xfrm>
          <a:prstGeom prst="rect">
            <a:avLst/>
          </a:prstGeom>
          <a:noFill/>
        </p:spPr>
      </p:pic>
      <p:pic>
        <p:nvPicPr>
          <p:cNvPr id="22" name="Picture 21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2916" y="1859023"/>
            <a:ext cx="1447800" cy="381000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7772400" y="2659660"/>
            <a:ext cx="304800" cy="304800"/>
          </a:xfrm>
          <a:prstGeom prst="ellipse">
            <a:avLst/>
          </a:prstGeom>
          <a:solidFill>
            <a:srgbClr val="FFF4D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79986" t="28462" b="62564"/>
          <a:stretch>
            <a:fillRect/>
          </a:stretch>
        </p:blipFill>
        <p:spPr bwMode="auto">
          <a:xfrm>
            <a:off x="7440768" y="3497860"/>
            <a:ext cx="1447800" cy="381000"/>
          </a:xfrm>
          <a:prstGeom prst="rect">
            <a:avLst/>
          </a:prstGeom>
          <a:noFill/>
        </p:spPr>
      </p:pic>
      <p:pic>
        <p:nvPicPr>
          <p:cNvPr id="25" name="Picture 24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37647" t="1538" r="30589" b="88889"/>
          <a:stretch>
            <a:fillRect/>
          </a:stretch>
        </p:blipFill>
        <p:spPr bwMode="auto">
          <a:xfrm>
            <a:off x="7441842" y="3535423"/>
            <a:ext cx="1447800" cy="381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945748" y="1732381"/>
            <a:ext cx="3008289" cy="2514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http://www.lipidsonline.org/meetings/targets/rader/slides/rader_023.gif"/>
          <p:cNvPicPr>
            <a:picLocks noChangeAspect="1" noChangeArrowheads="1"/>
          </p:cNvPicPr>
          <p:nvPr/>
        </p:nvPicPr>
        <p:blipFill>
          <a:blip r:embed="rId2" cstate="print"/>
          <a:srcRect l="27440" t="1538" r="59619" b="88451"/>
          <a:stretch>
            <a:fillRect/>
          </a:stretch>
        </p:blipFill>
        <p:spPr bwMode="auto">
          <a:xfrm>
            <a:off x="7543800" y="3193060"/>
            <a:ext cx="838200" cy="3187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77000" y="1878550"/>
            <a:ext cx="21336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Addition of </a:t>
            </a:r>
          </a:p>
          <a:p>
            <a:pPr algn="ctr"/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Niacin &gt; </a:t>
            </a:r>
            <a:r>
              <a:rPr lang="en-US" sz="2000" dirty="0" err="1" smtClean="0">
                <a:solidFill>
                  <a:srgbClr val="00FFFF"/>
                </a:solidFill>
                <a:latin typeface="Bernard MT Condensed" pitchFamily="18" charset="0"/>
              </a:rPr>
              <a:t>Fibrates</a:t>
            </a:r>
            <a:r>
              <a:rPr lang="en-US" sz="2000" dirty="0" smtClean="0">
                <a:solidFill>
                  <a:srgbClr val="00FFFF"/>
                </a:solidFill>
                <a:latin typeface="Bernard MT Condensed" pitchFamily="18" charset="0"/>
              </a:rPr>
              <a:t> !!!</a:t>
            </a:r>
            <a:endParaRPr lang="en-US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FFFF99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14800" y="423208"/>
            <a:ext cx="4495800" cy="19389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</a:rPr>
              <a:t>    Reverse endothelial dysfunction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Plaque stabilization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 Induce </a:t>
            </a:r>
            <a:r>
              <a:rPr lang="en-US" sz="2400" b="1" dirty="0" err="1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vasculoprotection</a:t>
            </a:r>
            <a:endParaRPr lang="en-US" sz="2400" b="1" dirty="0" smtClean="0">
              <a:solidFill>
                <a:srgbClr val="611949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 Thrombotic insults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    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188889"/>
            <a:ext cx="3810000" cy="461665"/>
          </a:xfrm>
          <a:prstGeom prst="rect">
            <a:avLst/>
          </a:prstGeom>
          <a:solidFill>
            <a:srgbClr val="86226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Berlin Sans FB Demi" pitchFamily="34" charset="0"/>
              </a:rPr>
              <a:t>    TARGETING BEYOND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4419600" cy="2971800"/>
            <a:chOff x="0" y="0"/>
            <a:chExt cx="5791200" cy="330128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794" b="7724"/>
            <a:stretch>
              <a:fillRect/>
            </a:stretch>
          </p:blipFill>
          <p:spPr bwMode="auto">
            <a:xfrm>
              <a:off x="2057400" y="437877"/>
              <a:ext cx="3733800" cy="2179746"/>
            </a:xfrm>
            <a:prstGeom prst="rect">
              <a:avLst/>
            </a:prstGeom>
            <a:noFill/>
          </p:spPr>
        </p:pic>
        <p:grpSp>
          <p:nvGrpSpPr>
            <p:cNvPr id="15" name="Group 14"/>
            <p:cNvGrpSpPr/>
            <p:nvPr/>
          </p:nvGrpSpPr>
          <p:grpSpPr>
            <a:xfrm>
              <a:off x="2362200" y="914400"/>
              <a:ext cx="1828800" cy="2386884"/>
              <a:chOff x="304800" y="-228600"/>
              <a:chExt cx="2159359" cy="2782251"/>
            </a:xfrm>
          </p:grpSpPr>
          <p:pic>
            <p:nvPicPr>
              <p:cNvPr id="16" name="Picture 2" descr="C:\Users\Administrator\Pictures\hhh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-228600"/>
                <a:ext cx="2159359" cy="2782251"/>
              </a:xfrm>
              <a:prstGeom prst="rect">
                <a:avLst/>
              </a:prstGeom>
              <a:noFill/>
            </p:spPr>
          </p:pic>
          <p:sp>
            <p:nvSpPr>
              <p:cNvPr id="18" name="Oval 17"/>
              <p:cNvSpPr/>
              <p:nvPr/>
            </p:nvSpPr>
            <p:spPr>
              <a:xfrm>
                <a:off x="2070459" y="1776946"/>
                <a:ext cx="228600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A2120"/>
                  </a:gs>
                  <a:gs pos="33000">
                    <a:srgbClr val="5A2120">
                      <a:shade val="67500"/>
                      <a:satMod val="115000"/>
                      <a:alpha val="71000"/>
                    </a:srgbClr>
                  </a:gs>
                  <a:gs pos="74000">
                    <a:srgbClr val="5A212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2156" b="31679"/>
            <a:stretch>
              <a:fillRect/>
            </a:stretch>
          </p:blipFill>
          <p:spPr bwMode="auto">
            <a:xfrm>
              <a:off x="0" y="0"/>
              <a:ext cx="2300287" cy="2286000"/>
            </a:xfrm>
            <a:prstGeom prst="roundRect">
              <a:avLst>
                <a:gd name="adj" fmla="val 23945"/>
              </a:avLst>
            </a:prstGeom>
            <a:noFill/>
          </p:spPr>
        </p:pic>
        <p:pic>
          <p:nvPicPr>
            <p:cNvPr id="21" name="Picture 5" descr="C:\Users\Administrator\Pictures\Brain.jpg"/>
            <p:cNvPicPr>
              <a:picLocks noChangeAspect="1" noChangeArrowheads="1"/>
            </p:cNvPicPr>
            <p:nvPr/>
          </p:nvPicPr>
          <p:blipFill>
            <a:blip r:embed="rId4" cstate="print"/>
            <a:srcRect l="47933" t="47964"/>
            <a:stretch>
              <a:fillRect/>
            </a:stretch>
          </p:blipFill>
          <p:spPr bwMode="auto">
            <a:xfrm>
              <a:off x="1295400" y="1295400"/>
              <a:ext cx="1447800" cy="1469355"/>
            </a:xfrm>
            <a:prstGeom prst="ellipse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4495800" y="3505200"/>
            <a:ext cx="4343400" cy="2895600"/>
            <a:chOff x="3810000" y="4114800"/>
            <a:chExt cx="5334000" cy="289560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0" y="4114800"/>
              <a:ext cx="5334000" cy="2895600"/>
            </a:xfrm>
            <a:prstGeom prst="horizontalScroll">
              <a:avLst/>
            </a:prstGeom>
            <a:gradFill flip="none" rotWithShape="1">
              <a:gsLst>
                <a:gs pos="0">
                  <a:srgbClr val="BF69AF"/>
                </a:gs>
                <a:gs pos="46000">
                  <a:schemeClr val="accent1">
                    <a:tint val="44500"/>
                    <a:satMod val="160000"/>
                  </a:schemeClr>
                </a:gs>
                <a:gs pos="46000">
                  <a:srgbClr val="E2D09E"/>
                </a:gs>
                <a:gs pos="61000">
                  <a:srgbClr val="FFFF99"/>
                </a:gs>
                <a:gs pos="91000">
                  <a:schemeClr val="bg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B52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507230"/>
              <a:ext cx="44196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B52D88"/>
                  </a:solidFill>
                  <a:latin typeface="Bernard MT Condensed" pitchFamily="18" charset="0"/>
                </a:rPr>
                <a:t>STATINS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major coronary events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CHD mortality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</a:t>
              </a:r>
              <a:r>
                <a:rPr lang="en-US" sz="2200" b="1" dirty="0" smtClean="0">
                  <a:latin typeface="Arial Narrow" pitchFamily="34" charset="0"/>
                </a:rPr>
                <a:t>coronary procedures</a:t>
              </a:r>
              <a:endParaRPr lang="en-US" sz="2200" b="1" i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S</a:t>
              </a:r>
              <a:r>
                <a:rPr lang="en-US" sz="2200" b="1" dirty="0" smtClean="0">
                  <a:latin typeface="Arial Narrow" pitchFamily="34" charset="0"/>
                </a:rPr>
                <a:t>troke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611949"/>
                  </a:solidFill>
                  <a:latin typeface="Arial Narrow" pitchFamily="34" charset="0"/>
                  <a:sym typeface="Wingdings 3"/>
                </a:rPr>
                <a:t> T</a:t>
              </a:r>
              <a:r>
                <a:rPr lang="en-US" sz="2200" b="1" dirty="0" smtClean="0">
                  <a:latin typeface="Arial Narrow" pitchFamily="34" charset="0"/>
                </a:rPr>
                <a:t>otal mortality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5566827"/>
            <a:ext cx="365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SEQUESTRANTS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CHD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42019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NIACIN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Possible </a:t>
            </a: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 total mortality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321265"/>
            <a:ext cx="411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52D88"/>
                </a:solidFill>
                <a:latin typeface="Bernard MT Condensed" pitchFamily="18" charset="0"/>
              </a:rPr>
              <a:t>FIBRATES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progression of coronary lesions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611949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major coronary events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7150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sp>
        <p:nvSpPr>
          <p:cNvPr id="146435" name="AutoShape 3" descr="VIP_Ambulance"/>
          <p:cNvSpPr>
            <a:spLocks noChangeAspect="1" noChangeArrowheads="1"/>
          </p:cNvSpPr>
          <p:nvPr/>
        </p:nvSpPr>
        <p:spPr bwMode="auto">
          <a:xfrm>
            <a:off x="8899525" y="46038"/>
            <a:ext cx="4752975" cy="3810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46436" name="Picture 4" descr="VIP_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3124200" cy="2667000"/>
          </a:xfrm>
          <a:prstGeom prst="rect">
            <a:avLst/>
          </a:prstGeom>
          <a:noFill/>
        </p:spPr>
      </p:pic>
      <p:pic>
        <p:nvPicPr>
          <p:cNvPr id="146437" name="Picture 5" descr="Ambulance_Stret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068638"/>
            <a:ext cx="2971800" cy="2514600"/>
          </a:xfrm>
          <a:prstGeom prst="rect">
            <a:avLst/>
          </a:prstGeom>
          <a:noFill/>
        </p:spPr>
      </p:pic>
      <p:sp>
        <p:nvSpPr>
          <p:cNvPr id="146438" name="WordArt 6"/>
          <p:cNvSpPr>
            <a:spLocks noChangeArrowheads="1" noChangeShapeType="1" noTextEdit="1"/>
          </p:cNvSpPr>
          <p:nvPr/>
        </p:nvSpPr>
        <p:spPr bwMode="auto">
          <a:xfrm rot="248677">
            <a:off x="533400" y="228600"/>
            <a:ext cx="3657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51323" scaled="1"/>
                </a:gradFill>
                <a:latin typeface="Impact"/>
              </a:rPr>
              <a:t>Case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800100"/>
            <a:ext cx="8991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14848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Q1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990600" y="2590800"/>
            <a:ext cx="52578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4000" b="0" dirty="0"/>
          </a:p>
        </p:txBody>
      </p:sp>
      <p:pic>
        <p:nvPicPr>
          <p:cNvPr id="148491" name="Picture 11" descr="j007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9338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3062288"/>
            <a:ext cx="62579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15258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Q2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990600" y="2590800"/>
            <a:ext cx="52578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4000" b="0" dirty="0"/>
          </a:p>
        </p:txBody>
      </p:sp>
      <p:pic>
        <p:nvPicPr>
          <p:cNvPr id="152587" name="Picture 11" descr="j007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9338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3205163"/>
            <a:ext cx="8020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" y="2133600"/>
            <a:ext cx="7391400" cy="319088"/>
            <a:chOff x="144" y="1248"/>
            <a:chExt cx="4656" cy="201"/>
          </a:xfrm>
        </p:grpSpPr>
        <p:sp>
          <p:nvSpPr>
            <p:cNvPr id="15258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Q2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990600" y="2590800"/>
            <a:ext cx="52578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4000" b="0" dirty="0"/>
          </a:p>
        </p:txBody>
      </p:sp>
      <p:pic>
        <p:nvPicPr>
          <p:cNvPr id="152587" name="Picture 11" descr="j007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90800"/>
            <a:ext cx="2438400" cy="39338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3076575"/>
            <a:ext cx="7048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infarktforschung.de/grafics/cellular_atherogenesis_matt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4233863"/>
            <a:ext cx="91170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010400" y="152400"/>
            <a:ext cx="1752600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304800" y="5638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914400" y="52578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1600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705600" y="57150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7315200" y="5486400"/>
            <a:ext cx="533400" cy="609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4478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371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620000" y="2133600"/>
            <a:ext cx="1371600" cy="137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7051684" y="5375285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21411788">
            <a:off x="5955912" y="5574912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1260484" y="5756284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>
            <a:off x="574683" y="5375283"/>
            <a:ext cx="462624" cy="4626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16" descr="http://img.medscape.com/slide/migrated/editorial/cmecircle/2004/2888/images/brewer/still11.gif"/>
          <p:cNvPicPr/>
          <p:nvPr/>
        </p:nvPicPr>
        <p:blipFill>
          <a:blip r:embed="rId3" cstate="print"/>
          <a:srcRect l="39583" t="37877" r="31667" b="26613"/>
          <a:stretch>
            <a:fillRect/>
          </a:stretch>
        </p:blipFill>
        <p:spPr bwMode="auto">
          <a:xfrm>
            <a:off x="6172200" y="5486400"/>
            <a:ext cx="533400" cy="533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831" t="24232" r="36316" b="7577"/>
          <a:stretch>
            <a:fillRect/>
          </a:stretch>
        </p:blipFill>
        <p:spPr bwMode="auto">
          <a:xfrm rot="4713599">
            <a:off x="6442084" y="5680083"/>
            <a:ext cx="462624" cy="462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28599" y="533400"/>
            <a:ext cx="7315201" cy="678597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DRUGS IN HYPERLIPIDEMIA</a:t>
            </a:r>
          </a:p>
        </p:txBody>
      </p:sp>
      <p:pic>
        <p:nvPicPr>
          <p:cNvPr id="14354" name="Picture 9" descr="C:\Documents and Settings\DR.OMNIA\My Documents\My Pictures\li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3200"/>
            <a:ext cx="118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www.lce.hut.fi/research/sysbio/biospectroscopy/images/img-fig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76600"/>
            <a:ext cx="914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133600" y="30199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B52D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B52D8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Documents and Settings\DR.OMNIA\My Documents\My Pictures\LP.gif"/>
          <p:cNvPicPr>
            <a:picLocks noChangeAspect="1" noChangeArrowheads="1"/>
          </p:cNvPicPr>
          <p:nvPr/>
        </p:nvPicPr>
        <p:blipFill>
          <a:blip r:embed="rId2" cstate="print"/>
          <a:srcRect l="1770" t="91034" r="2655" b="3448"/>
          <a:stretch>
            <a:fillRect/>
          </a:stretch>
        </p:blipFill>
        <p:spPr bwMode="auto">
          <a:xfrm>
            <a:off x="1066800" y="4782312"/>
            <a:ext cx="7546848" cy="287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2286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2286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-115824" y="838200"/>
            <a:ext cx="990600" cy="2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DENSITY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714232" y="533400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816864" y="466344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66800" y="1066800"/>
            <a:ext cx="7543800" cy="3733800"/>
            <a:chOff x="2438400" y="2133600"/>
            <a:chExt cx="4191000" cy="1905000"/>
          </a:xfrm>
        </p:grpSpPr>
        <p:pic>
          <p:nvPicPr>
            <p:cNvPr id="1026" name="Picture 2" descr="C:\Documents and Settings\DR.OMNIA\My Documents\My Pictures\LP.gif"/>
            <p:cNvPicPr>
              <a:picLocks noChangeAspect="1" noChangeArrowheads="1"/>
            </p:cNvPicPr>
            <p:nvPr/>
          </p:nvPicPr>
          <p:blipFill>
            <a:blip r:embed="rId2" cstate="print"/>
            <a:srcRect l="442" t="3103" r="2212" b="27931"/>
            <a:stretch>
              <a:fillRect/>
            </a:stretch>
          </p:blipFill>
          <p:spPr bwMode="auto">
            <a:xfrm>
              <a:off x="2438400" y="2133600"/>
              <a:ext cx="4191000" cy="1905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810000" y="22098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267200" y="475488"/>
            <a:ext cx="5902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dirty="0" smtClean="0">
                <a:latin typeface="Bernard MT Condensed" pitchFamily="18" charset="0"/>
              </a:rPr>
              <a:t>[IDL]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-48768" y="1321786"/>
            <a:ext cx="111556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TYPE of 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B52D88"/>
                </a:solidFill>
                <a:latin typeface="Bernard MT Condensed" pitchFamily="18" charset="0"/>
              </a:rPr>
              <a:t>Apoprotein</a:t>
            </a:r>
            <a:endParaRPr lang="en-US" sz="1600" dirty="0" smtClean="0">
              <a:solidFill>
                <a:srgbClr val="B52D88"/>
              </a:solidFill>
              <a:latin typeface="Bernard MT Condensed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276290"/>
            <a:ext cx="1676400" cy="604550"/>
            <a:chOff x="1066800" y="1657290"/>
            <a:chExt cx="1676400" cy="604550"/>
          </a:xfrm>
        </p:grpSpPr>
        <p:sp>
          <p:nvSpPr>
            <p:cNvPr id="28" name="Rectangle 27"/>
            <p:cNvSpPr/>
            <p:nvPr/>
          </p:nvSpPr>
          <p:spPr>
            <a:xfrm>
              <a:off x="1573087" y="1861730"/>
              <a:ext cx="636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 48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10668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1276290"/>
            <a:ext cx="3810000" cy="604550"/>
            <a:chOff x="2971800" y="1657290"/>
            <a:chExt cx="3810000" cy="604550"/>
          </a:xfrm>
        </p:grpSpPr>
        <p:sp>
          <p:nvSpPr>
            <p:cNvPr id="29" name="Rectangle 28"/>
            <p:cNvSpPr/>
            <p:nvPr/>
          </p:nvSpPr>
          <p:spPr>
            <a:xfrm>
              <a:off x="4191000" y="1861730"/>
              <a:ext cx="670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B100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971800" y="1657290"/>
              <a:ext cx="38100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4200" y="1276290"/>
            <a:ext cx="1676400" cy="604550"/>
            <a:chOff x="6934200" y="1657290"/>
            <a:chExt cx="1676400" cy="604550"/>
          </a:xfrm>
        </p:grpSpPr>
        <p:sp>
          <p:nvSpPr>
            <p:cNvPr id="30" name="Rectangle 29"/>
            <p:cNvSpPr/>
            <p:nvPr/>
          </p:nvSpPr>
          <p:spPr>
            <a:xfrm>
              <a:off x="7415641" y="1861730"/>
              <a:ext cx="699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AI&amp;II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69342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066800" y="783336"/>
            <a:ext cx="7620000" cy="3048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885890"/>
            <a:ext cx="5562600" cy="628710"/>
            <a:chOff x="1066800" y="2266890"/>
            <a:chExt cx="5562600" cy="628710"/>
          </a:xfrm>
        </p:grpSpPr>
        <p:sp>
          <p:nvSpPr>
            <p:cNvPr id="35" name="Rectangle 34"/>
            <p:cNvSpPr/>
            <p:nvPr/>
          </p:nvSpPr>
          <p:spPr>
            <a:xfrm>
              <a:off x="3405323" y="2495490"/>
              <a:ext cx="938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Beta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3695700" y="-362010"/>
              <a:ext cx="304800" cy="556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4200" y="1885890"/>
            <a:ext cx="1676400" cy="628710"/>
            <a:chOff x="6934200" y="2266890"/>
            <a:chExt cx="1676400" cy="628710"/>
          </a:xfrm>
        </p:grpSpPr>
        <p:sp>
          <p:nvSpPr>
            <p:cNvPr id="36" name="Rectangle 35"/>
            <p:cNvSpPr/>
            <p:nvPr/>
          </p:nvSpPr>
          <p:spPr>
            <a:xfrm>
              <a:off x="7250703" y="2495490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Alpha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7620000" y="1581090"/>
              <a:ext cx="304800" cy="16764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419600"/>
            <a:ext cx="3428992" cy="2362200"/>
            <a:chOff x="4508160" y="5055108"/>
            <a:chExt cx="2502240" cy="1393698"/>
          </a:xfrm>
        </p:grpSpPr>
        <p:pic>
          <p:nvPicPr>
            <p:cNvPr id="2050" name="Picture 2" descr="http://www.pitt.edu/~super1/lecture/lec5271/img024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60033"/>
                </a:clrFrom>
                <a:clrTo>
                  <a:srgbClr val="660033">
                    <a:alpha val="0"/>
                  </a:srgbClr>
                </a:clrTo>
              </a:clrChange>
            </a:blip>
            <a:srcRect l="34615" t="34615" r="12019" b="15385"/>
            <a:stretch>
              <a:fillRect/>
            </a:stretch>
          </p:blipFill>
          <p:spPr bwMode="auto">
            <a:xfrm>
              <a:off x="4508160" y="5610606"/>
              <a:ext cx="1905002" cy="838200"/>
            </a:xfrm>
            <a:prstGeom prst="rect">
              <a:avLst/>
            </a:prstGeom>
            <a:noFill/>
          </p:spPr>
        </p:pic>
        <p:sp>
          <p:nvSpPr>
            <p:cNvPr id="64" name="Trapezoid 63"/>
            <p:cNvSpPr/>
            <p:nvPr/>
          </p:nvSpPr>
          <p:spPr>
            <a:xfrm>
              <a:off x="4953000" y="5055108"/>
              <a:ext cx="2057400" cy="545592"/>
            </a:xfrm>
            <a:prstGeom prst="trapezoid">
              <a:avLst>
                <a:gd name="adj" fmla="val 233928"/>
              </a:avLst>
            </a:pr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1066800" y="2514600"/>
            <a:ext cx="5903976" cy="348813"/>
          </a:xfrm>
          <a:prstGeom prst="rect">
            <a:avLst/>
          </a:prstGeom>
          <a:solidFill>
            <a:srgbClr val="EBBB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Non-HDL Cholesterol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7010400" y="2514600"/>
            <a:ext cx="1600200" cy="348813"/>
          </a:xfrm>
          <a:prstGeom prst="rect">
            <a:avLst/>
          </a:prstGeom>
          <a:solidFill>
            <a:srgbClr val="D5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HDL </a:t>
            </a:r>
            <a:r>
              <a:rPr lang="en-US" dirty="0">
                <a:latin typeface="Bernard MT Condensed" pitchFamily="18" charset="0"/>
              </a:rPr>
              <a:t>Cholesterol</a:t>
            </a:r>
          </a:p>
        </p:txBody>
      </p:sp>
      <p:sp>
        <p:nvSpPr>
          <p:cNvPr id="70" name="Oval 69"/>
          <p:cNvSpPr/>
          <p:nvPr/>
        </p:nvSpPr>
        <p:spPr>
          <a:xfrm>
            <a:off x="5562600" y="54102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00400" y="2971800"/>
            <a:ext cx="1481238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ATHEROGENIC</a:t>
            </a:r>
            <a:endParaRPr lang="en-US" sz="24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39811" y="2971800"/>
            <a:ext cx="2114425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ATHEROPROTECTIVE</a:t>
            </a:r>
            <a:endParaRPr lang="en-US" sz="20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6" name="Rectangle 75">
            <a:hlinkClick r:id="rId4" action="ppaction://hlinkfile"/>
          </p:cNvPr>
          <p:cNvSpPr/>
          <p:nvPr/>
        </p:nvSpPr>
        <p:spPr>
          <a:xfrm>
            <a:off x="7772400" y="5191900"/>
            <a:ext cx="10170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?</a:t>
            </a:r>
            <a:endParaRPr lang="en-US" sz="11500" b="1" cap="none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 animBg="1"/>
      <p:bldP spid="69" grpId="0" animBg="1"/>
      <p:bldP spid="70" grpId="0" animBg="1"/>
      <p:bldP spid="73" grpId="0" animBg="1"/>
      <p:bldP spid="74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" y="608013"/>
            <a:ext cx="7391400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Begins as </a:t>
            </a:r>
            <a:r>
              <a:rPr lang="en-US" sz="2800" spc="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INFLAMMATORY REACTION </a:t>
            </a:r>
            <a:r>
              <a:rPr lang="en-US" sz="2800" b="1" spc="40" dirty="0">
                <a:latin typeface="Arial Narrow" pitchFamily="34" charset="0"/>
                <a:cs typeface="+mn-cs"/>
              </a:rPr>
              <a:t>triggered by;</a:t>
            </a: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Endothelial dysfunction </a:t>
            </a:r>
            <a:r>
              <a:rPr lang="en-US" sz="2800" b="1" u="sng" spc="40" dirty="0">
                <a:latin typeface="Arial Narrow" pitchFamily="34" charset="0"/>
                <a:cs typeface="+mn-cs"/>
              </a:rPr>
              <a:t>+</a:t>
            </a:r>
            <a:r>
              <a:rPr lang="en-US" sz="2800" b="1" spc="40" dirty="0">
                <a:latin typeface="Arial Narrow" pitchFamily="34" charset="0"/>
                <a:cs typeface="+mn-cs"/>
              </a:rPr>
              <a:t> </a:t>
            </a:r>
            <a:r>
              <a:rPr lang="en-US" sz="2800" b="1" spc="40" dirty="0" err="1" smtClean="0">
                <a:latin typeface="Arial Narrow" pitchFamily="34" charset="0"/>
                <a:cs typeface="+mn-cs"/>
              </a:rPr>
              <a:t>Dyslipidemia</a:t>
            </a:r>
            <a:r>
              <a:rPr lang="en-US" sz="2800" b="1" spc="40" dirty="0" smtClean="0">
                <a:latin typeface="Arial Narrow" pitchFamily="34" charset="0"/>
                <a:cs typeface="+mn-cs"/>
              </a:rPr>
              <a:t>  </a:t>
            </a:r>
            <a:endParaRPr lang="en-US" sz="2800" b="1" spc="40" dirty="0">
              <a:latin typeface="Arial Narrow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pic>
        <p:nvPicPr>
          <p:cNvPr id="20484" name="Picture 2" descr="Diapositiva1"/>
          <p:cNvPicPr>
            <a:picLocks noChangeAspect="1" noChangeArrowheads="1"/>
          </p:cNvPicPr>
          <p:nvPr/>
        </p:nvPicPr>
        <p:blipFill>
          <a:blip r:embed="rId2" cstate="print"/>
          <a:srcRect r="4803"/>
          <a:stretch>
            <a:fillRect/>
          </a:stretch>
        </p:blipFill>
        <p:spPr bwMode="auto">
          <a:xfrm>
            <a:off x="762000" y="1447800"/>
            <a:ext cx="7543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685800" y="1697038"/>
            <a:ext cx="7620000" cy="4616450"/>
            <a:chOff x="533400" y="1086728"/>
            <a:chExt cx="7620000" cy="4616604"/>
          </a:xfrm>
        </p:grpSpPr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3276600" y="17526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MC</a:t>
              </a:r>
            </a:p>
          </p:txBody>
        </p:sp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47244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Dysfunction</a:t>
              </a:r>
            </a:p>
          </p:txBody>
        </p:sp>
        <p:sp>
          <p:nvSpPr>
            <p:cNvPr id="20488" name="TextBox 13"/>
            <p:cNvSpPr txBox="1">
              <a:spLocks noChangeArrowheads="1"/>
            </p:cNvSpPr>
            <p:nvPr/>
          </p:nvSpPr>
          <p:spPr bwMode="auto">
            <a:xfrm>
              <a:off x="4724400" y="108672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Rolling</a:t>
              </a:r>
            </a:p>
          </p:txBody>
        </p:sp>
        <p:sp>
          <p:nvSpPr>
            <p:cNvPr id="20489" name="TextBox 14"/>
            <p:cNvSpPr txBox="1">
              <a:spLocks noChangeArrowheads="1"/>
            </p:cNvSpPr>
            <p:nvPr/>
          </p:nvSpPr>
          <p:spPr bwMode="auto">
            <a:xfrm>
              <a:off x="4495800" y="1419664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Scrolling</a:t>
              </a:r>
            </a:p>
          </p:txBody>
        </p:sp>
        <p:sp>
          <p:nvSpPr>
            <p:cNvPr id="20490" name="TextBox 15"/>
            <p:cNvSpPr txBox="1">
              <a:spLocks noChangeArrowheads="1"/>
            </p:cNvSpPr>
            <p:nvPr/>
          </p:nvSpPr>
          <p:spPr bwMode="auto">
            <a:xfrm>
              <a:off x="4191000" y="172446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Diapedesis</a:t>
              </a:r>
            </a:p>
          </p:txBody>
        </p:sp>
        <p:sp>
          <p:nvSpPr>
            <p:cNvPr id="20491" name="TextBox 16"/>
            <p:cNvSpPr txBox="1">
              <a:spLocks noChangeArrowheads="1"/>
            </p:cNvSpPr>
            <p:nvPr/>
          </p:nvSpPr>
          <p:spPr bwMode="auto">
            <a:xfrm>
              <a:off x="16002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Expression</a:t>
              </a:r>
            </a:p>
          </p:txBody>
        </p:sp>
        <p:sp>
          <p:nvSpPr>
            <p:cNvPr id="20492" name="TextBox 17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LDL leak</a:t>
              </a:r>
            </a:p>
          </p:txBody>
        </p:sp>
        <p:sp>
          <p:nvSpPr>
            <p:cNvPr id="20493" name="TextBox 18"/>
            <p:cNvSpPr txBox="1">
              <a:spLocks noChangeArrowheads="1"/>
            </p:cNvSpPr>
            <p:nvPr/>
          </p:nvSpPr>
          <p:spPr bwMode="auto">
            <a:xfrm>
              <a:off x="533400" y="348292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Trapping</a:t>
              </a:r>
            </a:p>
          </p:txBody>
        </p:sp>
        <p:sp>
          <p:nvSpPr>
            <p:cNvPr id="20494" name="TextBox 19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0495" name="TextBox 20"/>
            <p:cNvSpPr txBox="1">
              <a:spLocks noChangeArrowheads="1"/>
            </p:cNvSpPr>
            <p:nvPr/>
          </p:nvSpPr>
          <p:spPr bwMode="auto">
            <a:xfrm>
              <a:off x="4419600" y="3781864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2" name="Arc 21"/>
            <p:cNvSpPr/>
            <p:nvPr/>
          </p:nvSpPr>
          <p:spPr>
            <a:xfrm flipH="1" flipV="1">
              <a:off x="3657600" y="2209127"/>
              <a:ext cx="1219200" cy="1981266"/>
            </a:xfrm>
            <a:prstGeom prst="arc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7" name="TextBox 22"/>
            <p:cNvSpPr txBox="1">
              <a:spLocks noChangeArrowheads="1"/>
            </p:cNvSpPr>
            <p:nvPr/>
          </p:nvSpPr>
          <p:spPr bwMode="auto">
            <a:xfrm>
              <a:off x="4419600" y="4369188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Engulf Ox -LDL</a:t>
              </a:r>
            </a:p>
          </p:txBody>
        </p:sp>
        <p:sp>
          <p:nvSpPr>
            <p:cNvPr id="24" name="Arc 23"/>
            <p:cNvSpPr/>
            <p:nvPr/>
          </p:nvSpPr>
          <p:spPr>
            <a:xfrm rot="20310432" flipH="1" flipV="1">
              <a:off x="6186488" y="3709365"/>
              <a:ext cx="1219200" cy="1143038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9" name="TextBox 24"/>
            <p:cNvSpPr txBox="1">
              <a:spLocks noChangeArrowheads="1"/>
            </p:cNvSpPr>
            <p:nvPr/>
          </p:nvSpPr>
          <p:spPr bwMode="auto">
            <a:xfrm>
              <a:off x="7086600" y="4648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No efflux</a:t>
              </a:r>
            </a:p>
          </p:txBody>
        </p:sp>
      </p:grpSp>
      <p:pic>
        <p:nvPicPr>
          <p:cNvPr id="20" name="Picture 2" descr="Diapositiva3"/>
          <p:cNvPicPr>
            <a:picLocks noChangeAspect="1" noChangeArrowheads="1"/>
          </p:cNvPicPr>
          <p:nvPr/>
        </p:nvPicPr>
        <p:blipFill>
          <a:blip r:embed="rId3" cstate="print"/>
          <a:srcRect l="8660" t="13080" r="25003" b="15710"/>
          <a:stretch>
            <a:fillRect/>
          </a:stretch>
        </p:blipFill>
        <p:spPr>
          <a:xfrm rot="439474">
            <a:off x="6584388" y="908572"/>
            <a:ext cx="2467947" cy="1909236"/>
          </a:xfrm>
          <a:prstGeom prst="ellipse">
            <a:avLst/>
          </a:prstGeom>
          <a:noFill/>
          <a:ln/>
        </p:spPr>
      </p:pic>
      <p:sp>
        <p:nvSpPr>
          <p:cNvPr id="21" name="5-Point Star 2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81600" y="533400"/>
            <a:ext cx="3581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40" dirty="0">
                <a:latin typeface="Arial Narrow" pitchFamily="34" charset="0"/>
                <a:cs typeface="+mn-cs"/>
              </a:rPr>
              <a:t>Progress as </a:t>
            </a:r>
            <a:r>
              <a:rPr lang="en-US" sz="260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FIBRO-PROLIFERATIVE DISORDER</a:t>
            </a:r>
          </a:p>
        </p:txBody>
      </p: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228600" y="457200"/>
            <a:ext cx="5029200" cy="3581400"/>
            <a:chOff x="228600" y="1069031"/>
            <a:chExt cx="5486399" cy="3886201"/>
          </a:xfrm>
        </p:grpSpPr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228600" y="1069031"/>
              <a:ext cx="5298171" cy="3886201"/>
            </a:xfrm>
            <a:prstGeom prst="bevel">
              <a:avLst>
                <a:gd name="adj" fmla="val 1245"/>
              </a:avLst>
            </a:prstGeom>
            <a:solidFill>
              <a:srgbClr val="500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 flipV="1">
              <a:off x="300607" y="4095795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chemeClr val="folHlink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01870" y="1660121"/>
              <a:ext cx="5160474" cy="2118976"/>
            </a:xfrm>
            <a:custGeom>
              <a:avLst/>
              <a:gdLst>
                <a:gd name="T0" fmla="*/ 0 w 4686"/>
                <a:gd name="T1" fmla="*/ 1230 h 1788"/>
                <a:gd name="T2" fmla="*/ 0 w 4686"/>
                <a:gd name="T3" fmla="*/ 1788 h 1788"/>
                <a:gd name="T4" fmla="*/ 4686 w 4686"/>
                <a:gd name="T5" fmla="*/ 1788 h 1788"/>
                <a:gd name="T6" fmla="*/ 4686 w 4686"/>
                <a:gd name="T7" fmla="*/ 1302 h 1788"/>
                <a:gd name="T8" fmla="*/ 4350 w 4686"/>
                <a:gd name="T9" fmla="*/ 1248 h 1788"/>
                <a:gd name="T10" fmla="*/ 4302 w 4686"/>
                <a:gd name="T11" fmla="*/ 1224 h 1788"/>
                <a:gd name="T12" fmla="*/ 4224 w 4686"/>
                <a:gd name="T13" fmla="*/ 1200 h 1788"/>
                <a:gd name="T14" fmla="*/ 4080 w 4686"/>
                <a:gd name="T15" fmla="*/ 1146 h 1788"/>
                <a:gd name="T16" fmla="*/ 4020 w 4686"/>
                <a:gd name="T17" fmla="*/ 1128 h 1788"/>
                <a:gd name="T18" fmla="*/ 3882 w 4686"/>
                <a:gd name="T19" fmla="*/ 1050 h 1788"/>
                <a:gd name="T20" fmla="*/ 3828 w 4686"/>
                <a:gd name="T21" fmla="*/ 1014 h 1788"/>
                <a:gd name="T22" fmla="*/ 3720 w 4686"/>
                <a:gd name="T23" fmla="*/ 954 h 1788"/>
                <a:gd name="T24" fmla="*/ 3666 w 4686"/>
                <a:gd name="T25" fmla="*/ 912 h 1788"/>
                <a:gd name="T26" fmla="*/ 3594 w 4686"/>
                <a:gd name="T27" fmla="*/ 858 h 1788"/>
                <a:gd name="T28" fmla="*/ 3564 w 4686"/>
                <a:gd name="T29" fmla="*/ 816 h 1788"/>
                <a:gd name="T30" fmla="*/ 3258 w 4686"/>
                <a:gd name="T31" fmla="*/ 504 h 1788"/>
                <a:gd name="T32" fmla="*/ 3240 w 4686"/>
                <a:gd name="T33" fmla="*/ 492 h 1788"/>
                <a:gd name="T34" fmla="*/ 3192 w 4686"/>
                <a:gd name="T35" fmla="*/ 444 h 1788"/>
                <a:gd name="T36" fmla="*/ 3114 w 4686"/>
                <a:gd name="T37" fmla="*/ 354 h 1788"/>
                <a:gd name="T38" fmla="*/ 3060 w 4686"/>
                <a:gd name="T39" fmla="*/ 282 h 1788"/>
                <a:gd name="T40" fmla="*/ 3000 w 4686"/>
                <a:gd name="T41" fmla="*/ 240 h 1788"/>
                <a:gd name="T42" fmla="*/ 2964 w 4686"/>
                <a:gd name="T43" fmla="*/ 216 h 1788"/>
                <a:gd name="T44" fmla="*/ 2856 w 4686"/>
                <a:gd name="T45" fmla="*/ 156 h 1788"/>
                <a:gd name="T46" fmla="*/ 2802 w 4686"/>
                <a:gd name="T47" fmla="*/ 120 h 1788"/>
                <a:gd name="T48" fmla="*/ 2766 w 4686"/>
                <a:gd name="T49" fmla="*/ 102 h 1788"/>
                <a:gd name="T50" fmla="*/ 2526 w 4686"/>
                <a:gd name="T51" fmla="*/ 30 h 1788"/>
                <a:gd name="T52" fmla="*/ 2466 w 4686"/>
                <a:gd name="T53" fmla="*/ 18 h 1788"/>
                <a:gd name="T54" fmla="*/ 2412 w 4686"/>
                <a:gd name="T55" fmla="*/ 0 h 1788"/>
                <a:gd name="T56" fmla="*/ 2124 w 4686"/>
                <a:gd name="T57" fmla="*/ 6 h 1788"/>
                <a:gd name="T58" fmla="*/ 1992 w 4686"/>
                <a:gd name="T59" fmla="*/ 42 h 1788"/>
                <a:gd name="T60" fmla="*/ 1842 w 4686"/>
                <a:gd name="T61" fmla="*/ 90 h 1788"/>
                <a:gd name="T62" fmla="*/ 1680 w 4686"/>
                <a:gd name="T63" fmla="*/ 174 h 1788"/>
                <a:gd name="T64" fmla="*/ 1632 w 4686"/>
                <a:gd name="T65" fmla="*/ 222 h 1788"/>
                <a:gd name="T66" fmla="*/ 1542 w 4686"/>
                <a:gd name="T67" fmla="*/ 288 h 1788"/>
                <a:gd name="T68" fmla="*/ 1500 w 4686"/>
                <a:gd name="T69" fmla="*/ 336 h 1788"/>
                <a:gd name="T70" fmla="*/ 1452 w 4686"/>
                <a:gd name="T71" fmla="*/ 390 h 1788"/>
                <a:gd name="T72" fmla="*/ 1434 w 4686"/>
                <a:gd name="T73" fmla="*/ 408 h 1788"/>
                <a:gd name="T74" fmla="*/ 1374 w 4686"/>
                <a:gd name="T75" fmla="*/ 498 h 1788"/>
                <a:gd name="T76" fmla="*/ 1350 w 4686"/>
                <a:gd name="T77" fmla="*/ 570 h 1788"/>
                <a:gd name="T78" fmla="*/ 1212 w 4686"/>
                <a:gd name="T79" fmla="*/ 714 h 1788"/>
                <a:gd name="T80" fmla="*/ 1194 w 4686"/>
                <a:gd name="T81" fmla="*/ 750 h 1788"/>
                <a:gd name="T82" fmla="*/ 1170 w 4686"/>
                <a:gd name="T83" fmla="*/ 762 h 1788"/>
                <a:gd name="T84" fmla="*/ 1056 w 4686"/>
                <a:gd name="T85" fmla="*/ 864 h 1788"/>
                <a:gd name="T86" fmla="*/ 1026 w 4686"/>
                <a:gd name="T87" fmla="*/ 888 h 1788"/>
                <a:gd name="T88" fmla="*/ 990 w 4686"/>
                <a:gd name="T89" fmla="*/ 912 h 1788"/>
                <a:gd name="T90" fmla="*/ 924 w 4686"/>
                <a:gd name="T91" fmla="*/ 978 h 1788"/>
                <a:gd name="T92" fmla="*/ 906 w 4686"/>
                <a:gd name="T93" fmla="*/ 984 h 1788"/>
                <a:gd name="T94" fmla="*/ 882 w 4686"/>
                <a:gd name="T95" fmla="*/ 996 h 1788"/>
                <a:gd name="T96" fmla="*/ 864 w 4686"/>
                <a:gd name="T97" fmla="*/ 1014 h 1788"/>
                <a:gd name="T98" fmla="*/ 828 w 4686"/>
                <a:gd name="T99" fmla="*/ 1038 h 1788"/>
                <a:gd name="T100" fmla="*/ 810 w 4686"/>
                <a:gd name="T101" fmla="*/ 1050 h 1788"/>
                <a:gd name="T102" fmla="*/ 798 w 4686"/>
                <a:gd name="T103" fmla="*/ 1068 h 1788"/>
                <a:gd name="T104" fmla="*/ 762 w 4686"/>
                <a:gd name="T105" fmla="*/ 1080 h 1788"/>
                <a:gd name="T106" fmla="*/ 660 w 4686"/>
                <a:gd name="T107" fmla="*/ 1128 h 1788"/>
                <a:gd name="T108" fmla="*/ 588 w 4686"/>
                <a:gd name="T109" fmla="*/ 1164 h 1788"/>
                <a:gd name="T110" fmla="*/ 414 w 4686"/>
                <a:gd name="T111" fmla="*/ 1206 h 1788"/>
                <a:gd name="T112" fmla="*/ 264 w 4686"/>
                <a:gd name="T113" fmla="*/ 1236 h 1788"/>
                <a:gd name="T114" fmla="*/ 0 w 4686"/>
                <a:gd name="T115" fmla="*/ 1230 h 17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86"/>
                <a:gd name="T175" fmla="*/ 0 h 1788"/>
                <a:gd name="T176" fmla="*/ 4686 w 4686"/>
                <a:gd name="T177" fmla="*/ 1788 h 17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86" h="1788">
                  <a:moveTo>
                    <a:pt x="0" y="1230"/>
                  </a:moveTo>
                  <a:lnTo>
                    <a:pt x="0" y="1788"/>
                  </a:lnTo>
                  <a:lnTo>
                    <a:pt x="4686" y="1788"/>
                  </a:lnTo>
                  <a:lnTo>
                    <a:pt x="4686" y="1302"/>
                  </a:lnTo>
                  <a:cubicBezTo>
                    <a:pt x="4574" y="1284"/>
                    <a:pt x="4461" y="1271"/>
                    <a:pt x="4350" y="1248"/>
                  </a:cubicBezTo>
                  <a:cubicBezTo>
                    <a:pt x="4332" y="1244"/>
                    <a:pt x="4319" y="1230"/>
                    <a:pt x="4302" y="1224"/>
                  </a:cubicBezTo>
                  <a:cubicBezTo>
                    <a:pt x="4276" y="1215"/>
                    <a:pt x="4250" y="1209"/>
                    <a:pt x="4224" y="1200"/>
                  </a:cubicBezTo>
                  <a:cubicBezTo>
                    <a:pt x="4175" y="1184"/>
                    <a:pt x="4128" y="1162"/>
                    <a:pt x="4080" y="1146"/>
                  </a:cubicBezTo>
                  <a:cubicBezTo>
                    <a:pt x="4060" y="1139"/>
                    <a:pt x="4020" y="1128"/>
                    <a:pt x="4020" y="1128"/>
                  </a:cubicBezTo>
                  <a:cubicBezTo>
                    <a:pt x="3976" y="1095"/>
                    <a:pt x="3934" y="1067"/>
                    <a:pt x="3882" y="1050"/>
                  </a:cubicBezTo>
                  <a:cubicBezTo>
                    <a:pt x="3863" y="1031"/>
                    <a:pt x="3850" y="1026"/>
                    <a:pt x="3828" y="1014"/>
                  </a:cubicBezTo>
                  <a:cubicBezTo>
                    <a:pt x="3788" y="992"/>
                    <a:pt x="3763" y="968"/>
                    <a:pt x="3720" y="954"/>
                  </a:cubicBezTo>
                  <a:cubicBezTo>
                    <a:pt x="3685" y="942"/>
                    <a:pt x="3689" y="930"/>
                    <a:pt x="3666" y="912"/>
                  </a:cubicBezTo>
                  <a:cubicBezTo>
                    <a:pt x="3644" y="895"/>
                    <a:pt x="3618" y="874"/>
                    <a:pt x="3594" y="858"/>
                  </a:cubicBezTo>
                  <a:cubicBezTo>
                    <a:pt x="3587" y="836"/>
                    <a:pt x="3574" y="835"/>
                    <a:pt x="3564" y="816"/>
                  </a:cubicBezTo>
                  <a:cubicBezTo>
                    <a:pt x="3462" y="712"/>
                    <a:pt x="3361" y="607"/>
                    <a:pt x="3258" y="504"/>
                  </a:cubicBezTo>
                  <a:cubicBezTo>
                    <a:pt x="3253" y="499"/>
                    <a:pt x="3245" y="497"/>
                    <a:pt x="3240" y="492"/>
                  </a:cubicBezTo>
                  <a:cubicBezTo>
                    <a:pt x="3223" y="475"/>
                    <a:pt x="3213" y="458"/>
                    <a:pt x="3192" y="444"/>
                  </a:cubicBezTo>
                  <a:cubicBezTo>
                    <a:pt x="3170" y="411"/>
                    <a:pt x="3142" y="382"/>
                    <a:pt x="3114" y="354"/>
                  </a:cubicBezTo>
                  <a:cubicBezTo>
                    <a:pt x="3092" y="332"/>
                    <a:pt x="3085" y="302"/>
                    <a:pt x="3060" y="282"/>
                  </a:cubicBezTo>
                  <a:cubicBezTo>
                    <a:pt x="3041" y="266"/>
                    <a:pt x="3019" y="255"/>
                    <a:pt x="3000" y="240"/>
                  </a:cubicBezTo>
                  <a:cubicBezTo>
                    <a:pt x="2989" y="231"/>
                    <a:pt x="2964" y="216"/>
                    <a:pt x="2964" y="216"/>
                  </a:cubicBezTo>
                  <a:cubicBezTo>
                    <a:pt x="2939" y="178"/>
                    <a:pt x="2894" y="177"/>
                    <a:pt x="2856" y="156"/>
                  </a:cubicBezTo>
                  <a:cubicBezTo>
                    <a:pt x="2837" y="145"/>
                    <a:pt x="2823" y="127"/>
                    <a:pt x="2802" y="120"/>
                  </a:cubicBezTo>
                  <a:cubicBezTo>
                    <a:pt x="2789" y="116"/>
                    <a:pt x="2766" y="102"/>
                    <a:pt x="2766" y="102"/>
                  </a:cubicBezTo>
                  <a:cubicBezTo>
                    <a:pt x="2647" y="65"/>
                    <a:pt x="2614" y="46"/>
                    <a:pt x="2526" y="30"/>
                  </a:cubicBezTo>
                  <a:cubicBezTo>
                    <a:pt x="2499" y="25"/>
                    <a:pt x="2490" y="25"/>
                    <a:pt x="2466" y="18"/>
                  </a:cubicBezTo>
                  <a:cubicBezTo>
                    <a:pt x="2448" y="13"/>
                    <a:pt x="2412" y="0"/>
                    <a:pt x="2412" y="0"/>
                  </a:cubicBezTo>
                  <a:cubicBezTo>
                    <a:pt x="2316" y="2"/>
                    <a:pt x="2220" y="1"/>
                    <a:pt x="2124" y="6"/>
                  </a:cubicBezTo>
                  <a:cubicBezTo>
                    <a:pt x="2083" y="8"/>
                    <a:pt x="2035" y="36"/>
                    <a:pt x="1992" y="42"/>
                  </a:cubicBezTo>
                  <a:cubicBezTo>
                    <a:pt x="1947" y="57"/>
                    <a:pt x="1884" y="69"/>
                    <a:pt x="1842" y="90"/>
                  </a:cubicBezTo>
                  <a:cubicBezTo>
                    <a:pt x="1788" y="118"/>
                    <a:pt x="1732" y="143"/>
                    <a:pt x="1680" y="174"/>
                  </a:cubicBezTo>
                  <a:cubicBezTo>
                    <a:pt x="1665" y="183"/>
                    <a:pt x="1647" y="210"/>
                    <a:pt x="1632" y="222"/>
                  </a:cubicBezTo>
                  <a:cubicBezTo>
                    <a:pt x="1604" y="244"/>
                    <a:pt x="1571" y="269"/>
                    <a:pt x="1542" y="288"/>
                  </a:cubicBezTo>
                  <a:cubicBezTo>
                    <a:pt x="1514" y="330"/>
                    <a:pt x="1530" y="316"/>
                    <a:pt x="1500" y="336"/>
                  </a:cubicBezTo>
                  <a:cubicBezTo>
                    <a:pt x="1479" y="368"/>
                    <a:pt x="1493" y="349"/>
                    <a:pt x="1452" y="390"/>
                  </a:cubicBezTo>
                  <a:cubicBezTo>
                    <a:pt x="1446" y="396"/>
                    <a:pt x="1434" y="408"/>
                    <a:pt x="1434" y="408"/>
                  </a:cubicBezTo>
                  <a:cubicBezTo>
                    <a:pt x="1422" y="445"/>
                    <a:pt x="1386" y="462"/>
                    <a:pt x="1374" y="498"/>
                  </a:cubicBezTo>
                  <a:cubicBezTo>
                    <a:pt x="1366" y="521"/>
                    <a:pt x="1367" y="553"/>
                    <a:pt x="1350" y="570"/>
                  </a:cubicBezTo>
                  <a:cubicBezTo>
                    <a:pt x="1304" y="618"/>
                    <a:pt x="1256" y="664"/>
                    <a:pt x="1212" y="714"/>
                  </a:cubicBezTo>
                  <a:cubicBezTo>
                    <a:pt x="1182" y="748"/>
                    <a:pt x="1235" y="716"/>
                    <a:pt x="1194" y="750"/>
                  </a:cubicBezTo>
                  <a:cubicBezTo>
                    <a:pt x="1187" y="756"/>
                    <a:pt x="1177" y="756"/>
                    <a:pt x="1170" y="762"/>
                  </a:cubicBezTo>
                  <a:cubicBezTo>
                    <a:pt x="1129" y="794"/>
                    <a:pt x="1100" y="835"/>
                    <a:pt x="1056" y="864"/>
                  </a:cubicBezTo>
                  <a:cubicBezTo>
                    <a:pt x="1034" y="897"/>
                    <a:pt x="1057" y="871"/>
                    <a:pt x="1026" y="888"/>
                  </a:cubicBezTo>
                  <a:cubicBezTo>
                    <a:pt x="1013" y="895"/>
                    <a:pt x="990" y="912"/>
                    <a:pt x="990" y="912"/>
                  </a:cubicBezTo>
                  <a:cubicBezTo>
                    <a:pt x="974" y="937"/>
                    <a:pt x="949" y="962"/>
                    <a:pt x="924" y="978"/>
                  </a:cubicBezTo>
                  <a:cubicBezTo>
                    <a:pt x="919" y="982"/>
                    <a:pt x="912" y="982"/>
                    <a:pt x="906" y="984"/>
                  </a:cubicBezTo>
                  <a:cubicBezTo>
                    <a:pt x="898" y="988"/>
                    <a:pt x="889" y="991"/>
                    <a:pt x="882" y="996"/>
                  </a:cubicBezTo>
                  <a:cubicBezTo>
                    <a:pt x="875" y="1001"/>
                    <a:pt x="871" y="1009"/>
                    <a:pt x="864" y="1014"/>
                  </a:cubicBezTo>
                  <a:cubicBezTo>
                    <a:pt x="853" y="1023"/>
                    <a:pt x="840" y="1030"/>
                    <a:pt x="828" y="1038"/>
                  </a:cubicBezTo>
                  <a:cubicBezTo>
                    <a:pt x="822" y="1042"/>
                    <a:pt x="810" y="1050"/>
                    <a:pt x="810" y="1050"/>
                  </a:cubicBezTo>
                  <a:cubicBezTo>
                    <a:pt x="806" y="1056"/>
                    <a:pt x="804" y="1064"/>
                    <a:pt x="798" y="1068"/>
                  </a:cubicBezTo>
                  <a:cubicBezTo>
                    <a:pt x="787" y="1075"/>
                    <a:pt x="762" y="1080"/>
                    <a:pt x="762" y="1080"/>
                  </a:cubicBezTo>
                  <a:cubicBezTo>
                    <a:pt x="730" y="1104"/>
                    <a:pt x="698" y="1115"/>
                    <a:pt x="660" y="1128"/>
                  </a:cubicBezTo>
                  <a:cubicBezTo>
                    <a:pt x="635" y="1136"/>
                    <a:pt x="612" y="1153"/>
                    <a:pt x="588" y="1164"/>
                  </a:cubicBezTo>
                  <a:cubicBezTo>
                    <a:pt x="533" y="1188"/>
                    <a:pt x="472" y="1195"/>
                    <a:pt x="414" y="1206"/>
                  </a:cubicBezTo>
                  <a:cubicBezTo>
                    <a:pt x="373" y="1213"/>
                    <a:pt x="302" y="1236"/>
                    <a:pt x="264" y="1236"/>
                  </a:cubicBezTo>
                  <a:cubicBezTo>
                    <a:pt x="176" y="1236"/>
                    <a:pt x="88" y="1232"/>
                    <a:pt x="0" y="1230"/>
                  </a:cubicBezTo>
                  <a:close/>
                </a:path>
              </a:pathLst>
            </a:custGeom>
            <a:solidFill>
              <a:srgbClr val="FF9966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00607" y="3619539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1870" y="4312166"/>
              <a:ext cx="5159211" cy="129338"/>
            </a:xfrm>
            <a:custGeom>
              <a:avLst/>
              <a:gdLst>
                <a:gd name="T0" fmla="*/ 0 w 4685"/>
                <a:gd name="T1" fmla="*/ 49 h 110"/>
                <a:gd name="T2" fmla="*/ 271 w 4685"/>
                <a:gd name="T3" fmla="*/ 74 h 110"/>
                <a:gd name="T4" fmla="*/ 641 w 4685"/>
                <a:gd name="T5" fmla="*/ 0 h 110"/>
                <a:gd name="T6" fmla="*/ 945 w 4685"/>
                <a:gd name="T7" fmla="*/ 74 h 110"/>
                <a:gd name="T8" fmla="*/ 1208 w 4685"/>
                <a:gd name="T9" fmla="*/ 41 h 110"/>
                <a:gd name="T10" fmla="*/ 1561 w 4685"/>
                <a:gd name="T11" fmla="*/ 16 h 110"/>
                <a:gd name="T12" fmla="*/ 1874 w 4685"/>
                <a:gd name="T13" fmla="*/ 90 h 110"/>
                <a:gd name="T14" fmla="*/ 2071 w 4685"/>
                <a:gd name="T15" fmla="*/ 33 h 110"/>
                <a:gd name="T16" fmla="*/ 2498 w 4685"/>
                <a:gd name="T17" fmla="*/ 98 h 110"/>
                <a:gd name="T18" fmla="*/ 2844 w 4685"/>
                <a:gd name="T19" fmla="*/ 16 h 110"/>
                <a:gd name="T20" fmla="*/ 3164 w 4685"/>
                <a:gd name="T21" fmla="*/ 90 h 110"/>
                <a:gd name="T22" fmla="*/ 3493 w 4685"/>
                <a:gd name="T23" fmla="*/ 33 h 110"/>
                <a:gd name="T24" fmla="*/ 3814 w 4685"/>
                <a:gd name="T25" fmla="*/ 107 h 110"/>
                <a:gd name="T26" fmla="*/ 4077 w 4685"/>
                <a:gd name="T27" fmla="*/ 49 h 110"/>
                <a:gd name="T28" fmla="*/ 4422 w 4685"/>
                <a:gd name="T29" fmla="*/ 90 h 110"/>
                <a:gd name="T30" fmla="*/ 4685 w 4685"/>
                <a:gd name="T31" fmla="*/ 9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85"/>
                <a:gd name="T49" fmla="*/ 0 h 110"/>
                <a:gd name="T50" fmla="*/ 4685 w 4685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85" h="110">
                  <a:moveTo>
                    <a:pt x="0" y="49"/>
                  </a:moveTo>
                  <a:cubicBezTo>
                    <a:pt x="82" y="65"/>
                    <a:pt x="164" y="82"/>
                    <a:pt x="271" y="74"/>
                  </a:cubicBezTo>
                  <a:cubicBezTo>
                    <a:pt x="378" y="66"/>
                    <a:pt x="529" y="0"/>
                    <a:pt x="641" y="0"/>
                  </a:cubicBezTo>
                  <a:cubicBezTo>
                    <a:pt x="753" y="0"/>
                    <a:pt x="851" y="67"/>
                    <a:pt x="945" y="74"/>
                  </a:cubicBezTo>
                  <a:cubicBezTo>
                    <a:pt x="1039" y="81"/>
                    <a:pt x="1105" y="51"/>
                    <a:pt x="1208" y="41"/>
                  </a:cubicBezTo>
                  <a:cubicBezTo>
                    <a:pt x="1311" y="31"/>
                    <a:pt x="1450" y="8"/>
                    <a:pt x="1561" y="16"/>
                  </a:cubicBezTo>
                  <a:cubicBezTo>
                    <a:pt x="1672" y="24"/>
                    <a:pt x="1789" y="87"/>
                    <a:pt x="1874" y="90"/>
                  </a:cubicBezTo>
                  <a:cubicBezTo>
                    <a:pt x="1959" y="93"/>
                    <a:pt x="1967" y="32"/>
                    <a:pt x="2071" y="33"/>
                  </a:cubicBezTo>
                  <a:cubicBezTo>
                    <a:pt x="2175" y="34"/>
                    <a:pt x="2369" y="101"/>
                    <a:pt x="2498" y="98"/>
                  </a:cubicBezTo>
                  <a:cubicBezTo>
                    <a:pt x="2627" y="95"/>
                    <a:pt x="2733" y="17"/>
                    <a:pt x="2844" y="16"/>
                  </a:cubicBezTo>
                  <a:cubicBezTo>
                    <a:pt x="2955" y="15"/>
                    <a:pt x="3056" y="87"/>
                    <a:pt x="3164" y="90"/>
                  </a:cubicBezTo>
                  <a:cubicBezTo>
                    <a:pt x="3272" y="93"/>
                    <a:pt x="3385" y="30"/>
                    <a:pt x="3493" y="33"/>
                  </a:cubicBezTo>
                  <a:cubicBezTo>
                    <a:pt x="3601" y="36"/>
                    <a:pt x="3717" y="104"/>
                    <a:pt x="3814" y="107"/>
                  </a:cubicBezTo>
                  <a:cubicBezTo>
                    <a:pt x="3911" y="110"/>
                    <a:pt x="3976" y="52"/>
                    <a:pt x="4077" y="49"/>
                  </a:cubicBezTo>
                  <a:cubicBezTo>
                    <a:pt x="4178" y="46"/>
                    <a:pt x="4321" y="83"/>
                    <a:pt x="4422" y="90"/>
                  </a:cubicBezTo>
                  <a:cubicBezTo>
                    <a:pt x="4523" y="97"/>
                    <a:pt x="4604" y="93"/>
                    <a:pt x="4685" y="9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01870" y="3618331"/>
              <a:ext cx="5159211" cy="111207"/>
            </a:xfrm>
            <a:custGeom>
              <a:avLst/>
              <a:gdLst>
                <a:gd name="T0" fmla="*/ 0 w 4685"/>
                <a:gd name="T1" fmla="*/ 26 h 94"/>
                <a:gd name="T2" fmla="*/ 295 w 4685"/>
                <a:gd name="T3" fmla="*/ 67 h 94"/>
                <a:gd name="T4" fmla="*/ 591 w 4685"/>
                <a:gd name="T5" fmla="*/ 1 h 94"/>
                <a:gd name="T6" fmla="*/ 887 w 4685"/>
                <a:gd name="T7" fmla="*/ 75 h 94"/>
                <a:gd name="T8" fmla="*/ 1126 w 4685"/>
                <a:gd name="T9" fmla="*/ 34 h 94"/>
                <a:gd name="T10" fmla="*/ 1331 w 4685"/>
                <a:gd name="T11" fmla="*/ 51 h 94"/>
                <a:gd name="T12" fmla="*/ 1553 w 4685"/>
                <a:gd name="T13" fmla="*/ 9 h 94"/>
                <a:gd name="T14" fmla="*/ 1841 w 4685"/>
                <a:gd name="T15" fmla="*/ 83 h 94"/>
                <a:gd name="T16" fmla="*/ 2071 w 4685"/>
                <a:gd name="T17" fmla="*/ 34 h 94"/>
                <a:gd name="T18" fmla="*/ 2400 w 4685"/>
                <a:gd name="T19" fmla="*/ 83 h 94"/>
                <a:gd name="T20" fmla="*/ 2803 w 4685"/>
                <a:gd name="T21" fmla="*/ 18 h 94"/>
                <a:gd name="T22" fmla="*/ 3156 w 4685"/>
                <a:gd name="T23" fmla="*/ 83 h 94"/>
                <a:gd name="T24" fmla="*/ 3435 w 4685"/>
                <a:gd name="T25" fmla="*/ 9 h 94"/>
                <a:gd name="T26" fmla="*/ 3772 w 4685"/>
                <a:gd name="T27" fmla="*/ 92 h 94"/>
                <a:gd name="T28" fmla="*/ 4011 w 4685"/>
                <a:gd name="T29" fmla="*/ 18 h 94"/>
                <a:gd name="T30" fmla="*/ 4397 w 4685"/>
                <a:gd name="T31" fmla="*/ 75 h 94"/>
                <a:gd name="T32" fmla="*/ 4685 w 4685"/>
                <a:gd name="T33" fmla="*/ 6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85"/>
                <a:gd name="T52" fmla="*/ 0 h 94"/>
                <a:gd name="T53" fmla="*/ 4685 w 4685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85" h="94">
                  <a:moveTo>
                    <a:pt x="0" y="26"/>
                  </a:moveTo>
                  <a:cubicBezTo>
                    <a:pt x="98" y="48"/>
                    <a:pt x="197" y="71"/>
                    <a:pt x="295" y="67"/>
                  </a:cubicBezTo>
                  <a:cubicBezTo>
                    <a:pt x="393" y="63"/>
                    <a:pt x="492" y="0"/>
                    <a:pt x="591" y="1"/>
                  </a:cubicBezTo>
                  <a:cubicBezTo>
                    <a:pt x="690" y="2"/>
                    <a:pt x="798" y="70"/>
                    <a:pt x="887" y="75"/>
                  </a:cubicBezTo>
                  <a:cubicBezTo>
                    <a:pt x="976" y="80"/>
                    <a:pt x="1052" y="38"/>
                    <a:pt x="1126" y="34"/>
                  </a:cubicBezTo>
                  <a:cubicBezTo>
                    <a:pt x="1200" y="30"/>
                    <a:pt x="1260" y="55"/>
                    <a:pt x="1331" y="51"/>
                  </a:cubicBezTo>
                  <a:cubicBezTo>
                    <a:pt x="1402" y="47"/>
                    <a:pt x="1468" y="4"/>
                    <a:pt x="1553" y="9"/>
                  </a:cubicBezTo>
                  <a:cubicBezTo>
                    <a:pt x="1638" y="14"/>
                    <a:pt x="1755" y="79"/>
                    <a:pt x="1841" y="83"/>
                  </a:cubicBezTo>
                  <a:cubicBezTo>
                    <a:pt x="1927" y="87"/>
                    <a:pt x="1978" y="34"/>
                    <a:pt x="2071" y="34"/>
                  </a:cubicBezTo>
                  <a:cubicBezTo>
                    <a:pt x="2164" y="34"/>
                    <a:pt x="2278" y="86"/>
                    <a:pt x="2400" y="83"/>
                  </a:cubicBezTo>
                  <a:cubicBezTo>
                    <a:pt x="2522" y="80"/>
                    <a:pt x="2677" y="18"/>
                    <a:pt x="2803" y="18"/>
                  </a:cubicBezTo>
                  <a:cubicBezTo>
                    <a:pt x="2929" y="18"/>
                    <a:pt x="3051" y="84"/>
                    <a:pt x="3156" y="83"/>
                  </a:cubicBezTo>
                  <a:cubicBezTo>
                    <a:pt x="3261" y="82"/>
                    <a:pt x="3332" y="8"/>
                    <a:pt x="3435" y="9"/>
                  </a:cubicBezTo>
                  <a:cubicBezTo>
                    <a:pt x="3538" y="10"/>
                    <a:pt x="3676" y="90"/>
                    <a:pt x="3772" y="92"/>
                  </a:cubicBezTo>
                  <a:cubicBezTo>
                    <a:pt x="3868" y="94"/>
                    <a:pt x="3907" y="21"/>
                    <a:pt x="4011" y="18"/>
                  </a:cubicBezTo>
                  <a:cubicBezTo>
                    <a:pt x="4115" y="15"/>
                    <a:pt x="4285" y="67"/>
                    <a:pt x="4397" y="75"/>
                  </a:cubicBezTo>
                  <a:cubicBezTo>
                    <a:pt x="4509" y="83"/>
                    <a:pt x="4597" y="75"/>
                    <a:pt x="4685" y="67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676312" y="1929676"/>
              <a:ext cx="2309265" cy="1473493"/>
            </a:xfrm>
            <a:custGeom>
              <a:avLst/>
              <a:gdLst>
                <a:gd name="T0" fmla="*/ 2022 w 2271"/>
                <a:gd name="T1" fmla="*/ 493 h 1238"/>
                <a:gd name="T2" fmla="*/ 1272 w 2271"/>
                <a:gd name="T3" fmla="*/ 31 h 1238"/>
                <a:gd name="T4" fmla="*/ 384 w 2271"/>
                <a:gd name="T5" fmla="*/ 307 h 1238"/>
                <a:gd name="T6" fmla="*/ 108 w 2271"/>
                <a:gd name="T7" fmla="*/ 853 h 1238"/>
                <a:gd name="T8" fmla="*/ 1032 w 2271"/>
                <a:gd name="T9" fmla="*/ 1201 h 1238"/>
                <a:gd name="T10" fmla="*/ 2070 w 2271"/>
                <a:gd name="T11" fmla="*/ 1075 h 1238"/>
                <a:gd name="T12" fmla="*/ 2238 w 2271"/>
                <a:gd name="T13" fmla="*/ 679 h 1238"/>
                <a:gd name="T14" fmla="*/ 2022 w 2271"/>
                <a:gd name="T15" fmla="*/ 493 h 1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1"/>
                <a:gd name="T25" fmla="*/ 0 h 1238"/>
                <a:gd name="T26" fmla="*/ 2271 w 2271"/>
                <a:gd name="T27" fmla="*/ 1238 h 1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1" h="1238">
                  <a:moveTo>
                    <a:pt x="2022" y="493"/>
                  </a:moveTo>
                  <a:cubicBezTo>
                    <a:pt x="1861" y="385"/>
                    <a:pt x="1545" y="62"/>
                    <a:pt x="1272" y="31"/>
                  </a:cubicBezTo>
                  <a:cubicBezTo>
                    <a:pt x="999" y="0"/>
                    <a:pt x="578" y="170"/>
                    <a:pt x="384" y="307"/>
                  </a:cubicBezTo>
                  <a:cubicBezTo>
                    <a:pt x="190" y="444"/>
                    <a:pt x="0" y="704"/>
                    <a:pt x="108" y="853"/>
                  </a:cubicBezTo>
                  <a:cubicBezTo>
                    <a:pt x="216" y="1002"/>
                    <a:pt x="705" y="1164"/>
                    <a:pt x="1032" y="1201"/>
                  </a:cubicBezTo>
                  <a:cubicBezTo>
                    <a:pt x="1359" y="1238"/>
                    <a:pt x="1869" y="1162"/>
                    <a:pt x="2070" y="1075"/>
                  </a:cubicBezTo>
                  <a:cubicBezTo>
                    <a:pt x="2271" y="988"/>
                    <a:pt x="2246" y="776"/>
                    <a:pt x="2238" y="679"/>
                  </a:cubicBezTo>
                  <a:cubicBezTo>
                    <a:pt x="2230" y="582"/>
                    <a:pt x="2183" y="601"/>
                    <a:pt x="2022" y="49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D700"/>
                </a:gs>
                <a:gs pos="50000">
                  <a:srgbClr val="FFFF00"/>
                </a:gs>
                <a:gs pos="100000">
                  <a:srgbClr val="DCD700"/>
                </a:gs>
              </a:gsLst>
              <a:lin ang="5400000" scaled="1"/>
            </a:gra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77063" y="2028796"/>
              <a:ext cx="114705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Lumen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439329" y="2326153"/>
              <a:ext cx="544941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Lipid</a:t>
              </a:r>
            </a:p>
            <a:p>
              <a:pPr algn="ctr"/>
              <a:r>
                <a:rPr lang="en-US" sz="2000" b="1">
                  <a:latin typeface="Arial Narrow" pitchFamily="34" charset="0"/>
                </a:rPr>
                <a:t>Core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3640703" y="1403861"/>
              <a:ext cx="1926492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Fibrous cap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012106" y="2294725"/>
              <a:ext cx="170289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Shoulder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442369" y="1826931"/>
              <a:ext cx="1176108" cy="215161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267200" y="2593031"/>
              <a:ext cx="867869" cy="448454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694664" y="3159351"/>
              <a:ext cx="63933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Intima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732597" y="3840745"/>
              <a:ext cx="62020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Media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571756" y="3731636"/>
              <a:ext cx="732455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Elastic</a:t>
              </a:r>
            </a:p>
            <a:p>
              <a:pPr algn="ctr"/>
              <a:r>
                <a:rPr lang="en-US" sz="2000" b="1" dirty="0" err="1">
                  <a:solidFill>
                    <a:srgbClr val="FFFFFF"/>
                  </a:solidFill>
                  <a:latin typeface="Arial Narrow" pitchFamily="34" charset="0"/>
                </a:rPr>
                <a:t>laminæ</a:t>
              </a:r>
              <a:endParaRPr lang="en-US" sz="2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72799" y="3693274"/>
              <a:ext cx="750314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Internal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593774" y="4047444"/>
              <a:ext cx="80771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External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04784" y="3867095"/>
              <a:ext cx="334558" cy="180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213628" y="4050228"/>
              <a:ext cx="325715" cy="205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2685856" y="3707780"/>
              <a:ext cx="0" cy="545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655534" y="3117045"/>
              <a:ext cx="0" cy="46658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 rot="-646799">
              <a:off x="330200" y="3710632"/>
              <a:ext cx="1066800" cy="152400"/>
              <a:chOff x="304551" y="3885431"/>
              <a:chExt cx="1219200" cy="152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04551" y="388543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99090" y="3907414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457200" y="3902720"/>
              <a:ext cx="1066800" cy="152400"/>
              <a:chOff x="304800" y="3886536"/>
              <a:chExt cx="1219200" cy="1524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4800" y="4055120"/>
              <a:ext cx="1066800" cy="152400"/>
              <a:chOff x="304800" y="3886536"/>
              <a:chExt cx="1219200" cy="152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457200" y="4207520"/>
              <a:ext cx="1066800" cy="152400"/>
              <a:chOff x="304800" y="3886536"/>
              <a:chExt cx="1219200" cy="152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 rot="-937589">
              <a:off x="1143000" y="3659832"/>
              <a:ext cx="1066800" cy="152400"/>
              <a:chOff x="304800" y="3886201"/>
              <a:chExt cx="1219200" cy="1524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99603" y="3909548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 rot="-634615">
              <a:off x="1295400" y="3812232"/>
              <a:ext cx="1066800" cy="152400"/>
              <a:chOff x="304800" y="3886201"/>
              <a:chExt cx="1219200" cy="1524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9325" y="3908127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143000" y="3964632"/>
              <a:ext cx="1066800" cy="152400"/>
              <a:chOff x="304800" y="3886201"/>
              <a:chExt cx="1219200" cy="152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95400" y="4117032"/>
              <a:ext cx="1066800" cy="152400"/>
              <a:chOff x="304800" y="3886201"/>
              <a:chExt cx="1219200" cy="1524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 rot="-1133533">
              <a:off x="334960" y="3534410"/>
              <a:ext cx="868362" cy="141287"/>
              <a:chOff x="304154" y="3885863"/>
              <a:chExt cx="1219730" cy="15285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04154" y="3885863"/>
                <a:ext cx="1219730" cy="1528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98938" y="3909296"/>
                <a:ext cx="267583" cy="10133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 rot="-1845025">
              <a:off x="685795" y="3186749"/>
              <a:ext cx="866775" cy="139700"/>
              <a:chOff x="305508" y="3886948"/>
              <a:chExt cx="1217500" cy="15114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5508" y="3886948"/>
                <a:ext cx="1217500" cy="15114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0878" y="3909563"/>
                <a:ext cx="265353" cy="9961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410200" y="190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Rapidity of lipid accumulation &amp; apoptosis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50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Proliferative (fibrous)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Inflammatory (proteolysis)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5000" y="1524000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40" dirty="0" err="1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Atheromatus</a:t>
            </a:r>
            <a:r>
              <a:rPr lang="en-US" sz="2600" spc="-40" dirty="0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 Plaque</a:t>
            </a:r>
          </a:p>
        </p:txBody>
      </p:sp>
      <p:sp>
        <p:nvSpPr>
          <p:cNvPr id="80" name="Down Arrow 79"/>
          <p:cNvSpPr/>
          <p:nvPr/>
        </p:nvSpPr>
        <p:spPr>
          <a:xfrm>
            <a:off x="6705600" y="1295400"/>
            <a:ext cx="4572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00800" y="3124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Divide into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4" name="Picture 2" descr="C:\Documents and Settings\DR.OMNIA\My Documents\My Pictures\ather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19600" y="3886200"/>
            <a:ext cx="4191000" cy="2892136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2106168" y="4953000"/>
            <a:ext cx="2743200" cy="1219200"/>
            <a:chOff x="2106168" y="4953000"/>
            <a:chExt cx="2743200" cy="1219200"/>
          </a:xfrm>
        </p:grpSpPr>
        <p:sp>
          <p:nvSpPr>
            <p:cNvPr id="85" name="TextBox 84"/>
            <p:cNvSpPr txBox="1"/>
            <p:nvPr/>
          </p:nvSpPr>
          <p:spPr>
            <a:xfrm>
              <a:off x="2106168" y="507119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Lipid core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&lt; fibrous cap (thin)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Inflammatory cells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86" name="Left Brace 85"/>
            <p:cNvSpPr/>
            <p:nvPr/>
          </p:nvSpPr>
          <p:spPr>
            <a:xfrm>
              <a:off x="4343400" y="4953000"/>
              <a:ext cx="228600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38800" y="3505200"/>
            <a:ext cx="2057400" cy="381000"/>
            <a:chOff x="5638800" y="3505200"/>
            <a:chExt cx="2057400" cy="3810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7162798" y="3505200"/>
              <a:ext cx="533402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 flipV="1">
              <a:off x="5638800" y="3505200"/>
              <a:ext cx="15240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-Point Star 88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000"/>
            <a:ext cx="914400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spc="-40" dirty="0">
                <a:latin typeface="Arial Narrow" pitchFamily="34" charset="0"/>
                <a:cs typeface="+mn-cs"/>
              </a:rPr>
              <a:t>Switch into </a:t>
            </a:r>
            <a:r>
              <a:rPr lang="en-US" sz="2800" b="1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</a:t>
            </a:r>
            <a:r>
              <a:rPr lang="en-US" sz="2800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THER-THROMBOTIC INSULT </a:t>
            </a:r>
            <a:r>
              <a:rPr lang="en-US" sz="2800" b="1" kern="0" spc="-40" dirty="0">
                <a:latin typeface="Arial Narrow" pitchFamily="34" charset="0"/>
                <a:cs typeface="+mn-cs"/>
              </a:rPr>
              <a:t>at any stage of progression </a:t>
            </a:r>
            <a:endParaRPr lang="en-US" sz="2800" b="1" kern="0" spc="-4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2532" name="Picture 6" descr="http://www.cardiovasculairegeneeskunde.nl/afbeeldingen/III-Atherothrombosis-cascade-activation-by-tissue-factor-exp-800x600px.png"/>
          <p:cNvPicPr>
            <a:picLocks noChangeAspect="1" noChangeArrowheads="1"/>
          </p:cNvPicPr>
          <p:nvPr/>
        </p:nvPicPr>
        <p:blipFill>
          <a:blip r:embed="rId2" cstate="print"/>
          <a:srcRect l="5000" t="25333" r="3000"/>
          <a:stretch>
            <a:fillRect/>
          </a:stretch>
        </p:blipFill>
        <p:spPr bwMode="auto">
          <a:xfrm>
            <a:off x="457200" y="1143000"/>
            <a:ext cx="81391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172200"/>
            <a:ext cx="391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spc="-40" dirty="0" smtClean="0">
                <a:solidFill>
                  <a:srgbClr val="FF0000"/>
                </a:solidFill>
                <a:latin typeface="Bernard MT Condensed" pitchFamily="18" charset="0"/>
              </a:rPr>
              <a:t>= ACSs, Stroke, …etc.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2467</Words>
  <Application>Microsoft Office PowerPoint</Application>
  <PresentationFormat>On-screen Show (4:3)</PresentationFormat>
  <Paragraphs>555</Paragraphs>
  <Slides>45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User</cp:lastModifiedBy>
  <cp:revision>442</cp:revision>
  <dcterms:created xsi:type="dcterms:W3CDTF">2011-03-12T10:33:29Z</dcterms:created>
  <dcterms:modified xsi:type="dcterms:W3CDTF">2013-03-31T08:00:54Z</dcterms:modified>
</cp:coreProperties>
</file>