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57"/>
  </p:notesMasterIdLst>
  <p:sldIdLst>
    <p:sldId id="262" r:id="rId2"/>
    <p:sldId id="405" r:id="rId3"/>
    <p:sldId id="406" r:id="rId4"/>
    <p:sldId id="407" r:id="rId5"/>
    <p:sldId id="408" r:id="rId6"/>
    <p:sldId id="436" r:id="rId7"/>
    <p:sldId id="313" r:id="rId8"/>
    <p:sldId id="269" r:id="rId9"/>
    <p:sldId id="430" r:id="rId10"/>
    <p:sldId id="418" r:id="rId11"/>
    <p:sldId id="419" r:id="rId12"/>
    <p:sldId id="315" r:id="rId13"/>
    <p:sldId id="398" r:id="rId14"/>
    <p:sldId id="316" r:id="rId15"/>
    <p:sldId id="410" r:id="rId16"/>
    <p:sldId id="439" r:id="rId17"/>
    <p:sldId id="431" r:id="rId18"/>
    <p:sldId id="432" r:id="rId19"/>
    <p:sldId id="434" r:id="rId20"/>
    <p:sldId id="422" r:id="rId21"/>
    <p:sldId id="423" r:id="rId22"/>
    <p:sldId id="437" r:id="rId23"/>
    <p:sldId id="429" r:id="rId24"/>
    <p:sldId id="424" r:id="rId25"/>
    <p:sldId id="425" r:id="rId26"/>
    <p:sldId id="427" r:id="rId27"/>
    <p:sldId id="412" r:id="rId28"/>
    <p:sldId id="415" r:id="rId29"/>
    <p:sldId id="420" r:id="rId30"/>
    <p:sldId id="366" r:id="rId31"/>
    <p:sldId id="368" r:id="rId32"/>
    <p:sldId id="369" r:id="rId33"/>
    <p:sldId id="440" r:id="rId34"/>
    <p:sldId id="370" r:id="rId35"/>
    <p:sldId id="371" r:id="rId36"/>
    <p:sldId id="435" r:id="rId37"/>
    <p:sldId id="337" r:id="rId38"/>
    <p:sldId id="403" r:id="rId39"/>
    <p:sldId id="402" r:id="rId40"/>
    <p:sldId id="341" r:id="rId41"/>
    <p:sldId id="343" r:id="rId42"/>
    <p:sldId id="344" r:id="rId43"/>
    <p:sldId id="388" r:id="rId44"/>
    <p:sldId id="389" r:id="rId45"/>
    <p:sldId id="391" r:id="rId46"/>
    <p:sldId id="392" r:id="rId47"/>
    <p:sldId id="346" r:id="rId48"/>
    <p:sldId id="393" r:id="rId49"/>
    <p:sldId id="404" r:id="rId50"/>
    <p:sldId id="417" r:id="rId51"/>
    <p:sldId id="394" r:id="rId52"/>
    <p:sldId id="395" r:id="rId53"/>
    <p:sldId id="396" r:id="rId54"/>
    <p:sldId id="433" r:id="rId55"/>
    <p:sldId id="414" r:id="rId5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99"/>
    <a:srgbClr val="339933"/>
    <a:srgbClr val="FF3300"/>
    <a:srgbClr val="000099"/>
    <a:srgbClr val="33CC33"/>
    <a:srgbClr val="FF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67725" autoAdjust="0"/>
  </p:normalViewPr>
  <p:slideViewPr>
    <p:cSldViewPr>
      <p:cViewPr varScale="1">
        <p:scale>
          <a:sx n="50" d="100"/>
          <a:sy n="50" d="100"/>
        </p:scale>
        <p:origin x="-11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fld id="{E39C77AA-5080-4492-8B89-2B58C0B70600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fld id="{68BF5964-6780-4931-95AE-6A5ADB28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0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9C7903-80B1-46C9-BD76-10FC56F8645D}" type="slidenum">
              <a:rPr lang="en-US" smtClean="0">
                <a:latin typeface="20th Century Font"/>
              </a:rPr>
              <a:pPr>
                <a:defRPr/>
              </a:pPr>
              <a:t>1</a:t>
            </a:fld>
            <a:endParaRPr lang="en-US" dirty="0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73EB0-B814-48B0-86DB-0A817531C0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CD0DA-365D-44EC-86C1-01BEE10F97A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E1418-8E9B-4B09-981E-1119AC665456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1C48E-3A63-442B-947F-A841CF8DAB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,</a:t>
            </a:r>
            <a:endParaRPr lang="ar-SA" b="1" smtClean="0">
              <a:solidFill>
                <a:srgbClr val="000000"/>
              </a:solidFill>
            </a:endParaRPr>
          </a:p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7C823-0D32-40E0-95A8-2DA1D0E90A83}" type="slidenum">
              <a:rPr lang="ar-SA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F5964-6780-4931-95AE-6A5ADB28F87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0017F-A4AE-41EE-841D-0E61223020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3F866-16CD-41A1-9723-98E6C10E948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9D42E-B42B-4895-A2B4-3336D7CEDD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9001C-E50E-4656-82F3-AFC460F0E57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8C56C-407B-4F8E-BD36-2DF81ED2A1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1E383-C2F3-42D6-80A1-D8CC5AA00AC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8B10-BF3C-49D8-B470-CBF3A470615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29FC0-97E4-428C-AE66-CEF0FEAE09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C9019D-6FFC-4E8E-BA1A-C718770778D6}" type="slidenum">
              <a:rPr lang="en-US" smtClean="0">
                <a:latin typeface="20th Century Font"/>
              </a:rPr>
              <a:pPr>
                <a:defRPr/>
              </a:pPr>
              <a:t>8</a:t>
            </a:fld>
            <a:endParaRPr 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6C76A-19BF-4C4C-9F95-B5545F21A2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C06FE8-C097-4BC8-ACC9-6591F890D2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F82D6-39BA-4C0E-8A6D-FCD68A6BE5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79F3C-66E8-4CF6-8755-0F1783AD19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943A-E3DB-45F0-88B8-F67209DA74DC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1A84-A4D4-4A0F-A4D8-C52EC287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A35C-3BEE-44E4-B0C3-D2F029194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0E42-436F-4133-A5FE-44BE1D2AF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24D6-B51A-4FB2-A88F-06B2011D0A3F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48A4-A700-40D7-B558-2F7A606B4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41C2-8407-48FC-AAAA-333D2D55F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0364-5525-48EC-B83E-13F3493E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B86C-46EA-41D5-A0F9-95316430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2EE4-98CD-444B-9422-D3CA92E1F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B5B8-1101-4D24-B639-005C4251D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3A29-CFAC-4A1B-88EC-01926A50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2BEA-449D-451F-90FA-DEC84BAE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6400-713B-4688-B4D7-3B6D1D5F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C80639-7336-4636-BC7E-641CD862C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International_Union_of_Pure_and_Applied_Chemistry_nomenclatur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4419600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Drugs used for Treatment of  Hypertension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Antihypertensive therapy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821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changes , such as </a:t>
            </a:r>
          </a:p>
          <a:p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 		Weight reduction, Smoking cessation, 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		Reduction of :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		salt, saturated fat and alcohol intake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		 and 	Increased 	exercise 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		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0134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Indications for Drug Therapy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  Sustained blood pressure elevations &gt; 140/ 90 mmHg.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Elevated blood pressure is associated with other cardiovascular risk factors (smoking, </a:t>
            </a:r>
            <a:r>
              <a:rPr lang="en-US" b="1" dirty="0" smtClean="0">
                <a:solidFill>
                  <a:srgbClr val="FF0000"/>
                </a:solidFill>
              </a:rPr>
              <a:t>diabetes</a:t>
            </a:r>
            <a:r>
              <a:rPr lang="en-US" b="1" dirty="0" smtClean="0"/>
              <a:t>, obesity, </a:t>
            </a:r>
            <a:r>
              <a:rPr lang="en-US" b="1" dirty="0" err="1" smtClean="0"/>
              <a:t>hyperlipidemia</a:t>
            </a:r>
            <a:r>
              <a:rPr lang="en-US" b="1" dirty="0" smtClean="0"/>
              <a:t>, genetic predisposition ).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End organs are affected by hypertension      (heart, kidney , brain ).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ernard MT Condensed" pitchFamily="18" charset="0"/>
              </a:rPr>
              <a:t>Drug Management of Hypertension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 Diuretics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b="1" dirty="0" err="1" smtClean="0">
                <a:solidFill>
                  <a:srgbClr val="00B050"/>
                </a:solidFill>
              </a:rPr>
              <a:t>Adrenoceptor</a:t>
            </a:r>
            <a:r>
              <a:rPr lang="en-US" b="1" dirty="0" smtClean="0">
                <a:solidFill>
                  <a:srgbClr val="00B050"/>
                </a:solidFill>
              </a:rPr>
              <a:t> blocking drugs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/>
                </a:solidFill>
              </a:rPr>
              <a:t>       Beta- blockers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/>
                </a:solidFill>
              </a:rPr>
              <a:t>       </a:t>
            </a:r>
            <a:r>
              <a:rPr lang="el-GR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blockers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Calcium –channel blockers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Centrally acting </a:t>
            </a:r>
            <a:r>
              <a:rPr lang="en-US" b="1" dirty="0" err="1" smtClean="0">
                <a:solidFill>
                  <a:srgbClr val="00B050"/>
                </a:solidFill>
              </a:rPr>
              <a:t>sympathoplegic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Vasodilators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Drugs acting on </a:t>
            </a:r>
            <a:r>
              <a:rPr lang="en-US" b="1" dirty="0" err="1" smtClean="0">
                <a:solidFill>
                  <a:srgbClr val="00B050"/>
                </a:solidFill>
              </a:rPr>
              <a:t>renin-angiotensin</a:t>
            </a:r>
            <a:r>
              <a:rPr lang="en-US" b="1" dirty="0" smtClean="0">
                <a:solidFill>
                  <a:srgbClr val="00B050"/>
                </a:solidFill>
              </a:rPr>
              <a:t>    			</a:t>
            </a:r>
            <a:r>
              <a:rPr lang="en-US" b="1" dirty="0" err="1" smtClean="0">
                <a:solidFill>
                  <a:srgbClr val="00B050"/>
                </a:solidFill>
              </a:rPr>
              <a:t>aldosterone</a:t>
            </a:r>
            <a:r>
              <a:rPr lang="en-US" b="1" dirty="0" smtClean="0">
                <a:solidFill>
                  <a:srgbClr val="00B050"/>
                </a:solidFill>
              </a:rPr>
              <a:t> system (RAAS)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5" descr="antihypertensiv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990600"/>
            <a:ext cx="6096000" cy="45751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  <a:t/>
            </a:r>
            <a:b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36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10363200" cy="7162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 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		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Diuretics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 –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Thiazide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group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( 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hydrochlorothiazide)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</a:rPr>
              <a:t>B-</a:t>
            </a:r>
            <a:r>
              <a:rPr lang="en-US" sz="3600" b="1" dirty="0" err="1" smtClean="0">
                <a:solidFill>
                  <a:srgbClr val="003399"/>
                </a:solidFill>
                <a:latin typeface="Courier New" pitchFamily="49" charset="0"/>
              </a:rPr>
              <a:t>Indapamide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</a:rPr>
              <a:t>  (</a:t>
            </a:r>
            <a:r>
              <a:rPr lang="en-US" sz="3600" b="1" dirty="0" err="1" smtClean="0">
                <a:solidFill>
                  <a:srgbClr val="003399"/>
                </a:solidFill>
                <a:latin typeface="Courier New" pitchFamily="49" charset="0"/>
              </a:rPr>
              <a:t>Natrilex</a:t>
            </a:r>
            <a:r>
              <a:rPr lang="en-US" sz="3600" b="1" baseline="30000" dirty="0" err="1" smtClean="0">
                <a:solidFill>
                  <a:srgbClr val="003399"/>
                </a:solidFill>
                <a:latin typeface="Courier New" pitchFamily="49" charset="0"/>
              </a:rPr>
              <a:t>R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593850"/>
            <a:ext cx="9144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600" b="1" i="1" dirty="0">
                <a:solidFill>
                  <a:srgbClr val="0000FF"/>
                </a:solidFill>
              </a:rPr>
              <a:t>C.  Potassium-sparing diuretics</a:t>
            </a:r>
          </a:p>
          <a:p>
            <a:pPr algn="just"/>
            <a:r>
              <a:rPr lang="en-US" sz="3600" b="1" i="1" dirty="0" err="1" smtClean="0">
                <a:solidFill>
                  <a:srgbClr val="00B050"/>
                </a:solidFill>
              </a:rPr>
              <a:t>Amiloride</a:t>
            </a:r>
            <a:r>
              <a:rPr lang="en-US" sz="3600" dirty="0" smtClean="0"/>
              <a:t>;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spironolactone</a:t>
            </a:r>
            <a:r>
              <a:rPr lang="en-US" sz="3600" dirty="0" smtClean="0"/>
              <a:t> </a:t>
            </a:r>
            <a:r>
              <a:rPr lang="en-US" sz="3600" dirty="0"/>
              <a:t>reduce potassium loss in the urine. </a:t>
            </a:r>
            <a:r>
              <a:rPr lang="en-US" sz="3600" b="1" i="1" dirty="0" err="1">
                <a:solidFill>
                  <a:srgbClr val="00B050"/>
                </a:solidFill>
              </a:rPr>
              <a:t>Spironolactone</a:t>
            </a:r>
            <a:r>
              <a:rPr lang="en-US" sz="3600" dirty="0"/>
              <a:t> has the additional benefit of diminishing the  remodeling that occurs in    blood vessels    &amp; in heart failure</a:t>
            </a:r>
            <a:r>
              <a:rPr lang="en-US" sz="3600" b="1" dirty="0"/>
              <a:t>.</a:t>
            </a:r>
            <a:r>
              <a:rPr lang="en-GB" sz="3600" dirty="0"/>
              <a:t> 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 </a:t>
            </a:r>
            <a:endParaRPr lang="en-GB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  <a:t/>
            </a:r>
            <a:b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36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10363200" cy="7162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 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action</a:t>
            </a:r>
            <a:endParaRPr lang="en-US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rgbClr val="0070C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►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cause sodium and water loss  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therefore they: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decrease volume of blood and CO and most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 important   eliminate more sodium from the body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and Decrease SVR with a reduction of Blood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 Pressure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►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diuretics may be adequate in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mild to moderate hypertension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 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ernard MT Condensed" pitchFamily="18" charset="0"/>
              </a:rPr>
              <a:t>Adrenoceptor –Blocking Agents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l-GR" b="1" dirty="0" smtClean="0">
                <a:solidFill>
                  <a:srgbClr val="0070C0"/>
                </a:solidFill>
              </a:rPr>
              <a:t>β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adrenoceptor</a:t>
            </a:r>
            <a:r>
              <a:rPr lang="en-US" b="1" dirty="0" smtClean="0">
                <a:solidFill>
                  <a:srgbClr val="0070C0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  Mild to moderate hypertension.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 Severe cases used in combination with other drugs.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 smtClean="0">
                <a:solidFill>
                  <a:srgbClr val="666699"/>
                </a:solidFill>
              </a:rPr>
              <a:t>Nadolol</a:t>
            </a:r>
            <a:r>
              <a:rPr lang="en-US" b="1" dirty="0" smtClean="0">
                <a:solidFill>
                  <a:srgbClr val="666699"/>
                </a:solidFill>
              </a:rPr>
              <a:t>   (non cardio selective) with long Half live</a:t>
            </a:r>
            <a:endParaRPr lang="en-US" b="1" baseline="30000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err="1" smtClean="0">
                <a:solidFill>
                  <a:srgbClr val="666699"/>
                </a:solidFill>
              </a:rPr>
              <a:t>Bisoprolol</a:t>
            </a:r>
            <a:r>
              <a:rPr lang="en-US" b="1" dirty="0" smtClean="0">
                <a:solidFill>
                  <a:srgbClr val="666699"/>
                </a:solidFill>
              </a:rPr>
              <a:t>, </a:t>
            </a:r>
            <a:r>
              <a:rPr lang="en-US" b="1" dirty="0" err="1" smtClean="0">
                <a:solidFill>
                  <a:srgbClr val="666699"/>
                </a:solidFill>
              </a:rPr>
              <a:t>Atenolol</a:t>
            </a:r>
            <a:r>
              <a:rPr lang="en-US" b="1" dirty="0" smtClean="0">
                <a:solidFill>
                  <a:srgbClr val="666699"/>
                </a:solidFill>
              </a:rPr>
              <a:t>, </a:t>
            </a:r>
            <a:r>
              <a:rPr lang="en-US" b="1" dirty="0" err="1" smtClean="0">
                <a:solidFill>
                  <a:srgbClr val="666699"/>
                </a:solidFill>
              </a:rPr>
              <a:t>metoprolol</a:t>
            </a:r>
            <a:r>
              <a:rPr lang="en-US" b="1" dirty="0" smtClean="0">
                <a:solidFill>
                  <a:srgbClr val="666699"/>
                </a:solidFill>
              </a:rPr>
              <a:t>  ( cardio 								selective)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 smtClean="0">
                <a:solidFill>
                  <a:srgbClr val="666699"/>
                </a:solidFill>
              </a:rPr>
              <a:t>Labetalol</a:t>
            </a:r>
            <a:r>
              <a:rPr lang="en-US" b="1" dirty="0" smtClean="0">
                <a:solidFill>
                  <a:srgbClr val="666699"/>
                </a:solidFill>
              </a:rPr>
              <a:t> , </a:t>
            </a:r>
            <a:r>
              <a:rPr lang="en-US" b="1" dirty="0" err="1" smtClean="0">
                <a:solidFill>
                  <a:srgbClr val="666699"/>
                </a:solidFill>
              </a:rPr>
              <a:t>carvidalol</a:t>
            </a:r>
            <a:r>
              <a:rPr lang="en-US" b="1" dirty="0" smtClean="0">
                <a:solidFill>
                  <a:srgbClr val="666699"/>
                </a:solidFill>
              </a:rPr>
              <a:t> ( </a:t>
            </a:r>
            <a:r>
              <a:rPr lang="el-GR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 – and </a:t>
            </a:r>
            <a:r>
              <a:rPr lang="el-GR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  blockers )</a:t>
            </a: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mtClean="0">
                <a:solidFill>
                  <a:srgbClr val="FF0000"/>
                </a:solidFill>
                <a:latin typeface="Bernard MT Condensed" pitchFamily="18" charset="0"/>
              </a:rPr>
              <a:t>Adrenoceptor –Blocking Agents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 lower blood pressure  by 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           Decreasing  cardiac output.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            Decreasing </a:t>
            </a:r>
            <a:r>
              <a:rPr lang="en-US" b="1" dirty="0" err="1" smtClean="0">
                <a:solidFill>
                  <a:srgbClr val="666699"/>
                </a:solidFill>
              </a:rPr>
              <a:t>renin</a:t>
            </a:r>
            <a:r>
              <a:rPr lang="en-US" b="1" dirty="0" smtClean="0">
                <a:solidFill>
                  <a:srgbClr val="666699"/>
                </a:solidFill>
              </a:rPr>
              <a:t>  release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Which one is the most important?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-adrenoceptor blockers 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Prazocin</a:t>
            </a:r>
            <a:r>
              <a:rPr lang="en-US" b="1" dirty="0" smtClean="0">
                <a:solidFill>
                  <a:srgbClr val="0070C0"/>
                </a:solidFill>
              </a:rPr>
              <a:t> (Short t1l2) ,      </a:t>
            </a:r>
            <a:r>
              <a:rPr lang="en-US" b="1" dirty="0" err="1" smtClean="0">
                <a:solidFill>
                  <a:srgbClr val="0070C0"/>
                </a:solidFill>
              </a:rPr>
              <a:t>Terazocin</a:t>
            </a:r>
            <a:r>
              <a:rPr lang="en-US" b="1" dirty="0" smtClean="0">
                <a:solidFill>
                  <a:srgbClr val="0070C0"/>
                </a:solidFill>
              </a:rPr>
              <a:t> (Long t1l2)</a:t>
            </a:r>
          </a:p>
          <a:p>
            <a:endParaRPr lang="en-US" dirty="0" smtClean="0"/>
          </a:p>
          <a:p>
            <a:r>
              <a:rPr lang="en-US" dirty="0" smtClean="0"/>
              <a:t>Added to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blockers for treatment of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Hypertension of </a:t>
            </a:r>
            <a:r>
              <a:rPr lang="en-US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pheochromocytoma</a:t>
            </a:r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and can be used for heart failure</a:t>
            </a:r>
          </a:p>
          <a:p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Can be used for </a:t>
            </a:r>
            <a:r>
              <a:rPr lang="en-US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tretment</a:t>
            </a:r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perepheral</a:t>
            </a:r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vascular disease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 The only antihypertensive agents that increase HDL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9144000" cy="7010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endParaRPr lang="en-US" b="1" dirty="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US" sz="3600" b="1" dirty="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Prof. </a:t>
            </a:r>
            <a:r>
              <a:rPr lang="en-US" sz="3600" b="1" dirty="0" err="1" smtClean="0">
                <a:solidFill>
                  <a:srgbClr val="C00000"/>
                </a:solidFill>
                <a:cs typeface="Arial" charset="0"/>
              </a:rPr>
              <a:t>Alhaider</a:t>
            </a:r>
            <a:endParaRPr lang="en-US" sz="3600" b="1" dirty="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Department of Pharmacology</a:t>
            </a:r>
            <a:endParaRPr lang="ar-SA" sz="3600" b="1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ar-SA" sz="36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924800" cy="137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CHANNEL BLOCKERS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6705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>
              <a:solidFill>
                <a:srgbClr val="666699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Classification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666699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Dihydropyridine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666699"/>
                </a:solidFill>
              </a:rPr>
              <a:t> group (</a:t>
            </a:r>
            <a:r>
              <a:rPr lang="en-US" b="1" dirty="0" err="1" smtClean="0"/>
              <a:t>Nifedi</a:t>
            </a:r>
            <a:r>
              <a:rPr lang="en-US" b="1" dirty="0" err="1" smtClean="0">
                <a:solidFill>
                  <a:srgbClr val="FF0000"/>
                </a:solidFill>
              </a:rPr>
              <a:t>pine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b="1" dirty="0" err="1" smtClean="0"/>
              <a:t>nicardip</a:t>
            </a:r>
            <a:r>
              <a:rPr lang="en-US" b="1" dirty="0" err="1" smtClean="0">
                <a:solidFill>
                  <a:srgbClr val="FF0000"/>
                </a:solidFill>
              </a:rPr>
              <a:t>ine</a:t>
            </a:r>
            <a:r>
              <a:rPr lang="en-US" b="1" dirty="0" smtClean="0"/>
              <a:t> , </a:t>
            </a:r>
            <a:r>
              <a:rPr lang="en-US" b="1" dirty="0" err="1" smtClean="0"/>
              <a:t>amlodi</a:t>
            </a:r>
            <a:r>
              <a:rPr lang="en-US" b="1" dirty="0" err="1" smtClean="0">
                <a:solidFill>
                  <a:srgbClr val="FF0000"/>
                </a:solidFill>
              </a:rPr>
              <a:t>pine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666699"/>
                </a:solidFill>
              </a:rPr>
              <a:t>) is </a:t>
            </a:r>
            <a:r>
              <a:rPr lang="en-US" b="1" dirty="0" smtClean="0">
                <a:solidFill>
                  <a:srgbClr val="00B050"/>
                </a:solidFill>
              </a:rPr>
              <a:t>more</a:t>
            </a:r>
            <a:r>
              <a:rPr lang="en-US" b="1" dirty="0" smtClean="0">
                <a:solidFill>
                  <a:srgbClr val="666699"/>
                </a:solidFill>
              </a:rPr>
              <a:t> selective as 	vasodilator </a:t>
            </a:r>
            <a:r>
              <a:rPr lang="en-US" b="1" dirty="0" smtClean="0">
                <a:solidFill>
                  <a:srgbClr val="00B050"/>
                </a:solidFill>
              </a:rPr>
              <a:t>than</a:t>
            </a:r>
            <a:r>
              <a:rPr lang="en-US" b="1" dirty="0" smtClean="0">
                <a:solidFill>
                  <a:srgbClr val="666699"/>
                </a:solidFill>
              </a:rPr>
              <a:t> a cardiac depressant. Used mainly  for treatment of hypertension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</a:rPr>
              <a:t>Verapamil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666699"/>
                </a:solidFill>
              </a:rPr>
              <a:t>is </a:t>
            </a:r>
            <a:r>
              <a:rPr lang="en-US" b="1" dirty="0" smtClean="0">
                <a:solidFill>
                  <a:srgbClr val="00B050"/>
                </a:solidFill>
              </a:rPr>
              <a:t>more</a:t>
            </a:r>
            <a:r>
              <a:rPr lang="en-US" b="1" dirty="0" smtClean="0">
                <a:solidFill>
                  <a:srgbClr val="666699"/>
                </a:solidFill>
              </a:rPr>
              <a:t> effective as cardiac 	depressant ,  is not used as 	antihypertensive agent 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666699"/>
                </a:solidFill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</a:rPr>
              <a:t>Diltiazem</a:t>
            </a:r>
            <a:r>
              <a:rPr lang="en-US" b="1" dirty="0" smtClean="0">
                <a:solidFill>
                  <a:srgbClr val="666699"/>
                </a:solidFill>
              </a:rPr>
              <a:t> .Used mainly for angina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Mechanism of action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Block the influx of calcium through L-type calcium  channels resulting in: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         Peripheral vasodilatation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         Decrease cardiac contractility &amp; heart 								rate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      Both effects lower blood pressure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algn="l" rtl="1" eaLnBrk="1" hangingPunct="1"/>
            <a:endParaRPr lang="en-US" b="1" smtClean="0">
              <a:solidFill>
                <a:srgbClr val="FF0000"/>
              </a:solidFill>
            </a:endParaRPr>
          </a:p>
          <a:p>
            <a:pPr algn="l" eaLnBrk="1" hangingPunct="1"/>
            <a:r>
              <a:rPr lang="ar-SA" sz="1400" b="1" smtClean="0">
                <a:solidFill>
                  <a:srgbClr val="FF0000"/>
                </a:solidFill>
                <a:latin typeface="Arial" pitchFamily="34" charset="0"/>
                <a:cs typeface="Traditional Arabic" pitchFamily="18" charset="-78"/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Pharmacokinetics:</a:t>
            </a:r>
          </a:p>
          <a:p>
            <a:pPr algn="l" eaLnBrk="1" hangingPunct="1"/>
            <a:r>
              <a:rPr lang="en-US" sz="24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 </a:t>
            </a:r>
            <a:r>
              <a:rPr lang="en-US" b="1" smtClean="0">
                <a:solidFill>
                  <a:schemeClr val="tx1"/>
                </a:solidFill>
              </a:rPr>
              <a:t> given orally and intravenous injection</a:t>
            </a:r>
          </a:p>
          <a:p>
            <a:pPr algn="l" eaLnBrk="1" hangingPunct="1"/>
            <a:endParaRPr lang="en-US" b="1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smtClean="0">
                <a:solidFill>
                  <a:schemeClr val="tx1"/>
                </a:solidFill>
              </a:rPr>
              <a:t> well absorbed from G.I.T</a:t>
            </a:r>
          </a:p>
          <a:p>
            <a:pPr algn="l" eaLnBrk="1" hangingPunct="1"/>
            <a:endParaRPr lang="en-US" b="1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smtClean="0">
                <a:solidFill>
                  <a:schemeClr val="tx1"/>
                </a:solidFill>
              </a:rPr>
              <a:t> verapamil and nifedipine are highly bound to     </a:t>
            </a:r>
          </a:p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    plasma protiens ( more than 90%)</a:t>
            </a:r>
          </a:p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    while diltiazem is less ( 70-80%)</a:t>
            </a:r>
          </a:p>
          <a:p>
            <a:pPr algn="l" eaLnBrk="1" hangingPunct="1"/>
            <a:endParaRPr lang="en-US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1" eaLnBrk="1" hangingPunct="1">
              <a:defRPr/>
            </a:pPr>
            <a:endParaRPr lang="en-US" sz="1400" dirty="0" smtClean="0">
              <a:latin typeface="Arial" pitchFamily="34" charset="0"/>
              <a:cs typeface="Traditional Arabic" pitchFamily="2" charset="-78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                 (Cont’d):</a:t>
            </a:r>
          </a:p>
          <a:p>
            <a:pPr algn="l" rtl="1" eaLnBrk="1" hangingPunct="1">
              <a:defRPr/>
            </a:pPr>
            <a:endParaRPr lang="en-US" sz="1400" dirty="0" smtClean="0">
              <a:solidFill>
                <a:srgbClr val="0000FF"/>
              </a:solidFill>
              <a:latin typeface="Arial" pitchFamily="34" charset="0"/>
              <a:cs typeface="Traditional Arabic" pitchFamily="2" charset="-78"/>
            </a:endParaRPr>
          </a:p>
          <a:p>
            <a:pPr algn="l" eaLnBrk="1" hangingPunct="1">
              <a:defRPr/>
            </a:pPr>
            <a:r>
              <a:rPr lang="ar-SA" sz="1400" dirty="0" smtClean="0">
                <a:solidFill>
                  <a:srgbClr val="0000FF"/>
                </a:solidFill>
                <a:latin typeface="Arial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chemeClr val="tx1"/>
                </a:solidFill>
              </a:rPr>
              <a:t> onset of action  --- within 1-3 min  --- after </a:t>
            </a:r>
            <a:r>
              <a:rPr lang="en-US" b="1" dirty="0" err="1" smtClean="0">
                <a:solidFill>
                  <a:schemeClr val="tx1"/>
                </a:solidFill>
              </a:rPr>
              <a:t>i.v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                         30 min – 2 h  --- after oral dose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verapamil</a:t>
            </a:r>
            <a:r>
              <a:rPr lang="en-US" b="1" dirty="0" smtClean="0">
                <a:solidFill>
                  <a:schemeClr val="tx1"/>
                </a:solidFill>
              </a:rPr>
              <a:t> &amp; </a:t>
            </a:r>
            <a:r>
              <a:rPr lang="en-US" b="1" dirty="0" err="1" smtClean="0">
                <a:solidFill>
                  <a:schemeClr val="tx1"/>
                </a:solidFill>
              </a:rPr>
              <a:t>diltiazem</a:t>
            </a:r>
            <a:r>
              <a:rPr lang="en-US" b="1" dirty="0" smtClean="0">
                <a:solidFill>
                  <a:schemeClr val="tx1"/>
                </a:solidFill>
              </a:rPr>
              <a:t> have active metabolites,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</a:rPr>
              <a:t>nifedipine</a:t>
            </a:r>
            <a:r>
              <a:rPr lang="en-US" b="1" dirty="0" smtClean="0">
                <a:solidFill>
                  <a:schemeClr val="tx1"/>
                </a:solidFill>
              </a:rPr>
              <a:t> does not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chemeClr val="tx1"/>
                </a:solidFill>
              </a:rPr>
              <a:t> sustained-release preparations can permit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once-daily dosing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0000"/>
                </a:solidFill>
                <a:latin typeface="Bernard MT Condensed" pitchFamily="18" charset="0"/>
              </a:rPr>
              <a:t>Clinical uses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Treatment of </a:t>
            </a:r>
            <a:r>
              <a:rPr lang="en-US" b="1" dirty="0" smtClean="0">
                <a:solidFill>
                  <a:srgbClr val="0070C0"/>
                </a:solidFill>
              </a:rPr>
              <a:t>chronic hypertension </a:t>
            </a:r>
            <a:r>
              <a:rPr lang="en-US" b="1" dirty="0" smtClean="0"/>
              <a:t>with </a:t>
            </a:r>
            <a:r>
              <a:rPr lang="en-US" b="1" dirty="0" smtClean="0">
                <a:solidFill>
                  <a:srgbClr val="0070C0"/>
                </a:solidFill>
              </a:rPr>
              <a:t>oral preparation (</a:t>
            </a:r>
            <a:r>
              <a:rPr lang="en-US" b="1" dirty="0" err="1" smtClean="0">
                <a:solidFill>
                  <a:srgbClr val="0070C0"/>
                </a:solidFill>
              </a:rPr>
              <a:t>e,g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Nifedipine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Adalat</a:t>
            </a:r>
            <a:r>
              <a:rPr lang="en-US" b="1" baseline="30000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) and </a:t>
            </a:r>
            <a:r>
              <a:rPr lang="en-US" b="1" dirty="0" err="1" smtClean="0">
                <a:solidFill>
                  <a:srgbClr val="0070C0"/>
                </a:solidFill>
              </a:rPr>
              <a:t>Amlodipine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Amlor</a:t>
            </a:r>
            <a:r>
              <a:rPr lang="en-US" b="1" baseline="30000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Nicardipine</a:t>
            </a:r>
            <a:r>
              <a:rPr lang="en-US" b="1" dirty="0" smtClean="0"/>
              <a:t>  can be given by I.V. route &amp; used in </a:t>
            </a:r>
            <a:r>
              <a:rPr lang="en-US" b="1" dirty="0" smtClean="0">
                <a:solidFill>
                  <a:srgbClr val="0066FF"/>
                </a:solidFill>
              </a:rPr>
              <a:t>hypertensive emergency????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ADVERSE EFFECTS</a:t>
            </a: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2275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Verapamil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Diltiazem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Nifedipine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Headache , Flushing , Hypotension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Headache, Flushing, 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Headache , Flushing, 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Peripheral edema  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ankle edema)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Peripheral edema  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ankle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edema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Peripheral edema   (ankle edema)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Cardiac depression, A-V block 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bradycardia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Cardiac depression , A-V block 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bradycardia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Tachycardia as  a reflux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Constipation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3225" y="-1046331"/>
            <a:ext cx="8351838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en-US" sz="2000" b="1" i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342900" indent="-342900" algn="ctr"/>
            <a:endParaRPr lang="en-US" sz="2800" b="1" dirty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2800" b="1" i="1" dirty="0">
                <a:solidFill>
                  <a:srgbClr val="0000FF"/>
                </a:solidFill>
              </a:rPr>
              <a:t>  </a:t>
            </a:r>
          </a:p>
          <a:p>
            <a:pPr marL="342900" indent="-342900" algn="just"/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Centrally acting </a:t>
            </a:r>
            <a:r>
              <a:rPr lang="en-US" sz="2800" b="1" i="1" dirty="0" err="1">
                <a:solidFill>
                  <a:srgbClr val="FF0000"/>
                </a:solidFill>
              </a:rPr>
              <a:t>sympathoplegic</a:t>
            </a:r>
            <a:r>
              <a:rPr lang="en-US" sz="2800" b="1" i="1" dirty="0">
                <a:solidFill>
                  <a:srgbClr val="FF0000"/>
                </a:solidFill>
              </a:rPr>
              <a:t>  drugs</a:t>
            </a:r>
          </a:p>
          <a:p>
            <a:pPr marL="342900" indent="-342900" algn="just"/>
            <a:r>
              <a:rPr lang="en-US" sz="2800" b="1" i="1" dirty="0">
                <a:solidFill>
                  <a:srgbClr val="FF0000"/>
                </a:solidFill>
              </a:rPr>
              <a:t>   </a:t>
            </a:r>
            <a:r>
              <a:rPr lang="en-US" sz="2800" b="1" i="1" dirty="0">
                <a:solidFill>
                  <a:srgbClr val="0070C0"/>
                </a:solidFill>
              </a:rPr>
              <a:t>     </a:t>
            </a:r>
            <a:r>
              <a:rPr lang="en-US" sz="2800" b="1" i="1" dirty="0" err="1">
                <a:solidFill>
                  <a:srgbClr val="0070C0"/>
                </a:solidFill>
              </a:rPr>
              <a:t>Clonidine</a:t>
            </a:r>
            <a:endParaRPr lang="en-US" sz="2800" b="1" i="1" dirty="0">
              <a:solidFill>
                <a:srgbClr val="0070C0"/>
              </a:solidFill>
            </a:endParaRPr>
          </a:p>
          <a:p>
            <a:pPr marL="342900" indent="-342900" algn="just"/>
            <a:endParaRPr lang="en-US" sz="2800" b="1" dirty="0">
              <a:solidFill>
                <a:srgbClr val="0000FF"/>
              </a:solidFill>
            </a:endParaRPr>
          </a:p>
          <a:p>
            <a:pPr marL="342900" indent="-342900" algn="just"/>
            <a:r>
              <a:rPr lang="en-US" sz="3200" b="1" dirty="0">
                <a:solidFill>
                  <a:srgbClr val="00B050"/>
                </a:solidFill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</a:rPr>
              <a:t>α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</a:rPr>
              <a:t>-agonist (works as a Direct </a:t>
            </a:r>
            <a:r>
              <a:rPr lang="en-US" sz="3200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en-US" sz="3200" b="1" dirty="0" smtClean="0">
                <a:solidFill>
                  <a:srgbClr val="00B050"/>
                </a:solidFill>
              </a:rPr>
              <a:t>2 agonist)</a:t>
            </a:r>
          </a:p>
          <a:p>
            <a:pPr marL="342900" indent="-342900" algn="just"/>
            <a:r>
              <a:rPr lang="en-US" sz="3200" b="1" dirty="0" smtClean="0">
                <a:solidFill>
                  <a:srgbClr val="00B050"/>
                </a:solidFill>
              </a:rPr>
              <a:t>	Thus:  </a:t>
            </a:r>
            <a:endParaRPr lang="en-US" sz="3200" b="1" dirty="0">
              <a:solidFill>
                <a:srgbClr val="00B050"/>
              </a:solidFill>
            </a:endParaRPr>
          </a:p>
          <a:p>
            <a:pPr marL="342900" indent="-342900" algn="just"/>
            <a:endParaRPr lang="en-US" sz="3200" b="1" dirty="0">
              <a:solidFill>
                <a:srgbClr val="00B050"/>
              </a:solidFill>
            </a:endParaRPr>
          </a:p>
          <a:p>
            <a:pPr marL="342900" indent="-342900" algn="just"/>
            <a:r>
              <a:rPr lang="en-US" sz="3200" b="1" dirty="0"/>
              <a:t>       </a:t>
            </a:r>
            <a:r>
              <a:rPr lang="en-US" sz="3200" b="1" dirty="0">
                <a:sym typeface="Wingdings" pitchFamily="2" charset="2"/>
              </a:rPr>
              <a:t>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sy</a:t>
            </a:r>
            <a:r>
              <a:rPr lang="en-US" sz="3200" b="1" dirty="0">
                <a:solidFill>
                  <a:srgbClr val="00B050"/>
                </a:solidFill>
              </a:rPr>
              <a:t>mpathetic</a:t>
            </a:r>
            <a:r>
              <a:rPr lang="en-US" sz="3200" b="1" dirty="0"/>
              <a:t> out-flow  to the   	heart  decreasing cardiac 	output </a:t>
            </a:r>
          </a:p>
          <a:p>
            <a:pPr marL="342900" indent="-342900" algn="just"/>
            <a:endParaRPr lang="en-US" sz="3200" b="1" dirty="0"/>
          </a:p>
          <a:p>
            <a:pPr marL="342900" indent="-342900" algn="just"/>
            <a:r>
              <a:rPr lang="en-US" sz="3200" b="1" dirty="0"/>
              <a:t>		</a:t>
            </a:r>
            <a:r>
              <a:rPr lang="en-US" sz="3200" b="1" dirty="0">
                <a:sym typeface="Wingdings" pitchFamily="2" charset="2"/>
              </a:rPr>
              <a:t></a:t>
            </a:r>
            <a:r>
              <a:rPr lang="en-US" sz="3200" b="1" dirty="0">
                <a:solidFill>
                  <a:srgbClr val="00B050"/>
                </a:solidFill>
              </a:rPr>
              <a:t>sympathetic</a:t>
            </a:r>
            <a:r>
              <a:rPr lang="en-US" sz="3200" b="1" dirty="0"/>
              <a:t> out-flow to the    		  Blood vessels </a:t>
            </a:r>
            <a:r>
              <a:rPr lang="en-US" sz="3200" b="1" dirty="0">
                <a:sym typeface="Wingdings" pitchFamily="2" charset="2"/>
              </a:rPr>
              <a:t></a:t>
            </a:r>
            <a:r>
              <a:rPr lang="en-US" sz="3200" b="1" dirty="0" err="1"/>
              <a:t>vasodilation</a:t>
            </a:r>
            <a:r>
              <a:rPr lang="en-US" sz="3200" b="1" dirty="0"/>
              <a:t> &amp; reduced systemic vascular resistance, which decreases BP. </a:t>
            </a:r>
          </a:p>
          <a:p>
            <a:pPr marL="342900" indent="-342900" algn="just"/>
            <a:endParaRPr lang="en-US" sz="2800" b="1" dirty="0"/>
          </a:p>
          <a:p>
            <a:pPr marL="342900" indent="-342900" algn="just"/>
            <a:endParaRPr lang="en-US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l-GR" b="1" smtClean="0">
                <a:solidFill>
                  <a:srgbClr val="FF0000"/>
                </a:solidFill>
              </a:rPr>
              <a:t>α</a:t>
            </a:r>
            <a:r>
              <a:rPr lang="en-US" b="1" smtClean="0">
                <a:solidFill>
                  <a:srgbClr val="FF0000"/>
                </a:solidFill>
              </a:rPr>
              <a:t> methyl dopa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α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</a:rPr>
              <a:t> agonist  (acts as a False </a:t>
            </a:r>
            <a:r>
              <a:rPr lang="en-US" sz="3600" b="1" dirty="0" err="1" smtClean="0">
                <a:solidFill>
                  <a:srgbClr val="00B050"/>
                </a:solidFill>
              </a:rPr>
              <a:t>Neurotrasmitter</a:t>
            </a:r>
            <a:r>
              <a:rPr lang="en-US" sz="3600" b="1" dirty="0" smtClean="0">
                <a:solidFill>
                  <a:srgbClr val="00B050"/>
                </a:solidFill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</a:t>
            </a:r>
            <a:r>
              <a:rPr lang="en-US" sz="3600" b="1" dirty="0" smtClean="0"/>
              <a:t>Centrally diminish the sympathetic  outflow .</a:t>
            </a:r>
          </a:p>
          <a:p>
            <a:pPr>
              <a:buFont typeface="Arial" pitchFamily="34" charset="0"/>
              <a:buNone/>
            </a:pPr>
            <a:r>
              <a:rPr lang="en-US" sz="3600" b="1" dirty="0" smtClean="0"/>
              <a:t>      Resulting in reduction in  peripheral 	resistance, and </a:t>
            </a:r>
            <a:r>
              <a:rPr lang="en-US" sz="3600" b="1" dirty="0" smtClean="0">
                <a:sym typeface="Wingdings" pitchFamily="2" charset="2"/>
              </a:rPr>
              <a:t></a:t>
            </a:r>
            <a:r>
              <a:rPr lang="en-US" sz="3600" b="1" dirty="0" smtClean="0"/>
              <a:t> blood pressure.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Safely used</a:t>
            </a:r>
            <a:r>
              <a:rPr lang="en-US" sz="3600" b="1" dirty="0" smtClean="0"/>
              <a:t> in  hypertensive pregnant 							women</a:t>
            </a:r>
            <a:endParaRPr lang="ar-EG" sz="36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00"/>
                </a:solidFill>
              </a:rPr>
              <a:t>Side effects of centrally acting sympathoplegic drugs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Depression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Dry mouth, nasal mucosa</a:t>
            </a:r>
          </a:p>
          <a:p>
            <a:r>
              <a:rPr lang="en-US" b="1" dirty="0" err="1" smtClean="0"/>
              <a:t>Bradycardia</a:t>
            </a:r>
            <a:endParaRPr lang="en-US" b="1" dirty="0" smtClean="0"/>
          </a:p>
          <a:p>
            <a:r>
              <a:rPr lang="en-US" b="1" dirty="0" smtClean="0"/>
              <a:t>Impotence</a:t>
            </a:r>
          </a:p>
          <a:p>
            <a:r>
              <a:rPr lang="en-US" b="1" dirty="0" smtClean="0"/>
              <a:t>Fluid retention &amp; edema with chronic use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Sudden withdrawal of </a:t>
            </a:r>
            <a:r>
              <a:rPr lang="en-US" b="1" dirty="0" err="1" smtClean="0">
                <a:solidFill>
                  <a:srgbClr val="00B050"/>
                </a:solidFill>
              </a:rPr>
              <a:t>clonidine</a:t>
            </a:r>
            <a:r>
              <a:rPr lang="en-US" b="1" dirty="0" smtClean="0">
                <a:solidFill>
                  <a:srgbClr val="00B050"/>
                </a:solidFill>
              </a:rPr>
              <a:t> can lead to rebound hypertension  </a:t>
            </a:r>
            <a:r>
              <a:rPr lang="en-US" b="1" dirty="0" smtClean="0">
                <a:solidFill>
                  <a:srgbClr val="FF0000"/>
                </a:solidFill>
              </a:rPr>
              <a:t>How?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OBJECTIVES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 the end of lectures , the students should :</a:t>
            </a:r>
          </a:p>
          <a:p>
            <a:r>
              <a:rPr lang="en-US" smtClean="0"/>
              <a:t>Identify factors that control blood pressure</a:t>
            </a:r>
          </a:p>
          <a:p>
            <a:r>
              <a:rPr lang="en-US" smtClean="0"/>
              <a:t>Identify the pharmacologic classes of drugs used in treatment of hypertension</a:t>
            </a:r>
          </a:p>
          <a:p>
            <a:r>
              <a:rPr lang="en-US" smtClean="0"/>
              <a:t>Know examples of each class.</a:t>
            </a:r>
            <a:endParaRPr lang="ar-SA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VASODILATORS</a:t>
            </a:r>
            <a:endParaRPr lang="ar-SA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11200"/>
            <a:ext cx="813435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Compensatory Response to Vasodilators</a:t>
            </a: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8392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" y="914400"/>
          <a:ext cx="8656320" cy="566368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20240"/>
                <a:gridCol w="1554480"/>
                <a:gridCol w="2133600"/>
                <a:gridCol w="1676400"/>
                <a:gridCol w="1371600"/>
              </a:tblGrid>
              <a:tr h="599865"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sz="4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Vasodilators</a:t>
                      </a:r>
                      <a:endParaRPr lang="ar-SA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658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Na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nitropruside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Diazoxide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Hdralazine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venodilator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Site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18247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Release of nitric oxide ( NO)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Opening of potassium channels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Opening </a:t>
                      </a:r>
                      <a:r>
                        <a:rPr lang="en-US" b="1" baseline="0" dirty="0" smtClean="0"/>
                        <a:t> of </a:t>
                      </a:r>
                      <a:r>
                        <a:rPr lang="en-US" b="1" dirty="0" smtClean="0"/>
                        <a:t> potassium channels </a:t>
                      </a:r>
                      <a:r>
                        <a:rPr lang="en-US" dirty="0" smtClean="0"/>
                        <a:t>in smooth muscle membranes by </a:t>
                      </a:r>
                      <a:r>
                        <a:rPr lang="en-US" dirty="0" err="1" smtClean="0"/>
                        <a:t>minoxidil</a:t>
                      </a:r>
                      <a:r>
                        <a:rPr lang="en-US" dirty="0" smtClean="0"/>
                        <a:t> sulfate </a:t>
                      </a:r>
                    </a:p>
                    <a:p>
                      <a:pPr algn="l" rtl="0"/>
                      <a:r>
                        <a:rPr lang="en-US" dirty="0" smtClean="0"/>
                        <a:t>( active metabolite 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Direct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Mechanism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Intravenous infusion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Rapid intravenous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Route of admin.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011680"/>
          <a:ext cx="6096000" cy="2834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S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 tooltip="International Union of Pure and Applied Chemistry nomenclature"/>
                        </a:rPr>
                        <a:t>IUPAC name</a:t>
                      </a:r>
                      <a:endParaRPr lang="en-US"/>
                    </a:p>
                    <a:p>
                      <a:pPr algn="ctr"/>
                      <a:r>
                        <a:rPr lang="en-US"/>
                        <a:t>Sodium pentacyanonitrosylferrate(II)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names</a:t>
                      </a:r>
                    </a:p>
                    <a:p>
                      <a:pPr algn="ctr"/>
                      <a:r>
                        <a:rPr lang="en-US" dirty="0"/>
                        <a:t>Sodium </a:t>
                      </a:r>
                      <a:r>
                        <a:rPr lang="en-US" dirty="0" err="1"/>
                        <a:t>nitroprusside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Sodium </a:t>
                      </a:r>
                      <a:r>
                        <a:rPr lang="en-US" dirty="0" err="1"/>
                        <a:t>nitroferricyanide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Sodium </a:t>
                      </a:r>
                      <a:r>
                        <a:rPr lang="en-US" dirty="0" err="1"/>
                        <a:t>pentacyanonitrosylferrate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SNP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61" name="Picture 1" descr="http://upload.wikimedia.org/wikipedia/commons/thumb/0/0e/Sodium-nitroprusside-sample.jpg/140px-Sodium-nitroprusside-s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3500" cy="1000125"/>
          </a:xfrm>
          <a:prstGeom prst="rect">
            <a:avLst/>
          </a:prstGeom>
          <a:noFill/>
        </p:spPr>
      </p:pic>
      <p:pic>
        <p:nvPicPr>
          <p:cNvPr id="92162" name="Picture 2" descr="http://upload.wikimedia.org/wikipedia/commons/thumb/0/0c/Sodium-nitroprusside-2D.png/240px-Sodium-nitroprusside-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-609600"/>
            <a:ext cx="4800600" cy="3672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0999" y="1066800"/>
          <a:ext cx="8686801" cy="5547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514623"/>
                <a:gridCol w="177018"/>
                <a:gridCol w="2198859"/>
                <a:gridCol w="1687341"/>
                <a:gridCol w="124265"/>
                <a:gridCol w="1536895"/>
                <a:gridCol w="1447800"/>
              </a:tblGrid>
              <a:tr h="8294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Na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Hdralazine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856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1.Hypertensive emergency</a:t>
                      </a:r>
                    </a:p>
                    <a:p>
                      <a:pPr algn="l" rtl="0"/>
                      <a:r>
                        <a:rPr lang="en-US" b="1" dirty="0" smtClean="0"/>
                        <a:t>( in the past )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1.Resitance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–severe hypertension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-severe hypertension.</a:t>
                      </a:r>
                    </a:p>
                    <a:p>
                      <a:pPr algn="l" rtl="0"/>
                      <a:r>
                        <a:rPr lang="en-US" dirty="0" smtClean="0"/>
                        <a:t>CHF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Therapeutic uses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755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  <a:p>
                      <a:pPr algn="ctr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2.Treatment of hypoglycemia due to </a:t>
                      </a:r>
                      <a:r>
                        <a:rPr lang="en-US" b="1" dirty="0" err="1" smtClean="0"/>
                        <a:t>insulinoma</a:t>
                      </a:r>
                      <a:endParaRPr lang="ar-SA" b="1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2.correction of baldness</a:t>
                      </a:r>
                      <a:endParaRPr lang="ar-SA" b="1" dirty="0" smtClean="0"/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2.Hypertensive pregnant woman</a:t>
                      </a:r>
                      <a:endParaRPr lang="ar-SA" b="1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4480" y="838200"/>
          <a:ext cx="8783320" cy="59263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9280"/>
                <a:gridCol w="1595120"/>
                <a:gridCol w="142240"/>
                <a:gridCol w="1544320"/>
                <a:gridCol w="177800"/>
                <a:gridCol w="1727200"/>
                <a:gridCol w="1737360"/>
              </a:tblGrid>
              <a:tr h="428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Hdralazine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3259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Severe hypotension</a:t>
                      </a:r>
                      <a:endParaRPr lang="ar-S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Hypotension, reflex tachycardia, palpitation, angina, </a:t>
                      </a:r>
                      <a:r>
                        <a:rPr lang="en-US" baseline="0" dirty="0" smtClean="0"/>
                        <a:t>salt and water retention  ( edema)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60288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1.Methemoglobinduring infusion</a:t>
                      </a:r>
                    </a:p>
                    <a:p>
                      <a:pPr algn="l" rtl="0"/>
                      <a:r>
                        <a:rPr lang="en-US" dirty="0" smtClean="0"/>
                        <a:t>2. </a:t>
                      </a:r>
                      <a:r>
                        <a:rPr lang="en-US" b="1" dirty="0" smtClean="0"/>
                        <a:t>Cyanide toxicity</a:t>
                      </a:r>
                    </a:p>
                    <a:p>
                      <a:pPr algn="l" rtl="0"/>
                      <a:r>
                        <a:rPr lang="en-US" dirty="0" smtClean="0"/>
                        <a:t>3. Thiocyanate toxicity 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Inhibit insulin release from </a:t>
                      </a: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cells of the pancreas  causing </a:t>
                      </a:r>
                      <a:r>
                        <a:rPr lang="en-US" b="1" dirty="0" smtClean="0"/>
                        <a:t>hyperglycemia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Contraindicated in diabetic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Hypertrichosis.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Contraindicated in females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 lupus erythematosus like syndrome (SLE)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Specific 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762250"/>
          </a:xfrm>
        </p:spPr>
        <p:txBody>
          <a:bodyPr/>
          <a:lstStyle/>
          <a:p>
            <a:r>
              <a:rPr lang="en-US" smtClean="0"/>
              <a:t>Give reason :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-blockers &amp;  diuretics are added to vasodilators for treatment of hypertension?</a:t>
            </a:r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</a:t>
            </a:r>
          </a:p>
        </p:txBody>
      </p:sp>
      <p:pic>
        <p:nvPicPr>
          <p:cNvPr id="38915" name="Content Placeholder 3" descr="ACE Inhibito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990600"/>
            <a:ext cx="5867400" cy="4724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3"/>
          <p:cNvGrpSpPr>
            <a:grpSpLocks/>
          </p:cNvGrpSpPr>
          <p:nvPr/>
        </p:nvGrpSpPr>
        <p:grpSpPr bwMode="auto">
          <a:xfrm>
            <a:off x="2052638" y="1557338"/>
            <a:ext cx="5903912" cy="3887787"/>
            <a:chOff x="1202" y="981"/>
            <a:chExt cx="3719" cy="2449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2517" y="1661"/>
              <a:ext cx="1542" cy="108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9942" name="Text Box 7"/>
            <p:cNvSpPr txBox="1">
              <a:spLocks noChangeArrowheads="1"/>
            </p:cNvSpPr>
            <p:nvPr/>
          </p:nvSpPr>
          <p:spPr bwMode="auto">
            <a:xfrm>
              <a:off x="2743" y="1844"/>
              <a:ext cx="106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angiotensin-</a:t>
              </a:r>
            </a:p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converting </a:t>
              </a:r>
            </a:p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enzyme</a:t>
              </a:r>
            </a:p>
          </p:txBody>
        </p:sp>
        <p:sp>
          <p:nvSpPr>
            <p:cNvPr id="39943" name="Line 9"/>
            <p:cNvSpPr>
              <a:spLocks noChangeShapeType="1"/>
            </p:cNvSpPr>
            <p:nvPr/>
          </p:nvSpPr>
          <p:spPr bwMode="auto">
            <a:xfrm>
              <a:off x="2608" y="1434"/>
              <a:ext cx="0" cy="15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944" name="Text Box 12"/>
            <p:cNvSpPr txBox="1">
              <a:spLocks noChangeArrowheads="1"/>
            </p:cNvSpPr>
            <p:nvPr/>
          </p:nvSpPr>
          <p:spPr bwMode="auto">
            <a:xfrm>
              <a:off x="1927" y="981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Angiotensin I</a:t>
              </a:r>
            </a:p>
            <a:p>
              <a:pPr algn="ctr"/>
              <a:r>
                <a:rPr lang="cs-CZ"/>
                <a:t>(inactive)</a:t>
              </a:r>
            </a:p>
          </p:txBody>
        </p:sp>
        <p:sp>
          <p:nvSpPr>
            <p:cNvPr id="39945" name="Text Box 13"/>
            <p:cNvSpPr txBox="1">
              <a:spLocks noChangeArrowheads="1"/>
            </p:cNvSpPr>
            <p:nvPr/>
          </p:nvSpPr>
          <p:spPr bwMode="auto">
            <a:xfrm>
              <a:off x="1564" y="3026"/>
              <a:ext cx="15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Angiotensin II</a:t>
              </a:r>
            </a:p>
            <a:p>
              <a:pPr algn="ctr"/>
              <a:r>
                <a:rPr lang="cs-CZ"/>
                <a:t>(active vasoconstrictor)</a:t>
              </a:r>
            </a:p>
          </p:txBody>
        </p:sp>
        <p:sp>
          <p:nvSpPr>
            <p:cNvPr id="39946" name="Text Box 14"/>
            <p:cNvSpPr txBox="1">
              <a:spLocks noChangeArrowheads="1"/>
            </p:cNvSpPr>
            <p:nvPr/>
          </p:nvSpPr>
          <p:spPr bwMode="auto">
            <a:xfrm>
              <a:off x="3467" y="981"/>
              <a:ext cx="1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Bradykinin</a:t>
              </a:r>
            </a:p>
            <a:p>
              <a:pPr algn="ctr"/>
              <a:r>
                <a:rPr lang="cs-CZ"/>
                <a:t>(active vasodilator)</a:t>
              </a:r>
            </a:p>
          </p:txBody>
        </p:sp>
        <p:sp>
          <p:nvSpPr>
            <p:cNvPr id="39947" name="Text Box 15"/>
            <p:cNvSpPr txBox="1">
              <a:spLocks noChangeArrowheads="1"/>
            </p:cNvSpPr>
            <p:nvPr/>
          </p:nvSpPr>
          <p:spPr bwMode="auto">
            <a:xfrm>
              <a:off x="3533" y="3022"/>
              <a:ext cx="1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Inactive metabolites</a:t>
              </a:r>
            </a:p>
          </p:txBody>
        </p:sp>
        <p:grpSp>
          <p:nvGrpSpPr>
            <p:cNvPr id="39948" name="Group 22"/>
            <p:cNvGrpSpPr>
              <a:grpSpLocks/>
            </p:cNvGrpSpPr>
            <p:nvPr/>
          </p:nvGrpSpPr>
          <p:grpSpPr bwMode="auto">
            <a:xfrm>
              <a:off x="1202" y="2069"/>
              <a:ext cx="1134" cy="272"/>
              <a:chOff x="1202" y="2069"/>
              <a:chExt cx="1134" cy="272"/>
            </a:xfrm>
          </p:grpSpPr>
          <p:sp>
            <p:nvSpPr>
              <p:cNvPr id="39949" name="Line 17"/>
              <p:cNvSpPr>
                <a:spLocks noChangeShapeType="1"/>
              </p:cNvSpPr>
              <p:nvPr/>
            </p:nvSpPr>
            <p:spPr bwMode="auto">
              <a:xfrm>
                <a:off x="1202" y="2205"/>
                <a:ext cx="1134" cy="0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39950" name="Group 21"/>
              <p:cNvGrpSpPr>
                <a:grpSpLocks/>
              </p:cNvGrpSpPr>
              <p:nvPr/>
            </p:nvGrpSpPr>
            <p:grpSpPr bwMode="auto">
              <a:xfrm>
                <a:off x="1565" y="2069"/>
                <a:ext cx="272" cy="272"/>
                <a:chOff x="1519" y="3566"/>
                <a:chExt cx="272" cy="272"/>
              </a:xfrm>
            </p:grpSpPr>
            <p:sp>
              <p:nvSpPr>
                <p:cNvPr id="39951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" y="3566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9952" name="Line 20"/>
                <p:cNvSpPr>
                  <a:spLocks noChangeShapeType="1"/>
                </p:cNvSpPr>
                <p:nvPr/>
              </p:nvSpPr>
              <p:spPr bwMode="auto">
                <a:xfrm>
                  <a:off x="1565" y="3702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39939" name="Text Box 24"/>
          <p:cNvSpPr txBox="1">
            <a:spLocks noChangeArrowheads="1"/>
          </p:cNvSpPr>
          <p:nvPr/>
        </p:nvSpPr>
        <p:spPr bwMode="auto">
          <a:xfrm>
            <a:off x="352425" y="2997200"/>
            <a:ext cx="1698625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600" b="1"/>
              <a:t>ACE </a:t>
            </a:r>
          </a:p>
          <a:p>
            <a:pPr algn="ctr"/>
            <a:r>
              <a:rPr lang="cs-CZ" sz="2600" b="1"/>
              <a:t>inhibitors</a:t>
            </a:r>
          </a:p>
        </p:txBody>
      </p:sp>
      <p:sp>
        <p:nvSpPr>
          <p:cNvPr id="39940" name="Rectangle 25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000" b="1">
                <a:solidFill>
                  <a:schemeClr val="accent2"/>
                </a:solidFill>
              </a:rPr>
              <a:t>Mechanism of action of </a:t>
            </a:r>
            <a:r>
              <a:rPr lang="cs-CZ" sz="2000" b="1">
                <a:solidFill>
                  <a:schemeClr val="accent2"/>
                </a:solidFill>
              </a:rPr>
              <a:t> Angiotensin-converting enzyme inhibitors (ACEI)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84213" y="385763"/>
            <a:ext cx="81359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cs-CZ" sz="2200" b="1">
                <a:solidFill>
                  <a:srgbClr val="FF0000"/>
                </a:solidFill>
              </a:rPr>
              <a:t>Mechanism of action:</a:t>
            </a:r>
          </a:p>
          <a:p>
            <a:pPr algn="just"/>
            <a:endParaRPr lang="cs-CZ" sz="2200" b="1"/>
          </a:p>
          <a:p>
            <a:pPr algn="ctr"/>
            <a:r>
              <a:rPr lang="cs-CZ" sz="2200"/>
              <a:t>Converting enzyme inhibitors lower blood pressure by reducing </a:t>
            </a:r>
            <a:r>
              <a:rPr lang="cs-CZ" sz="2200" b="1" u="sng"/>
              <a:t>angiotensin II</a:t>
            </a:r>
            <a:r>
              <a:rPr lang="cs-CZ" sz="2200"/>
              <a:t>, and also by increasing vasodilator peptides such as bradykinin. 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330325" y="3830638"/>
            <a:ext cx="7562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cs-CZ"/>
              <a:t>   </a:t>
            </a:r>
            <a:r>
              <a:rPr lang="cs-CZ" u="sng">
                <a:sym typeface="Symbol" pitchFamily="18" charset="2"/>
              </a:rPr>
              <a:t>reduction of sympathetic</a:t>
            </a:r>
            <a:r>
              <a:rPr lang="en-US" u="sng">
                <a:sym typeface="Symbol" pitchFamily="18" charset="2"/>
              </a:rPr>
              <a:t> activity</a:t>
            </a:r>
            <a:endParaRPr lang="cs-CZ" u="sng">
              <a:sym typeface="Symbol" pitchFamily="18" charset="2"/>
            </a:endParaRPr>
          </a:p>
          <a:p>
            <a:pPr marL="342900" indent="-342900" algn="just"/>
            <a:r>
              <a:rPr lang="cs-CZ">
                <a:sym typeface="Symbol" pitchFamily="18" charset="2"/>
              </a:rPr>
              <a:t>    </a:t>
            </a:r>
          </a:p>
          <a:p>
            <a:pPr marL="342900" indent="-342900"/>
            <a:r>
              <a:rPr lang="cs-CZ"/>
              <a:t>    </a:t>
            </a:r>
            <a:r>
              <a:rPr lang="cs-CZ" u="sng"/>
              <a:t>Inhibition of aldosterone</a:t>
            </a:r>
            <a:r>
              <a:rPr lang="cs-CZ"/>
              <a:t> secretion </a:t>
            </a:r>
          </a:p>
          <a:p>
            <a:pPr marL="342900" indent="-342900" algn="just"/>
            <a:endParaRPr lang="cs-CZ"/>
          </a:p>
          <a:p>
            <a:pPr marL="342900" indent="-342900" algn="just"/>
            <a:r>
              <a:rPr lang="cs-CZ"/>
              <a:t>   </a:t>
            </a:r>
            <a:r>
              <a:rPr lang="en-US"/>
              <a:t>Reduce</a:t>
            </a:r>
            <a:r>
              <a:rPr lang="cs-CZ"/>
              <a:t> the arteriolar and left ventricular </a:t>
            </a:r>
            <a:r>
              <a:rPr lang="cs-CZ" u="sng"/>
              <a:t>remodelling</a:t>
            </a:r>
            <a:r>
              <a:rPr lang="cs-CZ"/>
              <a:t> that are </a:t>
            </a:r>
          </a:p>
          <a:p>
            <a:pPr marL="342900" indent="-342900" algn="just"/>
            <a:r>
              <a:rPr lang="cs-CZ"/>
              <a:t>    believed to be important in the pathogenesis of human essential </a:t>
            </a:r>
          </a:p>
          <a:p>
            <a:pPr marL="342900" indent="-342900" algn="just"/>
            <a:r>
              <a:rPr lang="cs-CZ"/>
              <a:t>    hypertension and post-infarction state</a:t>
            </a:r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1619250" y="2420938"/>
            <a:ext cx="604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/>
              <a:t>Dilatation of arteriol </a:t>
            </a:r>
            <a:r>
              <a:rPr lang="cs-CZ">
                <a:sym typeface="Symbol" pitchFamily="18" charset="2"/>
              </a:rPr>
              <a:t> reduction of peripheral vascular resistance</a:t>
            </a:r>
            <a:r>
              <a:rPr lang="en-US">
                <a:sym typeface="Symbol" pitchFamily="18" charset="2"/>
              </a:rPr>
              <a:t>  </a:t>
            </a:r>
            <a:r>
              <a:rPr lang="cs-CZ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(</a:t>
            </a:r>
            <a:r>
              <a:rPr lang="cs-CZ" b="1">
                <a:solidFill>
                  <a:srgbClr val="FF0000"/>
                </a:solidFill>
                <a:sym typeface="Symbol" pitchFamily="18" charset="2"/>
              </a:rPr>
              <a:t>afterload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cs-CZ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1619250" y="3213100"/>
            <a:ext cx="572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Increase of Na</a:t>
            </a:r>
            <a:r>
              <a:rPr lang="cs-CZ" baseline="30000"/>
              <a:t>+</a:t>
            </a:r>
            <a:r>
              <a:rPr lang="cs-CZ"/>
              <a:t> and decrease of K</a:t>
            </a:r>
            <a:r>
              <a:rPr lang="cs-CZ" baseline="30000"/>
              <a:t>+</a:t>
            </a:r>
            <a:r>
              <a:rPr lang="cs-CZ"/>
              <a:t> excretion in kidney</a:t>
            </a:r>
          </a:p>
        </p:txBody>
      </p:sp>
      <p:sp>
        <p:nvSpPr>
          <p:cNvPr id="40966" name="Line 14"/>
          <p:cNvSpPr>
            <a:spLocks noChangeShapeType="1"/>
          </p:cNvSpPr>
          <p:nvPr/>
        </p:nvSpPr>
        <p:spPr bwMode="auto">
          <a:xfrm>
            <a:off x="611188" y="2636838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67" name="Line 15"/>
          <p:cNvSpPr>
            <a:spLocks noChangeShapeType="1"/>
          </p:cNvSpPr>
          <p:nvPr/>
        </p:nvSpPr>
        <p:spPr bwMode="auto">
          <a:xfrm>
            <a:off x="611188" y="34290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68" name="Line 16"/>
          <p:cNvSpPr>
            <a:spLocks noChangeShapeType="1"/>
          </p:cNvSpPr>
          <p:nvPr/>
        </p:nvSpPr>
        <p:spPr bwMode="auto">
          <a:xfrm>
            <a:off x="611188" y="40767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69" name="Line 17"/>
          <p:cNvSpPr>
            <a:spLocks noChangeShapeType="1"/>
          </p:cNvSpPr>
          <p:nvPr/>
        </p:nvSpPr>
        <p:spPr bwMode="auto">
          <a:xfrm>
            <a:off x="609600" y="45720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70" name="Line 18"/>
          <p:cNvSpPr>
            <a:spLocks noChangeShapeType="1"/>
          </p:cNvSpPr>
          <p:nvPr/>
        </p:nvSpPr>
        <p:spPr bwMode="auto">
          <a:xfrm>
            <a:off x="457200" y="51054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71" name="Rectangle 19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cs-CZ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OBJECTIVES ( continue)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mechanism of action , therapeutic uses &amp; common adverse effects of  each class of drugs including :</a:t>
            </a:r>
          </a:p>
          <a:p>
            <a:r>
              <a:rPr lang="en-US" b="1" dirty="0" err="1" smtClean="0"/>
              <a:t>Adrenoceptor</a:t>
            </a:r>
            <a:r>
              <a:rPr lang="en-US" b="1" dirty="0" smtClean="0"/>
              <a:t> blocking drugs  </a:t>
            </a:r>
            <a:r>
              <a:rPr lang="en-US" sz="2800" dirty="0" smtClean="0"/>
              <a:t>(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β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&amp;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α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blocking drugs )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Diuretics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Calcium channel blocking drugs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Vasodilators </a:t>
            </a:r>
            <a:endParaRPr lang="ar-SA" sz="28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00B050"/>
                </a:solidFill>
              </a:rPr>
              <a:t>Captopril</a:t>
            </a:r>
            <a:r>
              <a:rPr lang="en-US" sz="2800" b="1" dirty="0" smtClean="0">
                <a:solidFill>
                  <a:srgbClr val="666699"/>
                </a:solidFill>
              </a:rPr>
              <a:t>,        </a:t>
            </a:r>
            <a:r>
              <a:rPr lang="en-US" sz="2800" b="1" dirty="0" err="1" smtClean="0">
                <a:solidFill>
                  <a:srgbClr val="339933"/>
                </a:solidFill>
              </a:rPr>
              <a:t>enalapril</a:t>
            </a:r>
            <a:r>
              <a:rPr lang="en-US" sz="2800" b="1" dirty="0" smtClean="0">
                <a:solidFill>
                  <a:srgbClr val="339933"/>
                </a:solidFill>
              </a:rPr>
              <a:t> ,  </a:t>
            </a:r>
            <a:r>
              <a:rPr lang="en-US" sz="2800" b="1" dirty="0" err="1" smtClean="0">
                <a:solidFill>
                  <a:srgbClr val="339933"/>
                </a:solidFill>
              </a:rPr>
              <a:t>Lisonopril</a:t>
            </a:r>
            <a:r>
              <a:rPr lang="en-US" sz="2800" b="1" dirty="0" smtClean="0">
                <a:solidFill>
                  <a:srgbClr val="339933"/>
                </a:solidFill>
              </a:rPr>
              <a:t>,    </a:t>
            </a:r>
            <a:r>
              <a:rPr lang="en-US" sz="2800" b="1" dirty="0" smtClean="0">
                <a:solidFill>
                  <a:srgbClr val="666699"/>
                </a:solidFill>
              </a:rPr>
              <a:t> </a:t>
            </a:r>
            <a:r>
              <a:rPr lang="en-US" sz="2800" b="1" dirty="0" err="1" smtClean="0">
                <a:solidFill>
                  <a:srgbClr val="339933"/>
                </a:solidFill>
              </a:rPr>
              <a:t>ramipril</a:t>
            </a:r>
            <a:r>
              <a:rPr lang="en-US" sz="2800" b="1" dirty="0" smtClean="0">
                <a:solidFill>
                  <a:srgbClr val="339933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666699"/>
                </a:solidFill>
              </a:rPr>
              <a:t> Rapidly absorbed from GIT 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666699"/>
                </a:solidFill>
              </a:rPr>
              <a:t>Food reduce their oral bioavailability.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39933"/>
                </a:solidFill>
              </a:rPr>
              <a:t>Enalapril</a:t>
            </a:r>
            <a:r>
              <a:rPr lang="en-US" sz="2800" b="1" dirty="0" smtClean="0">
                <a:solidFill>
                  <a:srgbClr val="339933"/>
                </a:solidFill>
              </a:rPr>
              <a:t> , </a:t>
            </a:r>
            <a:r>
              <a:rPr lang="en-US" sz="2800" b="1" dirty="0" err="1" smtClean="0">
                <a:solidFill>
                  <a:srgbClr val="339933"/>
                </a:solidFill>
              </a:rPr>
              <a:t>ramipril</a:t>
            </a:r>
            <a:r>
              <a:rPr lang="en-US" sz="2800" b="1" dirty="0" smtClean="0">
                <a:solidFill>
                  <a:srgbClr val="339933"/>
                </a:solidFill>
              </a:rPr>
              <a:t>  </a:t>
            </a:r>
            <a:r>
              <a:rPr lang="en-US" sz="2800" b="1" dirty="0" smtClean="0">
                <a:solidFill>
                  <a:srgbClr val="666699"/>
                </a:solidFill>
              </a:rPr>
              <a:t>are </a:t>
            </a:r>
            <a:r>
              <a:rPr lang="en-US" sz="2800" b="1" dirty="0" err="1" smtClean="0">
                <a:solidFill>
                  <a:srgbClr val="666699"/>
                </a:solidFill>
              </a:rPr>
              <a:t>prodrugs</a:t>
            </a:r>
            <a:r>
              <a:rPr lang="en-US" sz="2800" b="1" dirty="0" smtClean="0">
                <a:solidFill>
                  <a:srgbClr val="666699"/>
                </a:solidFill>
              </a:rPr>
              <a:t>, converted to the active metabolite in the liver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666699"/>
                </a:solidFill>
              </a:rPr>
              <a:t>Have a long half-life &amp; given once daily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39933"/>
                </a:solidFill>
              </a:rPr>
              <a:t>Enalaprilat</a:t>
            </a:r>
            <a:r>
              <a:rPr lang="en-US" sz="2800" b="1" dirty="0" smtClean="0">
                <a:solidFill>
                  <a:srgbClr val="666699"/>
                </a:solidFill>
              </a:rPr>
              <a:t> is the active metabolite of </a:t>
            </a:r>
            <a:r>
              <a:rPr lang="en-US" sz="2800" b="1" dirty="0" err="1" smtClean="0">
                <a:solidFill>
                  <a:srgbClr val="666699"/>
                </a:solidFill>
              </a:rPr>
              <a:t>enalapril</a:t>
            </a:r>
            <a:r>
              <a:rPr lang="en-US" sz="2800" b="1" dirty="0" smtClean="0">
                <a:solidFill>
                  <a:srgbClr val="666699"/>
                </a:solidFill>
              </a:rPr>
              <a:t> given by </a:t>
            </a:r>
            <a:r>
              <a:rPr lang="en-US" sz="2800" b="1" dirty="0" err="1" smtClean="0">
                <a:solidFill>
                  <a:srgbClr val="666699"/>
                </a:solidFill>
              </a:rPr>
              <a:t>i.v</a:t>
            </a:r>
            <a:r>
              <a:rPr lang="en-US" sz="2800" b="1" dirty="0" smtClean="0">
                <a:solidFill>
                  <a:srgbClr val="666699"/>
                </a:solidFill>
              </a:rPr>
              <a:t>. route in hypertensive emergency.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800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Phrmacokinetics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339933"/>
                </a:solidFill>
              </a:rPr>
              <a:t>Captopril         i</a:t>
            </a:r>
            <a:r>
              <a:rPr lang="en-US" b="1" smtClean="0">
                <a:solidFill>
                  <a:srgbClr val="666699"/>
                </a:solidFill>
              </a:rPr>
              <a:t>s not a prodrug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666699"/>
                </a:solidFill>
              </a:rPr>
              <a:t>Has a short half-life     &amp; given twice /day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666699"/>
                </a:solidFill>
              </a:rPr>
              <a:t>All ACEI are distributed to all tissues except CNS.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Clinical uses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6699"/>
                </a:solidFill>
              </a:rPr>
              <a:t>  Treatment  of  hypertension  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666699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6699"/>
                </a:solidFill>
              </a:rPr>
              <a:t>     Treatment of heart failure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6699"/>
                </a:solidFill>
              </a:rPr>
              <a:t>       </a:t>
            </a:r>
            <a:r>
              <a:rPr lang="en-US" sz="3600" b="1" dirty="0" smtClean="0">
                <a:solidFill>
                  <a:srgbClr val="666699"/>
                </a:solidFill>
              </a:rPr>
              <a:t>Diabetic nephropathy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Adverse effects :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Acute renal failure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especially in patients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with bilateral renal artery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stenosis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 </a:t>
            </a:r>
            <a:endParaRPr lang="en-US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Hyperkalemia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(Cont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Persistent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cough 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Angioneurotic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edema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 swelling in the   		nose , throat, tongue, larynx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b="1" dirty="0" smtClean="0"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</a:t>
            </a:r>
            <a:endParaRPr lang="en-US" b="1" dirty="0" smtClean="0"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cs typeface="Arial" pitchFamily="34" charset="0"/>
              </a:rPr>
              <a:t> 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(Cont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d):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cough &amp; edema due to  </a:t>
            </a:r>
            <a:r>
              <a:rPr lang="en-US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bradykinin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) </a:t>
            </a:r>
          </a:p>
          <a:p>
            <a:pPr algn="l" eaLnBrk="1" hangingPunct="1">
              <a:defRPr/>
            </a:pPr>
            <a:endParaRPr lang="en-US" b="1" dirty="0" smtClean="0"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severe hypotension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hypovolemic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patients (due to diuretics, salt restriction or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 gastrointestinal fluid loss)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(Cont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Taste loss  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captopril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only due to SH group in its structure.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cs typeface="Arial" pitchFamily="34" charset="0"/>
              </a:rPr>
              <a:t> </a:t>
            </a:r>
            <a:endParaRPr lang="en-US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Skin rash, fever</a:t>
            </a:r>
            <a:endParaRPr lang="en-US" sz="2800" b="1" dirty="0" smtClean="0">
              <a:solidFill>
                <a:srgbClr val="00B050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pitchFamily="34" charset="0"/>
              </a:rPr>
              <a:t> </a:t>
            </a:r>
            <a:endParaRPr lang="en-US" sz="2800" b="1" dirty="0" smtClean="0">
              <a:solidFill>
                <a:srgbClr val="00B050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cs typeface="Arial" pitchFamily="34" charset="0"/>
              </a:rPr>
              <a:t> </a:t>
            </a:r>
            <a:endParaRPr lang="en-US" sz="2800" b="1" dirty="0" smtClean="0"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During the second and third trimesters of </a:t>
            </a:r>
            <a:r>
              <a:rPr lang="en-US" b="1" dirty="0" smtClean="0">
                <a:solidFill>
                  <a:srgbClr val="0066FF"/>
                </a:solidFill>
              </a:rPr>
              <a:t>pregnancy</a:t>
            </a:r>
            <a:r>
              <a:rPr lang="en-US" b="1" dirty="0" smtClean="0"/>
              <a:t> due to the risk of : fetal hypotension , </a:t>
            </a:r>
            <a:r>
              <a:rPr lang="en-US" b="1" dirty="0" err="1" smtClean="0"/>
              <a:t>anuria</a:t>
            </a:r>
            <a:r>
              <a:rPr lang="en-US" b="1" dirty="0" smtClean="0"/>
              <a:t> , renal failure &amp;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     malformations 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0066FF"/>
                </a:solidFill>
              </a:rPr>
              <a:t>Bilateral renal artery </a:t>
            </a:r>
            <a:r>
              <a:rPr lang="en-US" b="1" dirty="0" err="1" smtClean="0"/>
              <a:t>stenosis</a:t>
            </a:r>
            <a:r>
              <a:rPr lang="en-US" b="1" dirty="0" smtClean="0"/>
              <a:t> or </a:t>
            </a:r>
            <a:r>
              <a:rPr lang="en-US" b="1" dirty="0" err="1" smtClean="0"/>
              <a:t>stenosis</a:t>
            </a:r>
            <a:r>
              <a:rPr lang="en-US" b="1" dirty="0" smtClean="0"/>
              <a:t> of a renal artery with  solitary kidney</a:t>
            </a:r>
            <a:r>
              <a:rPr lang="en-US" b="1" dirty="0" smtClean="0">
                <a:solidFill>
                  <a:srgbClr val="666699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Drug interactions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666699"/>
                </a:solidFill>
              </a:rPr>
              <a:t>With potassium-sparing diuretics</a:t>
            </a:r>
          </a:p>
          <a:p>
            <a:pPr eaLnBrk="1" hangingPunct="1"/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</a:t>
            </a:r>
          </a:p>
          <a:p>
            <a:pPr eaLnBrk="1" hangingPunct="1"/>
            <a:r>
              <a:rPr lang="en-US" b="1" dirty="0" smtClean="0">
                <a:solidFill>
                  <a:srgbClr val="666699"/>
                </a:solidFill>
              </a:rPr>
              <a:t>NSAIDs  reduce their </a:t>
            </a:r>
            <a:r>
              <a:rPr lang="en-US" b="1" dirty="0" err="1" smtClean="0">
                <a:solidFill>
                  <a:srgbClr val="666699"/>
                </a:solidFill>
              </a:rPr>
              <a:t>hypotensive</a:t>
            </a:r>
            <a:r>
              <a:rPr lang="en-US" b="1" dirty="0" smtClean="0">
                <a:solidFill>
                  <a:srgbClr val="666699"/>
                </a:solidFill>
              </a:rPr>
              <a:t> effects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        by blocking </a:t>
            </a:r>
            <a:r>
              <a:rPr lang="en-US" b="1" dirty="0" err="1" smtClean="0">
                <a:solidFill>
                  <a:srgbClr val="666699"/>
                </a:solidFill>
              </a:rPr>
              <a:t>bradykinin</a:t>
            </a:r>
            <a:r>
              <a:rPr lang="en-US" b="1" dirty="0" smtClean="0">
                <a:solidFill>
                  <a:srgbClr val="666699"/>
                </a:solidFill>
              </a:rPr>
              <a:t>-mediated                     	vasodilatation.</a:t>
            </a:r>
            <a:r>
              <a:rPr lang="en-US" dirty="0" smtClean="0">
                <a:solidFill>
                  <a:srgbClr val="666699"/>
                </a:solidFill>
              </a:rPr>
              <a:t>   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2209800" y="609600"/>
            <a:ext cx="4862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1">
                <a:solidFill>
                  <a:srgbClr val="CC0000"/>
                </a:solidFill>
              </a:rPr>
              <a:t>   BLOCKERS OF AT</a:t>
            </a:r>
            <a:r>
              <a:rPr lang="cs-CZ" sz="2000" b="1" baseline="-25000">
                <a:solidFill>
                  <a:srgbClr val="CC0000"/>
                </a:solidFill>
              </a:rPr>
              <a:t>1</a:t>
            </a:r>
            <a:r>
              <a:rPr lang="cs-CZ" sz="2000" b="1">
                <a:solidFill>
                  <a:srgbClr val="CC0000"/>
                </a:solidFill>
              </a:rPr>
              <a:t> RECEPTOR</a:t>
            </a:r>
          </a:p>
          <a:p>
            <a:pPr marL="342900" indent="-342900"/>
            <a:r>
              <a:rPr lang="cs-CZ" sz="2000" b="1" i="1"/>
              <a:t>		losartan, valosartan, irbesartan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/>
              <a:t>- </a:t>
            </a:r>
            <a:r>
              <a:rPr lang="cs-CZ" sz="2000" b="1" i="1" dirty="0">
                <a:solidFill>
                  <a:srgbClr val="CC0000"/>
                </a:solidFill>
              </a:rPr>
              <a:t>competitively inhibit angiotensin II</a:t>
            </a:r>
            <a:r>
              <a:rPr lang="cs-CZ" sz="2000" b="1" dirty="0"/>
              <a:t> at its AT</a:t>
            </a:r>
            <a:r>
              <a:rPr lang="cs-CZ" sz="2000" b="1" baseline="-25000" dirty="0"/>
              <a:t>1</a:t>
            </a:r>
            <a:r>
              <a:rPr lang="cs-CZ" sz="2000" b="1" dirty="0"/>
              <a:t>  </a:t>
            </a:r>
          </a:p>
          <a:p>
            <a:r>
              <a:rPr lang="cs-CZ" sz="2000" b="1" dirty="0"/>
              <a:t>  receptor site </a:t>
            </a:r>
          </a:p>
          <a:p>
            <a:endParaRPr lang="cs-CZ" sz="2000" b="1" dirty="0"/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Char char="¨"/>
            </a:pPr>
            <a:r>
              <a:rPr lang="cs-CZ" sz="2000" b="1" dirty="0"/>
              <a:t>  most of the effects of angiotensin II - including vasoconstriction </a:t>
            </a:r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None/>
            </a:pPr>
            <a:r>
              <a:rPr lang="cs-CZ" sz="2000" b="1" dirty="0"/>
              <a:t>    and aldosterone release - are mediated by the AT</a:t>
            </a:r>
            <a:r>
              <a:rPr lang="cs-CZ" sz="2000" b="1" baseline="-25000" dirty="0"/>
              <a:t>1</a:t>
            </a:r>
            <a:r>
              <a:rPr lang="cs-CZ" sz="2000" b="1" dirty="0"/>
              <a:t> receptor</a:t>
            </a:r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Char char="¨"/>
            </a:pPr>
            <a:r>
              <a:rPr lang="cs-CZ" sz="2000" b="1" dirty="0"/>
              <a:t>the</a:t>
            </a:r>
            <a:r>
              <a:rPr lang="en-US" sz="2000" b="1" dirty="0" err="1"/>
              <a:t>ir</a:t>
            </a:r>
            <a:r>
              <a:rPr lang="cs-CZ" sz="2000" b="1" dirty="0"/>
              <a:t> influence </a:t>
            </a:r>
            <a:r>
              <a:rPr lang="en-US" sz="2000" b="1" dirty="0"/>
              <a:t> on </a:t>
            </a:r>
            <a:r>
              <a:rPr lang="cs-CZ" sz="2000" b="1" dirty="0"/>
              <a:t>RAS </a:t>
            </a:r>
            <a:r>
              <a:rPr lang="en-US" sz="2000" b="1" dirty="0"/>
              <a:t>is </a:t>
            </a:r>
            <a:r>
              <a:rPr lang="cs-CZ" sz="2000" b="1" dirty="0"/>
              <a:t>more effective because of selective blockade   </a:t>
            </a:r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None/>
            </a:pPr>
            <a:r>
              <a:rPr lang="cs-CZ" sz="2000" b="1" dirty="0"/>
              <a:t>    (angiotensin II synthesis in tissue is not completely dependent </a:t>
            </a:r>
            <a:r>
              <a:rPr lang="cs-CZ" sz="2000" b="1" dirty="0" smtClean="0"/>
              <a:t>only</a:t>
            </a:r>
            <a:r>
              <a:rPr lang="en-US" sz="2000" b="1" dirty="0" smtClean="0"/>
              <a:t> </a:t>
            </a:r>
            <a:r>
              <a:rPr lang="cs-CZ" sz="2000" b="1" dirty="0" smtClean="0"/>
              <a:t>on </a:t>
            </a:r>
            <a:r>
              <a:rPr lang="cs-CZ" sz="2000" b="1" dirty="0"/>
              <a:t>renin release,  but could be promote by </a:t>
            </a:r>
            <a:r>
              <a:rPr lang="cs-CZ" sz="2000" b="1" dirty="0">
                <a:solidFill>
                  <a:schemeClr val="accent2"/>
                </a:solidFill>
              </a:rPr>
              <a:t>serin-</a:t>
            </a:r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None/>
            </a:pPr>
            <a:r>
              <a:rPr lang="cs-CZ" sz="2000" b="1" dirty="0">
                <a:solidFill>
                  <a:schemeClr val="accent2"/>
                </a:solidFill>
              </a:rPr>
              <a:t>    protease</a:t>
            </a:r>
            <a:r>
              <a:rPr lang="cs-CZ" sz="2000" b="1" dirty="0"/>
              <a:t> -  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cs-CZ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OBJECTIVES ( cont.)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Converting enzyme inhibitors </a:t>
            </a:r>
          </a:p>
          <a:p>
            <a:r>
              <a:rPr lang="en-US" sz="3600" b="1" dirty="0" smtClean="0"/>
              <a:t> </a:t>
            </a:r>
            <a:r>
              <a:rPr lang="en-US" sz="3600" b="1" dirty="0" err="1" smtClean="0"/>
              <a:t>Angiotensin</a:t>
            </a:r>
            <a:r>
              <a:rPr lang="en-US" sz="3600" b="1" dirty="0" smtClean="0"/>
              <a:t> receptor blockers.</a:t>
            </a:r>
          </a:p>
          <a:p>
            <a:r>
              <a:rPr lang="en-US" sz="3600" b="1" dirty="0" smtClean="0"/>
              <a:t>Describe the advantages of ARBs over ACEI</a:t>
            </a:r>
            <a:endParaRPr lang="ar-SA" sz="36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2514600" y="1295400"/>
            <a:ext cx="29718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86075" y="1546225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noProof="1">
                <a:latin typeface="Times New Roman" pitchFamily="18" charset="0"/>
              </a:rPr>
              <a:t>angioten</a:t>
            </a:r>
            <a:r>
              <a:rPr lang="cs-CZ" sz="2400" b="1">
                <a:latin typeface="Times New Roman" pitchFamily="18" charset="0"/>
              </a:rPr>
              <a:t>s</a:t>
            </a:r>
            <a:r>
              <a:rPr lang="cs-CZ" sz="2400" b="1" noProof="1">
                <a:latin typeface="Times New Roman" pitchFamily="18" charset="0"/>
              </a:rPr>
              <a:t>inogen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2514600" y="3124200"/>
            <a:ext cx="29718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130550" y="3375025"/>
            <a:ext cx="187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noProof="1">
                <a:latin typeface="Times New Roman" pitchFamily="18" charset="0"/>
              </a:rPr>
              <a:t>angioten</a:t>
            </a:r>
            <a:r>
              <a:rPr lang="cs-CZ" sz="2400" b="1">
                <a:latin typeface="Times New Roman" pitchFamily="18" charset="0"/>
              </a:rPr>
              <a:t>s</a:t>
            </a:r>
            <a:r>
              <a:rPr lang="cs-CZ" sz="2400" b="1" noProof="1">
                <a:latin typeface="Times New Roman" pitchFamily="18" charset="0"/>
              </a:rPr>
              <a:t>in I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2514600" y="4953000"/>
            <a:ext cx="29718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52750" y="5203825"/>
            <a:ext cx="198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noProof="1">
                <a:latin typeface="Times New Roman" pitchFamily="18" charset="0"/>
              </a:rPr>
              <a:t>angioten</a:t>
            </a:r>
            <a:r>
              <a:rPr lang="cs-CZ" sz="2400" b="1">
                <a:latin typeface="Times New Roman" pitchFamily="18" charset="0"/>
              </a:rPr>
              <a:t>s</a:t>
            </a:r>
            <a:r>
              <a:rPr lang="cs-CZ" sz="2400" b="1" noProof="1">
                <a:latin typeface="Times New Roman" pitchFamily="18" charset="0"/>
              </a:rPr>
              <a:t>in II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038600" y="23622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962400" y="41910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098925" y="24034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latin typeface="Times New Roman" pitchFamily="18" charset="0"/>
              </a:rPr>
              <a:t>renin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022725" y="4308475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latin typeface="Times New Roman" pitchFamily="18" charset="0"/>
              </a:rPr>
              <a:t>ACE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181725" y="3317875"/>
            <a:ext cx="26654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noProof="1">
                <a:latin typeface="Times New Roman" pitchFamily="18" charset="0"/>
              </a:rPr>
              <a:t>nonrenin prote</a:t>
            </a:r>
            <a:r>
              <a:rPr lang="cs-CZ" sz="2400" b="1">
                <a:latin typeface="Times New Roman" pitchFamily="18" charset="0"/>
              </a:rPr>
              <a:t>ases</a:t>
            </a:r>
            <a:endParaRPr lang="cs-CZ" sz="2400" b="1" noProof="1">
              <a:latin typeface="Times New Roman" pitchFamily="18" charset="0"/>
            </a:endParaRPr>
          </a:p>
          <a:p>
            <a:pPr algn="ctr" eaLnBrk="0" hangingPunct="0"/>
            <a:r>
              <a:rPr lang="cs-CZ" sz="2400" b="1" noProof="1">
                <a:latin typeface="Times New Roman" pitchFamily="18" charset="0"/>
              </a:rPr>
              <a:t>cathepsin</a:t>
            </a:r>
          </a:p>
          <a:p>
            <a:pPr algn="ctr" eaLnBrk="0" hangingPunct="0"/>
            <a:r>
              <a:rPr lang="cs-CZ" sz="2400" b="1" noProof="1">
                <a:latin typeface="Times New Roman" pitchFamily="18" charset="0"/>
              </a:rPr>
              <a:t>t-PA</a:t>
            </a:r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5638800" y="1828800"/>
            <a:ext cx="2006600" cy="1524000"/>
          </a:xfrm>
          <a:custGeom>
            <a:avLst/>
            <a:gdLst>
              <a:gd name="T0" fmla="*/ 0 w 1264"/>
              <a:gd name="T1" fmla="*/ 0 h 960"/>
              <a:gd name="T2" fmla="*/ 2147483647 w 1264"/>
              <a:gd name="T3" fmla="*/ 2147483647 h 960"/>
              <a:gd name="T4" fmla="*/ 2147483647 w 1264"/>
              <a:gd name="T5" fmla="*/ 2147483647 h 960"/>
              <a:gd name="T6" fmla="*/ 0 60000 65536"/>
              <a:gd name="T7" fmla="*/ 0 60000 65536"/>
              <a:gd name="T8" fmla="*/ 0 60000 65536"/>
              <a:gd name="T9" fmla="*/ 0 w 1264"/>
              <a:gd name="T10" fmla="*/ 0 h 960"/>
              <a:gd name="T11" fmla="*/ 1264 w 1264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" h="960">
                <a:moveTo>
                  <a:pt x="0" y="0"/>
                </a:moveTo>
                <a:cubicBezTo>
                  <a:pt x="424" y="40"/>
                  <a:pt x="848" y="80"/>
                  <a:pt x="1056" y="240"/>
                </a:cubicBezTo>
                <a:cubicBezTo>
                  <a:pt x="1264" y="400"/>
                  <a:pt x="1256" y="680"/>
                  <a:pt x="1248" y="9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8" name="Freeform 14"/>
          <p:cNvSpPr>
            <a:spLocks/>
          </p:cNvSpPr>
          <p:nvPr/>
        </p:nvSpPr>
        <p:spPr bwMode="auto">
          <a:xfrm>
            <a:off x="5638800" y="4419600"/>
            <a:ext cx="1828800" cy="114300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0 h 720"/>
              <a:gd name="T6" fmla="*/ 0 60000 65536"/>
              <a:gd name="T7" fmla="*/ 0 60000 65536"/>
              <a:gd name="T8" fmla="*/ 0 60000 65536"/>
              <a:gd name="T9" fmla="*/ 0 w 1248"/>
              <a:gd name="T10" fmla="*/ 0 h 720"/>
              <a:gd name="T11" fmla="*/ 1248 w 124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720">
                <a:moveTo>
                  <a:pt x="0" y="720"/>
                </a:moveTo>
                <a:cubicBezTo>
                  <a:pt x="400" y="708"/>
                  <a:pt x="800" y="696"/>
                  <a:pt x="1008" y="576"/>
                </a:cubicBezTo>
                <a:cubicBezTo>
                  <a:pt x="1216" y="456"/>
                  <a:pt x="1232" y="228"/>
                  <a:pt x="1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1384300" y="3581400"/>
            <a:ext cx="1054100" cy="2057400"/>
          </a:xfrm>
          <a:custGeom>
            <a:avLst/>
            <a:gdLst>
              <a:gd name="T0" fmla="*/ 2147483647 w 664"/>
              <a:gd name="T1" fmla="*/ 0 h 1296"/>
              <a:gd name="T2" fmla="*/ 2147483647 w 664"/>
              <a:gd name="T3" fmla="*/ 2147483647 h 1296"/>
              <a:gd name="T4" fmla="*/ 2147483647 w 664"/>
              <a:gd name="T5" fmla="*/ 2147483647 h 1296"/>
              <a:gd name="T6" fmla="*/ 2147483647 w 664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664"/>
              <a:gd name="T13" fmla="*/ 0 h 1296"/>
              <a:gd name="T14" fmla="*/ 664 w 664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4" h="1296">
                <a:moveTo>
                  <a:pt x="664" y="0"/>
                </a:moveTo>
                <a:cubicBezTo>
                  <a:pt x="448" y="56"/>
                  <a:pt x="232" y="112"/>
                  <a:pt x="136" y="288"/>
                </a:cubicBezTo>
                <a:cubicBezTo>
                  <a:pt x="40" y="464"/>
                  <a:pt x="0" y="888"/>
                  <a:pt x="88" y="1056"/>
                </a:cubicBezTo>
                <a:cubicBezTo>
                  <a:pt x="176" y="1224"/>
                  <a:pt x="420" y="1260"/>
                  <a:pt x="664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079500" y="4191000"/>
            <a:ext cx="1311275" cy="83185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noProof="1">
                <a:latin typeface="Times New Roman" pitchFamily="18" charset="0"/>
              </a:rPr>
              <a:t>chym</a:t>
            </a:r>
            <a:r>
              <a:rPr lang="cs-CZ" sz="2400" b="1">
                <a:latin typeface="Times New Roman" pitchFamily="18" charset="0"/>
              </a:rPr>
              <a:t>ase</a:t>
            </a:r>
            <a:endParaRPr lang="cs-CZ" sz="2400" b="1" noProof="1">
              <a:latin typeface="Times New Roman" pitchFamily="18" charset="0"/>
            </a:endParaRPr>
          </a:p>
          <a:p>
            <a:pPr algn="ctr" eaLnBrk="0" hangingPunct="0"/>
            <a:r>
              <a:rPr lang="cs-CZ" sz="2400" b="1" noProof="1">
                <a:latin typeface="Times New Roman" pitchFamily="18" charset="0"/>
              </a:rPr>
              <a:t>CAGE</a:t>
            </a:r>
            <a:endParaRPr lang="cs-CZ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6699"/>
                </a:solidFill>
                <a:latin typeface="Bernard MT Condensed" pitchFamily="18" charset="0"/>
              </a:rPr>
              <a:t>Continue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They have no effect on </a:t>
            </a:r>
            <a:r>
              <a:rPr lang="en-US" b="1" dirty="0" err="1" smtClean="0">
                <a:solidFill>
                  <a:srgbClr val="FF0000"/>
                </a:solidFill>
              </a:rPr>
              <a:t>bradykinin</a:t>
            </a:r>
            <a:r>
              <a:rPr lang="en-US" b="1" dirty="0" smtClean="0">
                <a:solidFill>
                  <a:srgbClr val="FF0000"/>
                </a:solidFill>
              </a:rPr>
              <a:t> system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 </a:t>
            </a:r>
            <a:r>
              <a:rPr lang="en-US" b="1" dirty="0" smtClean="0">
                <a:solidFill>
                  <a:srgbClr val="FF0000"/>
                </a:solidFill>
              </a:rPr>
              <a:t>Lacking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adverse effects {</a:t>
            </a:r>
            <a:r>
              <a:rPr lang="en-US" b="1" dirty="0" smtClean="0">
                <a:solidFill>
                  <a:srgbClr val="0066FF"/>
                </a:solidFill>
              </a:rPr>
              <a:t>  cough, wheezing , </a:t>
            </a:r>
            <a:r>
              <a:rPr lang="en-US" b="1" dirty="0" err="1" smtClean="0">
                <a:solidFill>
                  <a:srgbClr val="0066FF"/>
                </a:solidFill>
              </a:rPr>
              <a:t>angioedema</a:t>
            </a:r>
            <a:r>
              <a:rPr lang="en-US" b="1" dirty="0" smtClean="0">
                <a:solidFill>
                  <a:srgbClr val="0066FF"/>
                </a:solidFill>
              </a:rPr>
              <a:t> 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66FF"/>
                </a:solidFill>
              </a:rPr>
              <a:t>	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FF0000"/>
                </a:solidFill>
                <a:latin typeface="Bernard MT Condensed" pitchFamily="18" charset="0"/>
              </a:rPr>
              <a:t>Lo</a:t>
            </a:r>
            <a:r>
              <a:rPr lang="en-US" dirty="0" err="1" smtClean="0">
                <a:latin typeface="Bernard MT Condensed" pitchFamily="18" charset="0"/>
              </a:rPr>
              <a:t>sartan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Bernard MT Condensed" pitchFamily="18" charset="0"/>
              </a:rPr>
              <a:t>val</a:t>
            </a:r>
            <a:r>
              <a:rPr lang="en-US" dirty="0" err="1" smtClean="0">
                <a:latin typeface="Bernard MT Condensed" pitchFamily="18" charset="0"/>
              </a:rPr>
              <a:t>sartan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 , </a:t>
            </a:r>
            <a:r>
              <a:rPr lang="en-US" dirty="0" err="1" smtClean="0">
                <a:solidFill>
                  <a:srgbClr val="FF0000"/>
                </a:solidFill>
                <a:latin typeface="Bernard MT Condensed" pitchFamily="18" charset="0"/>
              </a:rPr>
              <a:t>irbe</a:t>
            </a:r>
            <a:r>
              <a:rPr lang="en-US" dirty="0" err="1" smtClean="0">
                <a:latin typeface="Bernard MT Condensed" pitchFamily="18" charset="0"/>
              </a:rPr>
              <a:t>sartan</a:t>
            </a:r>
            <a:r>
              <a:rPr lang="en-US" dirty="0" smtClean="0">
                <a:latin typeface="Bernard MT Condensed" pitchFamily="18" charset="0"/>
              </a:rPr>
              <a:t/>
            </a:r>
            <a:br>
              <a:rPr lang="en-US" dirty="0" smtClean="0">
                <a:latin typeface="Bernard MT Condensed" pitchFamily="18" charset="0"/>
              </a:rPr>
            </a:br>
            <a:r>
              <a:rPr lang="en-US" dirty="0" smtClean="0">
                <a:latin typeface="Bernard MT Condensed" pitchFamily="18" charset="0"/>
              </a:rPr>
              <a:t/>
            </a:r>
            <a:br>
              <a:rPr lang="en-US" dirty="0" smtClean="0">
                <a:latin typeface="Bernard MT Condensed" pitchFamily="18" charset="0"/>
              </a:rPr>
            </a:br>
            <a:r>
              <a:rPr lang="en-US" sz="2800" dirty="0" err="1" smtClean="0">
                <a:latin typeface="Bernard MT Condensed" pitchFamily="18" charset="0"/>
              </a:rPr>
              <a:t>Nowaday</a:t>
            </a:r>
            <a:r>
              <a:rPr lang="en-US" sz="2800" dirty="0" smtClean="0">
                <a:latin typeface="Bernard MT Condensed" pitchFamily="18" charset="0"/>
              </a:rPr>
              <a:t>, most ARBs are combined with Diuretics like </a:t>
            </a:r>
            <a:r>
              <a:rPr lang="en-US" sz="2800" dirty="0" err="1" smtClean="0">
                <a:latin typeface="Bernard MT Condensed" pitchFamily="18" charset="0"/>
              </a:rPr>
              <a:t>hydrochrothiazide</a:t>
            </a:r>
            <a:r>
              <a:rPr lang="en-US" sz="2800" dirty="0" smtClean="0">
                <a:latin typeface="Bernard MT Condensed" pitchFamily="18" charset="0"/>
              </a:rPr>
              <a:t>. (</a:t>
            </a:r>
            <a:r>
              <a:rPr lang="en-US" sz="2800" dirty="0" err="1" smtClean="0">
                <a:latin typeface="Bernard MT Condensed" pitchFamily="18" charset="0"/>
              </a:rPr>
              <a:t>eg</a:t>
            </a:r>
            <a:r>
              <a:rPr lang="en-US" sz="2800" dirty="0" smtClean="0">
                <a:latin typeface="Bernard MT Condensed" pitchFamily="18" charset="0"/>
              </a:rPr>
              <a:t>. Co-</a:t>
            </a:r>
            <a:r>
              <a:rPr lang="en-US" sz="2800" dirty="0" err="1" smtClean="0">
                <a:latin typeface="Bernard MT Condensed" pitchFamily="18" charset="0"/>
              </a:rPr>
              <a:t>diovan</a:t>
            </a:r>
            <a:r>
              <a:rPr lang="en-US" sz="2800" baseline="30000" dirty="0" err="1" smtClean="0">
                <a:latin typeface="Bernard MT Condensed" pitchFamily="18" charset="0"/>
              </a:rPr>
              <a:t>R</a:t>
            </a:r>
            <a:r>
              <a:rPr lang="en-US" sz="2800" dirty="0" smtClean="0">
                <a:latin typeface="Bernard MT Condensed" pitchFamily="18" charset="0"/>
              </a:rPr>
              <a:t>  80/12.5 or 160/12.5)</a:t>
            </a:r>
            <a:br>
              <a:rPr lang="en-US" sz="2800" dirty="0" smtClean="0">
                <a:latin typeface="Bernard MT Condensed" pitchFamily="18" charset="0"/>
              </a:rPr>
            </a:br>
            <a:r>
              <a:rPr lang="en-US" dirty="0" smtClean="0">
                <a:latin typeface="Bernard MT Condensed" pitchFamily="18" charset="0"/>
              </a:rPr>
              <a:t/>
            </a:r>
            <a:br>
              <a:rPr lang="en-US" dirty="0" smtClean="0">
                <a:latin typeface="Bernard MT Condensed" pitchFamily="18" charset="0"/>
              </a:rPr>
            </a:br>
            <a:r>
              <a:rPr lang="en-US" dirty="0" smtClean="0">
                <a:latin typeface="Bernard MT Condensed" pitchFamily="18" charset="0"/>
              </a:rPr>
              <a:t>Why?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Adverse effects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As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ACEI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except</a:t>
            </a:r>
            <a:r>
              <a:rPr lang="en-US" b="1" dirty="0" smtClean="0">
                <a:solidFill>
                  <a:srgbClr val="666699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cough, wheezing , and 					</a:t>
            </a:r>
            <a:r>
              <a:rPr lang="en-US" b="1" dirty="0" err="1" smtClean="0">
                <a:solidFill>
                  <a:srgbClr val="0070C0"/>
                </a:solidFill>
              </a:rPr>
              <a:t>angioedema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b="1" dirty="0" smtClean="0">
              <a:solidFill>
                <a:srgbClr val="666699"/>
              </a:solidFill>
            </a:endParaRPr>
          </a:p>
          <a:p>
            <a:pPr eaLnBrk="1" hangingPunct="1"/>
            <a:endParaRPr lang="en-US" b="1" dirty="0" smtClean="0">
              <a:solidFill>
                <a:srgbClr val="666699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Same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contraindications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as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ACEI</a:t>
            </a:r>
            <a:r>
              <a:rPr lang="en-US" b="1" dirty="0" smtClean="0">
                <a:solidFill>
                  <a:srgbClr val="666699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Drugs for treatment of hypertensive crisis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Labetalol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err="1" smtClean="0">
                <a:solidFill>
                  <a:srgbClr val="00B050"/>
                </a:solidFill>
              </a:rPr>
              <a:t>Hydralazine</a:t>
            </a:r>
            <a:r>
              <a:rPr lang="en-US" dirty="0" smtClean="0">
                <a:solidFill>
                  <a:srgbClr val="00B050"/>
                </a:solidFill>
              </a:rPr>
              <a:t> ( in pregnancy 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Sodium </a:t>
            </a:r>
            <a:r>
              <a:rPr lang="en-US" b="1" dirty="0" err="1" smtClean="0">
                <a:solidFill>
                  <a:srgbClr val="00B050"/>
                </a:solidFill>
              </a:rPr>
              <a:t>nitroprusside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( 2</a:t>
            </a:r>
            <a:r>
              <a:rPr lang="en-US" baseline="30000" dirty="0" smtClean="0"/>
              <a:t>nd</a:t>
            </a:r>
            <a:r>
              <a:rPr lang="en-US" dirty="0" smtClean="0"/>
              <a:t> line 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General characters </a:t>
            </a:r>
          </a:p>
          <a:p>
            <a:r>
              <a:rPr lang="en-US" b="1" dirty="0" smtClean="0"/>
              <a:t>Fast &amp; short acting</a:t>
            </a:r>
          </a:p>
          <a:p>
            <a:r>
              <a:rPr lang="en-US" b="1" dirty="0" smtClean="0"/>
              <a:t>Given by IV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  <a:endParaRPr lang="en-GB" smtClean="0"/>
          </a:p>
        </p:txBody>
      </p:sp>
      <p:pic>
        <p:nvPicPr>
          <p:cNvPr id="57347" name="Picture 10" descr="cam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557338"/>
            <a:ext cx="6899275" cy="4598987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Factors controlling BP</a:t>
            </a:r>
            <a:endParaRPr lang="en-US" sz="48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0"/>
            <a:ext cx="8839200" cy="6629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700" b="1" dirty="0" smtClean="0">
                <a:cs typeface="Arial" pitchFamily="34" charset="0"/>
              </a:rPr>
              <a:t> 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		Blood volume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              Cardiac output (rate &amp; contractility )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               Peripheral resistance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Which one is the most influential factor?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/>
              <a:t> 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 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81200" y="-25400"/>
            <a:ext cx="552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FACTORS IN BLOOD PRESSURE CONTROL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</a:t>
            </a:r>
          </a:p>
        </p:txBody>
      </p:sp>
      <p:pic>
        <p:nvPicPr>
          <p:cNvPr id="10243" name="Content Placeholder 3" descr="Blood Press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066800"/>
            <a:ext cx="6096000" cy="4572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Hypertension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Major risk factor for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</a:t>
            </a:r>
            <a:r>
              <a:rPr lang="en-US" b="1" dirty="0" err="1" smtClean="0"/>
              <a:t>Cerebrovascular</a:t>
            </a:r>
            <a:r>
              <a:rPr lang="en-US" b="1" dirty="0" smtClean="0"/>
              <a:t>  disease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Heart failure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Myocardial Infarction 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Renal insufficiency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		 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Asymptomatic until organ damages reaches a critical point.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1346</Words>
  <Application>Microsoft Office PowerPoint</Application>
  <PresentationFormat>On-screen Show (4:3)</PresentationFormat>
  <Paragraphs>451</Paragraphs>
  <Slides>55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Drugs used for Treatment of  Hypertension</vt:lpstr>
      <vt:lpstr>PowerPoint Presentation</vt:lpstr>
      <vt:lpstr>OBJECTIVES</vt:lpstr>
      <vt:lpstr>OBJECTIVES ( continue)</vt:lpstr>
      <vt:lpstr>OBJECTIVES ( cont.)</vt:lpstr>
      <vt:lpstr> Factors controlling BP</vt:lpstr>
      <vt:lpstr>PowerPoint Presentation</vt:lpstr>
      <vt:lpstr>i</vt:lpstr>
      <vt:lpstr>Hypertension</vt:lpstr>
      <vt:lpstr>Antihypertensive therapy</vt:lpstr>
      <vt:lpstr>Indications for Drug Therapy</vt:lpstr>
      <vt:lpstr>Drug Management of Hypertension</vt:lpstr>
      <vt:lpstr>PowerPoint Presentation</vt:lpstr>
      <vt:lpstr>  </vt:lpstr>
      <vt:lpstr>PowerPoint Presentation</vt:lpstr>
      <vt:lpstr>  </vt:lpstr>
      <vt:lpstr>Adrenoceptor –Blocking Agents</vt:lpstr>
      <vt:lpstr>β-Adrenoceptor –Blocking Agents</vt:lpstr>
      <vt:lpstr>α-adrenoceptor blockers </vt:lpstr>
      <vt:lpstr>CALCIUM CHANNEL BLOCKERS</vt:lpstr>
      <vt:lpstr>PowerPoint Presentation</vt:lpstr>
      <vt:lpstr>Mechanism of action</vt:lpstr>
      <vt:lpstr>  </vt:lpstr>
      <vt:lpstr>  </vt:lpstr>
      <vt:lpstr>Clinical uses</vt:lpstr>
      <vt:lpstr>ADVERSE EFFECTS</vt:lpstr>
      <vt:lpstr>PowerPoint Presentation</vt:lpstr>
      <vt:lpstr> α methyl dopa</vt:lpstr>
      <vt:lpstr>Side effects of centrally acting sympathoplegic drugs</vt:lpstr>
      <vt:lpstr>VASODILATORS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reason : β-blockers &amp;  diuretics are added to vasodilators for treatment of hypertension?</vt:lpstr>
      <vt:lpstr>te</vt:lpstr>
      <vt:lpstr>PowerPoint Presentation</vt:lpstr>
      <vt:lpstr>PowerPoint Presentation</vt:lpstr>
      <vt:lpstr>Pharmacokinetics</vt:lpstr>
      <vt:lpstr>Phrmacokinetics</vt:lpstr>
      <vt:lpstr>Clinical uses</vt:lpstr>
      <vt:lpstr>  </vt:lpstr>
      <vt:lpstr>  </vt:lpstr>
      <vt:lpstr>  </vt:lpstr>
      <vt:lpstr>  </vt:lpstr>
      <vt:lpstr>Contraindications</vt:lpstr>
      <vt:lpstr>Drug interactions</vt:lpstr>
      <vt:lpstr>PowerPoint Presentation</vt:lpstr>
      <vt:lpstr>PowerPoint Presentation</vt:lpstr>
      <vt:lpstr>Continue</vt:lpstr>
      <vt:lpstr>Losartan, valsartan , irbesartan  Nowaday, most ARBs are combined with Diuretics like hydrochrothiazide. (eg. Co-diovanR  80/12.5 or 160/12.5)  Why? </vt:lpstr>
      <vt:lpstr>Adverse effects</vt:lpstr>
      <vt:lpstr>Drugs for treatment of hypertensive crisis</vt:lpstr>
      <vt:lpstr>THANK YOU</vt:lpstr>
    </vt:vector>
  </TitlesOfParts>
  <Company>MacMurray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Pressure</dc:title>
  <dc:creator>Christine Staake</dc:creator>
  <cp:lastModifiedBy>User</cp:lastModifiedBy>
  <cp:revision>219</cp:revision>
  <dcterms:created xsi:type="dcterms:W3CDTF">2009-01-31T17:48:01Z</dcterms:created>
  <dcterms:modified xsi:type="dcterms:W3CDTF">2013-03-19T07:58:04Z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TC103368011033</vt:lpwstr>
  </property>
</Properties>
</file>