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7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79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0" r:id="rId27"/>
    <p:sldId id="291" r:id="rId28"/>
    <p:sldId id="292" r:id="rId29"/>
    <p:sldId id="295" r:id="rId30"/>
    <p:sldId id="296" r:id="rId31"/>
    <p:sldId id="297" r:id="rId32"/>
    <p:sldId id="298" r:id="rId33"/>
    <p:sldId id="299" r:id="rId34"/>
    <p:sldId id="300" r:id="rId35"/>
    <p:sldId id="30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50381-84EC-4ADB-85C3-9C432C969064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8CA18-6C85-462A-B0E8-25EE3B8C7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8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7028-615F-4C7A-962A-307DA537A497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9EEB-3236-4E65-BA0A-CEE708E27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7028-615F-4C7A-962A-307DA537A497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9EEB-3236-4E65-BA0A-CEE708E27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7028-615F-4C7A-962A-307DA537A497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9EEB-3236-4E65-BA0A-CEE708E27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7028-615F-4C7A-962A-307DA537A497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9EEB-3236-4E65-BA0A-CEE708E27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7028-615F-4C7A-962A-307DA537A497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9EEB-3236-4E65-BA0A-CEE708E27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7028-615F-4C7A-962A-307DA537A497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9EEB-3236-4E65-BA0A-CEE708E27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7028-615F-4C7A-962A-307DA537A497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9EEB-3236-4E65-BA0A-CEE708E27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7028-615F-4C7A-962A-307DA537A497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9EEB-3236-4E65-BA0A-CEE708E27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7028-615F-4C7A-962A-307DA537A497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9EEB-3236-4E65-BA0A-CEE708E27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7028-615F-4C7A-962A-307DA537A497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9EEB-3236-4E65-BA0A-CEE708E27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7028-615F-4C7A-962A-307DA537A497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9EEB-3236-4E65-BA0A-CEE708E27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F7028-615F-4C7A-962A-307DA537A497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99EEB-3236-4E65-BA0A-CEE708E270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7848600" cy="5486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Drugs  that  decrease preload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endParaRPr lang="en-US" b="1" smtClean="0">
              <a:solidFill>
                <a:srgbClr val="002060"/>
              </a:solidFill>
            </a:endParaRP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Diuretics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Venodilators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Drugs  that  decrease </a:t>
            </a:r>
            <a:r>
              <a:rPr lang="en-US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afterload</a:t>
            </a:r>
            <a:endParaRPr lang="en-US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Arteriolodilators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Drugs  that decrease preload &amp; </a:t>
            </a:r>
            <a:r>
              <a:rPr lang="en-US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afterload</a:t>
            </a:r>
            <a:endParaRPr lang="en-US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002060"/>
                </a:solidFill>
              </a:rPr>
              <a:t>Combined arteriolo- and venodiators</a:t>
            </a:r>
            <a:r>
              <a:rPr lang="en-US" b="1" smtClean="0">
                <a:solidFill>
                  <a:srgbClr val="008000"/>
                </a:solidFill>
              </a:rPr>
              <a:t>: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  Angiotensin converitng enzyme       inhibitors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 </a:t>
            </a:r>
            <a:r>
              <a:rPr lang="el-GR" b="1" smtClean="0">
                <a:solidFill>
                  <a:srgbClr val="002060"/>
                </a:solidFill>
              </a:rPr>
              <a:t>α</a:t>
            </a:r>
            <a:r>
              <a:rPr lang="en-US" b="1" baseline="-25000" smtClean="0">
                <a:solidFill>
                  <a:srgbClr val="002060"/>
                </a:solidFill>
              </a:rPr>
              <a:t>1</a:t>
            </a:r>
            <a:r>
              <a:rPr lang="en-US" b="1" smtClean="0">
                <a:solidFill>
                  <a:srgbClr val="002060"/>
                </a:solidFill>
              </a:rPr>
              <a:t>-adrenoceptor antagonists</a:t>
            </a:r>
          </a:p>
          <a:p>
            <a:pPr eaLnBrk="1" hangingPunct="1"/>
            <a:r>
              <a:rPr lang="en-US" b="1" smtClean="0">
                <a:solidFill>
                  <a:srgbClr val="002060"/>
                </a:solidFill>
              </a:rPr>
              <a:t> Directly-acting vasodilators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57200" y="1828800"/>
            <a:ext cx="9601200" cy="6858000"/>
            <a:chOff x="0" y="0"/>
            <a:chExt cx="6048" cy="4320"/>
          </a:xfrm>
        </p:grpSpPr>
        <p:sp>
          <p:nvSpPr>
            <p:cNvPr id="1741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0000FF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7419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7420" name="Rectangle 5"/>
            <p:cNvSpPr>
              <a:spLocks noChangeArrowheads="1"/>
            </p:cNvSpPr>
            <p:nvPr/>
          </p:nvSpPr>
          <p:spPr bwMode="auto">
            <a:xfrm>
              <a:off x="2880" y="2064"/>
              <a:ext cx="3168" cy="2256"/>
            </a:xfrm>
            <a:prstGeom prst="rect">
              <a:avLst/>
            </a:prstGeom>
            <a:gradFill rotWithShape="1">
              <a:gsLst>
                <a:gs pos="0">
                  <a:srgbClr val="2F8D2F"/>
                </a:gs>
                <a:gs pos="100000">
                  <a:srgbClr val="0000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7421" name="Rectangle 6"/>
            <p:cNvSpPr>
              <a:spLocks noChangeArrowheads="1"/>
            </p:cNvSpPr>
            <p:nvPr/>
          </p:nvSpPr>
          <p:spPr bwMode="auto">
            <a:xfrm>
              <a:off x="2784" y="0"/>
              <a:ext cx="3264" cy="20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l="100000" b="100000"/>
              </a:path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</p:grpSp>
      <p:pic>
        <p:nvPicPr>
          <p:cNvPr id="83997" name="Picture 29" descr="digitalis-lanata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3494088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228600" y="0"/>
            <a:ext cx="8915400" cy="6413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 Black" pitchFamily="34" charset="0"/>
              </a:rPr>
              <a:t>   </a:t>
            </a:r>
          </a:p>
        </p:txBody>
      </p:sp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1447800" y="14288"/>
            <a:ext cx="807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 CARDIAC GLYCOSIDES</a:t>
            </a:r>
          </a:p>
        </p:txBody>
      </p:sp>
      <p:sp>
        <p:nvSpPr>
          <p:cNvPr id="17414" name="Text Box 11"/>
          <p:cNvSpPr txBox="1">
            <a:spLocks noChangeArrowheads="1"/>
          </p:cNvSpPr>
          <p:nvPr/>
        </p:nvSpPr>
        <p:spPr bwMode="auto">
          <a:xfrm>
            <a:off x="4800600" y="685800"/>
            <a:ext cx="4343400" cy="5191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 Digoxin / Digitoxin / Ouabain </a:t>
            </a:r>
          </a:p>
        </p:txBody>
      </p:sp>
      <p:sp>
        <p:nvSpPr>
          <p:cNvPr id="83980" name="Oval 12"/>
          <p:cNvSpPr>
            <a:spLocks noChangeArrowheads="1"/>
          </p:cNvSpPr>
          <p:nvPr/>
        </p:nvSpPr>
        <p:spPr bwMode="auto">
          <a:xfrm>
            <a:off x="4800600" y="457200"/>
            <a:ext cx="1371600" cy="9906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381000" y="762000"/>
            <a:ext cx="2438400" cy="5191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 Digitalis Lanata</a:t>
            </a: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381000" y="1371600"/>
            <a:ext cx="4495800" cy="5191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 Sugar &amp;ste</a:t>
            </a:r>
            <a:r>
              <a:rPr lang="en-US" b="1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roid like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3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0" grpId="0" animBg="1"/>
      <p:bldP spid="83981" grpId="0" animBg="1"/>
      <p:bldP spid="839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-228600"/>
            <a:ext cx="9144000" cy="6858000"/>
            <a:chOff x="0" y="0"/>
            <a:chExt cx="5760" cy="4320"/>
          </a:xfrm>
        </p:grpSpPr>
        <p:sp>
          <p:nvSpPr>
            <p:cNvPr id="184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0000FF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8444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8445" name="Rectangle 5"/>
            <p:cNvSpPr>
              <a:spLocks noChangeArrowheads="1"/>
            </p:cNvSpPr>
            <p:nvPr/>
          </p:nvSpPr>
          <p:spPr bwMode="auto">
            <a:xfrm>
              <a:off x="2880" y="2064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2F8D2F"/>
                </a:gs>
                <a:gs pos="100000">
                  <a:srgbClr val="0000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8446" name="Rectangle 6"/>
            <p:cNvSpPr>
              <a:spLocks noChangeArrowheads="1"/>
            </p:cNvSpPr>
            <p:nvPr/>
          </p:nvSpPr>
          <p:spPr bwMode="auto">
            <a:xfrm>
              <a:off x="2880" y="0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path path="rect">
                <a:fillToRect l="100000" b="100000"/>
              </a:path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</p:grp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228600" y="0"/>
            <a:ext cx="8915400" cy="6413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EG" sz="3600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1219200" y="1295400"/>
            <a:ext cx="3657600" cy="523875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  <a:effectLst>
            <a:outerShdw dist="107763" dir="8100000" algn="ctr" rotWithShape="0">
              <a:srgbClr val="FF33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PHARMACOKINETICS</a:t>
            </a: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1143000" y="14288"/>
            <a:ext cx="838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 CARDIAC GLYCOSIDES</a:t>
            </a: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4800600" y="685800"/>
            <a:ext cx="4343400" cy="5238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 Narrow" pitchFamily="34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Digoxin</a:t>
            </a:r>
            <a:r>
              <a:rPr lang="en-US" sz="2800" b="1">
                <a:latin typeface="Arial Narrow" pitchFamily="34" charset="0"/>
              </a:rPr>
              <a:t> / 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8439" name="Oval 11"/>
          <p:cNvSpPr>
            <a:spLocks noChangeArrowheads="1"/>
          </p:cNvSpPr>
          <p:nvPr/>
        </p:nvSpPr>
        <p:spPr bwMode="auto">
          <a:xfrm>
            <a:off x="4800600" y="609600"/>
            <a:ext cx="1371600" cy="7620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88104" name="Line 40"/>
          <p:cNvSpPr>
            <a:spLocks noChangeShapeType="1"/>
          </p:cNvSpPr>
          <p:nvPr/>
        </p:nvSpPr>
        <p:spPr bwMode="auto">
          <a:xfrm>
            <a:off x="354013" y="1406525"/>
            <a:ext cx="0" cy="6172200"/>
          </a:xfrm>
          <a:prstGeom prst="line">
            <a:avLst/>
          </a:prstGeom>
          <a:noFill/>
          <a:ln w="5715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05" name="Text Box 41"/>
          <p:cNvSpPr txBox="1">
            <a:spLocks noChangeArrowheads="1"/>
          </p:cNvSpPr>
          <p:nvPr/>
        </p:nvSpPr>
        <p:spPr bwMode="auto">
          <a:xfrm>
            <a:off x="2286000" y="2457450"/>
            <a:ext cx="6172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800" b="1">
                <a:solidFill>
                  <a:srgbClr val="FFFF00"/>
                </a:solidFill>
                <a:latin typeface="Arial Narrow" pitchFamily="34" charset="0"/>
                <a:sym typeface="Wingdings" pitchFamily="2" charset="2"/>
              </a:rPr>
              <a:t>Absorption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: orally : 40-80% leading to variable </a:t>
            </a:r>
            <a:r>
              <a:rPr lang="en-US" sz="2800" b="1" u="sng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bioavailability</a:t>
            </a:r>
            <a:endParaRPr lang="en-US" sz="2800" b="1">
              <a:solidFill>
                <a:schemeClr val="bg1"/>
              </a:solidFill>
              <a:latin typeface="Arial Narrow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I.V. acts within 15 min-3hrs</a:t>
            </a:r>
          </a:p>
          <a:p>
            <a:pPr>
              <a:buFont typeface="Wingdings" pitchFamily="2" charset="2"/>
              <a:buNone/>
            </a:pPr>
            <a:endParaRPr lang="en-US" sz="2800" b="1">
              <a:solidFill>
                <a:srgbClr val="FFFF00"/>
              </a:solidFill>
              <a:latin typeface="Arial Narrow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en-US" sz="2800" b="1">
                <a:solidFill>
                  <a:srgbClr val="FFFF00"/>
                </a:solidFill>
                <a:latin typeface="Arial Narrow" pitchFamily="34" charset="0"/>
                <a:sym typeface="Wingdings" pitchFamily="2" charset="2"/>
              </a:rPr>
              <a:t>Distribution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&amp; </a:t>
            </a:r>
            <a:r>
              <a:rPr lang="en-US" sz="2800" b="1">
                <a:solidFill>
                  <a:srgbClr val="FFFF00"/>
                </a:solidFill>
                <a:latin typeface="Arial Narrow" pitchFamily="34" charset="0"/>
                <a:sym typeface="Wingdings" pitchFamily="2" charset="2"/>
              </a:rPr>
              <a:t>Metabolism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: 25% protein bound, cumulative, metabolized in liver to cardioactive metabolite</a:t>
            </a:r>
          </a:p>
          <a:p>
            <a:pPr>
              <a:buFont typeface="Wingdings" pitchFamily="2" charset="2"/>
              <a:buNone/>
            </a:pPr>
            <a:endParaRPr lang="en-US" sz="2800" b="1">
              <a:solidFill>
                <a:srgbClr val="FFFF00"/>
              </a:solidFill>
              <a:latin typeface="Arial Narrow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en-US" sz="2800" b="1">
                <a:solidFill>
                  <a:srgbClr val="FFFF00"/>
                </a:solidFill>
                <a:latin typeface="Arial Narrow" pitchFamily="34" charset="0"/>
                <a:sym typeface="Wingdings" pitchFamily="2" charset="2"/>
              </a:rPr>
              <a:t>Elimination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; Slow, mainly renal ,  t</a:t>
            </a:r>
            <a:r>
              <a:rPr lang="en-US" sz="2800" b="1" baseline="-2500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1/2</a:t>
            </a:r>
            <a:r>
              <a:rPr lang="en-US" sz="2800" b="1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40 hrs </a:t>
            </a:r>
          </a:p>
          <a:p>
            <a:pPr>
              <a:buFont typeface="Wingdings" pitchFamily="2" charset="2"/>
              <a:buNone/>
            </a:pPr>
            <a:r>
              <a:rPr lang="en-US" sz="2800" b="1">
                <a:latin typeface="Arial Narrow" pitchFamily="34" charset="0"/>
                <a:sym typeface="Wingdings" pitchFamily="2" charset="2"/>
              </a:rPr>
              <a:t>                       </a:t>
            </a:r>
          </a:p>
        </p:txBody>
      </p:sp>
      <p:sp>
        <p:nvSpPr>
          <p:cNvPr id="88106" name="Text Box 42"/>
          <p:cNvSpPr txBox="1">
            <a:spLocks noChangeArrowheads="1"/>
          </p:cNvSpPr>
          <p:nvPr/>
        </p:nvSpPr>
        <p:spPr bwMode="auto">
          <a:xfrm>
            <a:off x="2286000" y="19812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800" b="1">
                <a:solidFill>
                  <a:srgbClr val="FFFF00"/>
                </a:solidFill>
                <a:latin typeface="Arial Narrow" pitchFamily="34" charset="0"/>
                <a:sym typeface="Wingdings" pitchFamily="2" charset="2"/>
              </a:rPr>
              <a:t>Drug has narrow therapeutic index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2" grpId="0" animBg="1"/>
      <p:bldP spid="88104" grpId="0" animBg="1"/>
      <p:bldP spid="88105" grpId="0"/>
      <p:bldP spid="881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accessmedicine.com/loadBinary.aspx?name=katz12&amp;filename=katz12_c013f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1"/>
            <a:ext cx="93726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Mechanism of action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70C0"/>
                </a:solidFill>
              </a:rPr>
              <a:t>Inhibits Na</a:t>
            </a:r>
            <a:r>
              <a:rPr lang="en-US" b="1" baseline="30000" smtClean="0">
                <a:solidFill>
                  <a:srgbClr val="0070C0"/>
                </a:solidFill>
              </a:rPr>
              <a:t>+</a:t>
            </a:r>
            <a:r>
              <a:rPr lang="en-US" b="1" smtClean="0">
                <a:solidFill>
                  <a:srgbClr val="0070C0"/>
                </a:solidFill>
              </a:rPr>
              <a:t> / K</a:t>
            </a:r>
            <a:r>
              <a:rPr lang="en-US" b="1" baseline="30000" smtClean="0">
                <a:solidFill>
                  <a:srgbClr val="0070C0"/>
                </a:solidFill>
              </a:rPr>
              <a:t>+</a:t>
            </a:r>
            <a:r>
              <a:rPr lang="en-US" b="1" smtClean="0">
                <a:solidFill>
                  <a:srgbClr val="0070C0"/>
                </a:solidFill>
              </a:rPr>
              <a:t> ATP ase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81000" y="457200"/>
            <a:ext cx="84582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CARDIAC GLYCOSIDES</a:t>
            </a:r>
          </a:p>
          <a:p>
            <a:endParaRPr lang="en-US" sz="11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800" b="1" dirty="0">
                <a:solidFill>
                  <a:srgbClr val="0000FF"/>
                </a:solidFill>
              </a:rPr>
              <a:t>PHARMACOLOGICAL </a:t>
            </a:r>
            <a:r>
              <a:rPr lang="en-US" sz="2800" b="1" dirty="0" smtClean="0">
                <a:solidFill>
                  <a:srgbClr val="0000FF"/>
                </a:solidFill>
              </a:rPr>
              <a:t> ACTIONS</a:t>
            </a:r>
            <a:r>
              <a:rPr lang="en-US" sz="2800" b="1" dirty="0">
                <a:solidFill>
                  <a:srgbClr val="0000FF"/>
                </a:solidFill>
              </a:rPr>
              <a:t>: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sz="3200" b="1" dirty="0">
                <a:solidFill>
                  <a:srgbClr val="008000"/>
                </a:solidFill>
              </a:rPr>
              <a:t>CARDIAC:</a:t>
            </a:r>
          </a:p>
          <a:p>
            <a:endParaRPr lang="en-US" b="1" dirty="0">
              <a:solidFill>
                <a:srgbClr val="008000"/>
              </a:solidFill>
            </a:endParaRPr>
          </a:p>
          <a:p>
            <a:r>
              <a:rPr lang="en-US" sz="3200" b="1" dirty="0" smtClean="0">
                <a:solidFill>
                  <a:srgbClr val="008000"/>
                </a:solidFill>
              </a:rPr>
              <a:t>1</a:t>
            </a:r>
            <a:r>
              <a:rPr lang="en-US" b="1" dirty="0" smtClean="0">
                <a:solidFill>
                  <a:srgbClr val="008000"/>
                </a:solidFill>
              </a:rPr>
              <a:t>-</a:t>
            </a:r>
            <a:r>
              <a:rPr lang="en-US" b="1" dirty="0" smtClean="0"/>
              <a:t> </a:t>
            </a:r>
            <a:r>
              <a:rPr lang="en-US" sz="3200" b="1" dirty="0">
                <a:solidFill>
                  <a:schemeClr val="tx2"/>
                </a:solidFill>
              </a:rPr>
              <a:t>The fundamental action is to  </a:t>
            </a:r>
            <a:r>
              <a:rPr lang="en-US" sz="3200" b="1" dirty="0">
                <a:solidFill>
                  <a:srgbClr val="002060"/>
                </a:solidFill>
              </a:rPr>
              <a:t>increase the  </a:t>
            </a:r>
            <a:r>
              <a:rPr lang="en-US" sz="3200" b="1" dirty="0" smtClean="0">
                <a:solidFill>
                  <a:srgbClr val="002060"/>
                </a:solidFill>
              </a:rPr>
              <a:t>    force </a:t>
            </a:r>
            <a:r>
              <a:rPr lang="en-US" sz="3200" b="1" dirty="0">
                <a:solidFill>
                  <a:srgbClr val="002060"/>
                </a:solidFill>
              </a:rPr>
              <a:t>of myocardial contraction ( +</a:t>
            </a:r>
            <a:r>
              <a:rPr lang="en-US" sz="3200" b="1" dirty="0" err="1">
                <a:solidFill>
                  <a:srgbClr val="002060"/>
                </a:solidFill>
              </a:rPr>
              <a:t>ve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inotropic</a:t>
            </a:r>
            <a:r>
              <a:rPr lang="en-US" sz="3200" b="1" dirty="0">
                <a:solidFill>
                  <a:srgbClr val="002060"/>
                </a:solidFill>
              </a:rPr>
              <a:t>)  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resulting </a:t>
            </a:r>
            <a:r>
              <a:rPr lang="en-US" sz="3200" b="1" dirty="0">
                <a:solidFill>
                  <a:srgbClr val="002060"/>
                </a:solidFill>
              </a:rPr>
              <a:t>in a marked increase in CO 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Continue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second most important action is to slow heart rate ( negative chronotropic )</a:t>
            </a:r>
          </a:p>
          <a:p>
            <a:endParaRPr lang="en-US" smtClean="0"/>
          </a:p>
          <a:p>
            <a:r>
              <a:rPr lang="en-US" smtClean="0"/>
              <a:t>Mediated through effect on the vagus nerve.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Continue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second most important action is to slow heart rate ( negative chronotropic )</a:t>
            </a:r>
          </a:p>
          <a:p>
            <a:endParaRPr lang="en-US" smtClean="0"/>
          </a:p>
          <a:p>
            <a:r>
              <a:rPr lang="en-US" smtClean="0"/>
              <a:t>Mediated through effect on the vagus nerve.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ar-SA" smtClean="0"/>
          </a:p>
        </p:txBody>
      </p:sp>
      <p:sp>
        <p:nvSpPr>
          <p:cNvPr id="5123" name="عنصر نائب للمحتوى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At the end of lectures the students should</a:t>
            </a:r>
          </a:p>
          <a:p>
            <a:pPr>
              <a:defRPr/>
            </a:pP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Describe  the different classes of drugs used for treatment of acute &amp; chronic heart failure </a:t>
            </a:r>
          </a:p>
          <a:p>
            <a:pPr>
              <a:defRPr/>
            </a:pPr>
            <a:endParaRPr lang="ar-S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Therapeutic uses </a:t>
            </a:r>
            <a:endParaRPr lang="ar-EG" b="1" smtClean="0">
              <a:solidFill>
                <a:srgbClr val="FF0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b="1" smtClean="0">
                <a:solidFill>
                  <a:srgbClr val="002060"/>
                </a:solidFill>
              </a:rPr>
              <a:t>Congestive heart failure</a:t>
            </a:r>
          </a:p>
          <a:p>
            <a:r>
              <a:rPr lang="en-US" b="1" smtClean="0">
                <a:solidFill>
                  <a:srgbClr val="002060"/>
                </a:solidFill>
              </a:rPr>
              <a:t>Atrial  flutter / Atrial fibrillation</a:t>
            </a:r>
          </a:p>
          <a:p>
            <a:pPr>
              <a:buFontTx/>
              <a:buNone/>
            </a:pPr>
            <a:r>
              <a:rPr lang="en-US" b="1" smtClean="0">
                <a:solidFill>
                  <a:srgbClr val="002060"/>
                </a:solidFill>
              </a:rPr>
              <a:t>   Supraventricular tachycardia</a:t>
            </a:r>
            <a:endParaRPr lang="ar-EG" b="1" smtClean="0">
              <a:solidFill>
                <a:srgbClr val="00206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657600"/>
            <a:ext cx="37687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Cardiac adverse effects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</a:rPr>
              <a:t>digitalis-induced arrhythmias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can cause any type of arrhythmia       especially: 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2060"/>
                </a:solidFill>
              </a:rPr>
              <a:t>-  </a:t>
            </a:r>
            <a:r>
              <a:rPr lang="en-US" b="1" dirty="0" err="1" smtClean="0">
                <a:solidFill>
                  <a:srgbClr val="002060"/>
                </a:solidFill>
              </a:rPr>
              <a:t>extrasystoles</a:t>
            </a:r>
            <a:r>
              <a:rPr lang="en-US" b="1" dirty="0" smtClean="0">
                <a:solidFill>
                  <a:srgbClr val="002060"/>
                </a:solidFill>
              </a:rPr>
              <a:t>, coupled beats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2060"/>
                </a:solidFill>
              </a:rPr>
              <a:t>-  ventricular tachycardia or fibrillation 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2060"/>
                </a:solidFill>
              </a:rPr>
              <a:t>-  </a:t>
            </a:r>
            <a:r>
              <a:rPr lang="en-US" b="1" dirty="0" err="1" smtClean="0">
                <a:solidFill>
                  <a:srgbClr val="002060"/>
                </a:solidFill>
              </a:rPr>
              <a:t>A.V.block</a:t>
            </a:r>
            <a:r>
              <a:rPr lang="en-US" b="1" dirty="0" smtClean="0">
                <a:solidFill>
                  <a:srgbClr val="002060"/>
                </a:solidFill>
              </a:rPr>
              <a:t>, cardiac arrest.</a:t>
            </a:r>
          </a:p>
          <a:p>
            <a:pPr eaLnBrk="1" hangingPunct="1">
              <a:buFontTx/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eaLnBrk="1" hangingPunct="1"/>
            <a:endParaRPr lang="en-US" b="1" dirty="0" smtClean="0">
              <a:solidFill>
                <a:srgbClr val="002060"/>
              </a:solidFill>
            </a:endParaRPr>
          </a:p>
        </p:txBody>
      </p:sp>
      <p:pic>
        <p:nvPicPr>
          <p:cNvPr id="26629" name="Picture 5" descr="http://accessmedicine.com/loadBinary.aspx?name=katz12&amp;filename=katz12_c013f006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876800"/>
            <a:ext cx="2286000" cy="198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Arial" pitchFamily="34" charset="0"/>
              </a:rPr>
              <a:t>Extra -cardiac adverse effects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</a:rPr>
              <a:t>GIT</a:t>
            </a:r>
            <a:r>
              <a:rPr lang="en-US" sz="2800" b="1" dirty="0" smtClean="0">
                <a:solidFill>
                  <a:srgbClr val="002060"/>
                </a:solidFill>
              </a:rPr>
              <a:t> : are common and among the earliest signs of toxicity  : 				</a:t>
            </a: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</a:rPr>
              <a:t>(Anorexia ,</a:t>
            </a:r>
            <a:r>
              <a:rPr lang="en-US" sz="2800" b="1" dirty="0" err="1" smtClean="0">
                <a:solidFill>
                  <a:srgbClr val="002060"/>
                </a:solidFill>
              </a:rPr>
              <a:t>nausea,vomiting</a:t>
            </a:r>
            <a:r>
              <a:rPr lang="en-US" sz="2800" b="1" dirty="0" smtClean="0">
                <a:solidFill>
                  <a:srgbClr val="002060"/>
                </a:solidFill>
              </a:rPr>
              <a:t>, diarrhea)</a:t>
            </a:r>
          </a:p>
          <a:p>
            <a:pPr eaLnBrk="1" hangingPunct="1"/>
            <a:endParaRPr lang="en-US" sz="2800" b="1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75200" y="2057400"/>
            <a:ext cx="4368800" cy="3646311"/>
          </a:xfrm>
          <a:noFill/>
          <a:ln/>
        </p:spPr>
      </p:pic>
      <p:sp>
        <p:nvSpPr>
          <p:cNvPr id="5" name="Rectangle 4"/>
          <p:cNvSpPr/>
          <p:nvPr/>
        </p:nvSpPr>
        <p:spPr>
          <a:xfrm>
            <a:off x="152400" y="27432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</a:rPr>
              <a:t>C.N.S</a:t>
            </a:r>
            <a:r>
              <a:rPr lang="en-US" sz="3600" b="1" dirty="0" smtClean="0">
                <a:solidFill>
                  <a:srgbClr val="002060"/>
                </a:solidFill>
              </a:rPr>
              <a:t>. :Headache, </a:t>
            </a:r>
          </a:p>
          <a:p>
            <a:pPr eaLnBrk="1" hangingPunct="1"/>
            <a:r>
              <a:rPr lang="en-US" sz="3600" b="1" dirty="0" smtClean="0">
                <a:solidFill>
                  <a:srgbClr val="002060"/>
                </a:solidFill>
              </a:rPr>
              <a:t> visual disturbances, </a:t>
            </a:r>
          </a:p>
          <a:p>
            <a:pPr eaLnBrk="1" hangingPunct="1"/>
            <a:r>
              <a:rPr lang="en-US" sz="3600" b="1" dirty="0" smtClean="0">
                <a:solidFill>
                  <a:srgbClr val="002060"/>
                </a:solidFill>
              </a:rPr>
              <a:t>	drowsiness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E781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Factors increasing digitalis  toxicity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41148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 </a:t>
            </a:r>
            <a:r>
              <a:rPr lang="en-US" sz="2800" b="1" smtClean="0">
                <a:solidFill>
                  <a:srgbClr val="002060"/>
                </a:solidFill>
              </a:rPr>
              <a:t>Small</a:t>
            </a:r>
            <a:r>
              <a:rPr lang="en-US" sz="2800" smtClean="0">
                <a:solidFill>
                  <a:srgbClr val="002060"/>
                </a:solidFill>
              </a:rPr>
              <a:t> </a:t>
            </a:r>
            <a:r>
              <a:rPr lang="en-US" sz="2800" b="1" smtClean="0">
                <a:solidFill>
                  <a:srgbClr val="002060"/>
                </a:solidFill>
              </a:rPr>
              <a:t>Lean body mass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002060"/>
                </a:solidFill>
              </a:rPr>
              <a:t> Renal diseases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002060"/>
                </a:solidFill>
              </a:rPr>
              <a:t>Hypothyroidism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002060"/>
                </a:solidFill>
              </a:rPr>
              <a:t>Hypokalemia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002060"/>
                </a:solidFill>
              </a:rPr>
              <a:t> Hypomagnesemia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002060"/>
                </a:solidFill>
              </a:rPr>
              <a:t> Hypercalemia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800" b="1" smtClean="0"/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97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0000FF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29724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29725" name="Rectangle 5"/>
            <p:cNvSpPr>
              <a:spLocks noChangeArrowheads="1"/>
            </p:cNvSpPr>
            <p:nvPr/>
          </p:nvSpPr>
          <p:spPr bwMode="auto">
            <a:xfrm>
              <a:off x="2880" y="2064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2F8D2F"/>
                </a:gs>
                <a:gs pos="100000">
                  <a:srgbClr val="0000FF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29726" name="Rectangle 6"/>
            <p:cNvSpPr>
              <a:spLocks noChangeArrowheads="1"/>
            </p:cNvSpPr>
            <p:nvPr/>
          </p:nvSpPr>
          <p:spPr bwMode="auto">
            <a:xfrm>
              <a:off x="2880" y="0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0000FF"/>
                </a:gs>
              </a:gsLst>
              <a:path path="rect">
                <a:fillToRect l="100000" b="100000"/>
              </a:path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</p:grp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 Black" pitchFamily="34" charset="0"/>
              </a:rPr>
              <a:t> Treatment OF ADVERSE EFFECTS</a:t>
            </a:r>
          </a:p>
        </p:txBody>
      </p:sp>
      <p:pic>
        <p:nvPicPr>
          <p:cNvPr id="8909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2675" y="1874838"/>
            <a:ext cx="1660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381000" y="1370013"/>
            <a:ext cx="3048000" cy="1520825"/>
            <a:chOff x="240" y="863"/>
            <a:chExt cx="1920" cy="958"/>
          </a:xfrm>
        </p:grpSpPr>
        <p:sp>
          <p:nvSpPr>
            <p:cNvPr id="29721" name="Text Box 9"/>
            <p:cNvSpPr txBox="1">
              <a:spLocks noChangeArrowheads="1"/>
            </p:cNvSpPr>
            <p:nvPr/>
          </p:nvSpPr>
          <p:spPr bwMode="auto">
            <a:xfrm>
              <a:off x="240" y="863"/>
              <a:ext cx="91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u="sng">
                  <a:solidFill>
                    <a:srgbClr val="FFFF00"/>
                  </a:solidFill>
                  <a:latin typeface="Arial Narrow" pitchFamily="34" charset="0"/>
                </a:rPr>
                <a:t>HEART </a:t>
              </a:r>
            </a:p>
          </p:txBody>
        </p:sp>
        <p:pic>
          <p:nvPicPr>
            <p:cNvPr id="29722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2" y="1056"/>
              <a:ext cx="768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4800600" y="1371600"/>
            <a:ext cx="1066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Arial Narrow" pitchFamily="34" charset="0"/>
              </a:rPr>
              <a:t>CNS </a:t>
            </a:r>
          </a:p>
        </p:txBody>
      </p:sp>
      <p:pic>
        <p:nvPicPr>
          <p:cNvPr id="8910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675" y="3779838"/>
            <a:ext cx="16764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4" name="Picture 16" descr="eye draw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0150" y="3017838"/>
            <a:ext cx="16859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3810000" y="2484438"/>
            <a:ext cx="1295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Arial Narrow" pitchFamily="34" charset="0"/>
              </a:rPr>
              <a:t>Vision</a:t>
            </a: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3063875" y="3322638"/>
            <a:ext cx="8382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FF00"/>
                </a:solidFill>
                <a:latin typeface="Arial Narrow" pitchFamily="34" charset="0"/>
              </a:rPr>
              <a:t>GIT</a:t>
            </a:r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 flipV="1">
            <a:off x="2286000" y="1447800"/>
            <a:ext cx="2590800" cy="28956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114" name="AutoShape 26"/>
          <p:cNvSpPr>
            <a:spLocks noChangeArrowheads="1"/>
          </p:cNvSpPr>
          <p:nvPr/>
        </p:nvSpPr>
        <p:spPr bwMode="auto">
          <a:xfrm>
            <a:off x="0" y="1295400"/>
            <a:ext cx="533400" cy="4114800"/>
          </a:xfrm>
          <a:prstGeom prst="downArrow">
            <a:avLst>
              <a:gd name="adj1" fmla="val 50000"/>
              <a:gd name="adj2" fmla="val 192857"/>
            </a:avLst>
          </a:prstGeom>
          <a:gradFill rotWithShape="1">
            <a:gsLst>
              <a:gs pos="0">
                <a:srgbClr val="6666FF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EG"/>
          </a:p>
        </p:txBody>
      </p:sp>
      <p:sp>
        <p:nvSpPr>
          <p:cNvPr id="89115" name="WordArt 27"/>
          <p:cNvSpPr>
            <a:spLocks noChangeArrowheads="1" noChangeShapeType="1" noTextEdit="1"/>
          </p:cNvSpPr>
          <p:nvPr/>
        </p:nvSpPr>
        <p:spPr bwMode="auto">
          <a:xfrm>
            <a:off x="533400" y="4343400"/>
            <a:ext cx="762000" cy="1095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???</a:t>
            </a:r>
          </a:p>
        </p:txBody>
      </p:sp>
      <p:sp>
        <p:nvSpPr>
          <p:cNvPr id="29710" name="AutoShape 29"/>
          <p:cNvSpPr>
            <a:spLocks noChangeAspect="1" noChangeArrowheads="1" noTextEdit="1"/>
          </p:cNvSpPr>
          <p:nvPr/>
        </p:nvSpPr>
        <p:spPr bwMode="auto">
          <a:xfrm>
            <a:off x="10439400" y="1981200"/>
            <a:ext cx="104457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27" name="AutoShape 39"/>
          <p:cNvSpPr>
            <a:spLocks noChangeArrowheads="1"/>
          </p:cNvSpPr>
          <p:nvPr/>
        </p:nvSpPr>
        <p:spPr bwMode="auto">
          <a:xfrm rot="-5400000">
            <a:off x="3162300" y="4000500"/>
            <a:ext cx="533400" cy="3962400"/>
          </a:xfrm>
          <a:prstGeom prst="downArrow">
            <a:avLst>
              <a:gd name="adj1" fmla="val 50000"/>
              <a:gd name="adj2" fmla="val 185714"/>
            </a:avLst>
          </a:prstGeom>
          <a:gradFill rotWithShape="1">
            <a:gsLst>
              <a:gs pos="0">
                <a:srgbClr val="6666FF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ar-EG"/>
          </a:p>
        </p:txBody>
      </p:sp>
      <p:sp>
        <p:nvSpPr>
          <p:cNvPr id="89128" name="Text Box 40"/>
          <p:cNvSpPr txBox="1">
            <a:spLocks noChangeArrowheads="1"/>
          </p:cNvSpPr>
          <p:nvPr/>
        </p:nvSpPr>
        <p:spPr bwMode="auto">
          <a:xfrm>
            <a:off x="5410200" y="5029200"/>
            <a:ext cx="373380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Clr>
                <a:srgbClr val="FF3300"/>
              </a:buClr>
              <a:buSzPct val="80000"/>
              <a:buFont typeface="Wingdings" pitchFamily="2" charset="2"/>
              <a:buChar char="u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Atropine</a:t>
            </a:r>
          </a:p>
          <a:p>
            <a:pPr>
              <a:lnSpc>
                <a:spcPct val="85000"/>
              </a:lnSpc>
              <a:buClr>
                <a:srgbClr val="FF3300"/>
              </a:buClr>
              <a:buSzPct val="80000"/>
              <a:buFont typeface="Wingdings" pitchFamily="2" charset="2"/>
              <a:buChar char="u"/>
            </a:pP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Antiarrythmics</a:t>
            </a:r>
            <a:endParaRPr lang="en-US" sz="2800" b="1" dirty="0">
              <a:solidFill>
                <a:schemeClr val="bg1"/>
              </a:solidFill>
              <a:latin typeface="Arial Narrow" pitchFamily="34" charset="0"/>
              <a:sym typeface="Wingdings" pitchFamily="2" charset="2"/>
            </a:endParaRPr>
          </a:p>
          <a:p>
            <a:pPr>
              <a:lnSpc>
                <a:spcPct val="85000"/>
              </a:lnSpc>
              <a:buClr>
                <a:srgbClr val="FF3300"/>
              </a:buClr>
              <a:buSzPct val="80000"/>
              <a:buFont typeface="Wingdings" pitchFamily="2" charset="2"/>
              <a:buChar char="u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K supplements</a:t>
            </a:r>
          </a:p>
          <a:p>
            <a:pPr>
              <a:lnSpc>
                <a:spcPct val="85000"/>
              </a:lnSpc>
              <a:buClr>
                <a:srgbClr val="FF3300"/>
              </a:buClr>
              <a:buSzPct val="80000"/>
              <a:buFont typeface="Wingdings" pitchFamily="2" charset="2"/>
              <a:buChar char="u"/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FAB 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fragments</a:t>
            </a:r>
            <a:endParaRPr lang="en-US" sz="2800" b="1" dirty="0">
              <a:solidFill>
                <a:schemeClr val="bg1"/>
              </a:solidFill>
              <a:latin typeface="Arial Narrow" pitchFamily="34" charset="0"/>
              <a:sym typeface="Wingdings" pitchFamily="2" charset="2"/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28600" y="5334000"/>
            <a:ext cx="1295400" cy="1295400"/>
            <a:chOff x="6577" y="1249"/>
            <a:chExt cx="656" cy="651"/>
          </a:xfrm>
        </p:grpSpPr>
        <p:sp>
          <p:nvSpPr>
            <p:cNvPr id="29715" name="Freeform 31"/>
            <p:cNvSpPr>
              <a:spLocks/>
            </p:cNvSpPr>
            <p:nvPr/>
          </p:nvSpPr>
          <p:spPr bwMode="auto">
            <a:xfrm>
              <a:off x="6577" y="1249"/>
              <a:ext cx="656" cy="651"/>
            </a:xfrm>
            <a:custGeom>
              <a:avLst/>
              <a:gdLst>
                <a:gd name="T0" fmla="*/ 192 w 656"/>
                <a:gd name="T1" fmla="*/ 0 h 651"/>
                <a:gd name="T2" fmla="*/ 463 w 656"/>
                <a:gd name="T3" fmla="*/ 0 h 651"/>
                <a:gd name="T4" fmla="*/ 656 w 656"/>
                <a:gd name="T5" fmla="*/ 191 h 651"/>
                <a:gd name="T6" fmla="*/ 656 w 656"/>
                <a:gd name="T7" fmla="*/ 460 h 651"/>
                <a:gd name="T8" fmla="*/ 463 w 656"/>
                <a:gd name="T9" fmla="*/ 651 h 651"/>
                <a:gd name="T10" fmla="*/ 463 w 656"/>
                <a:gd name="T11" fmla="*/ 651 h 651"/>
                <a:gd name="T12" fmla="*/ 192 w 656"/>
                <a:gd name="T13" fmla="*/ 651 h 651"/>
                <a:gd name="T14" fmla="*/ 0 w 656"/>
                <a:gd name="T15" fmla="*/ 460 h 651"/>
                <a:gd name="T16" fmla="*/ 0 w 656"/>
                <a:gd name="T17" fmla="*/ 191 h 651"/>
                <a:gd name="T18" fmla="*/ 192 w 656"/>
                <a:gd name="T19" fmla="*/ 0 h 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6"/>
                <a:gd name="T31" fmla="*/ 0 h 651"/>
                <a:gd name="T32" fmla="*/ 656 w 656"/>
                <a:gd name="T33" fmla="*/ 651 h 6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6" h="651">
                  <a:moveTo>
                    <a:pt x="192" y="0"/>
                  </a:moveTo>
                  <a:lnTo>
                    <a:pt x="463" y="0"/>
                  </a:lnTo>
                  <a:lnTo>
                    <a:pt x="656" y="191"/>
                  </a:lnTo>
                  <a:lnTo>
                    <a:pt x="656" y="460"/>
                  </a:lnTo>
                  <a:lnTo>
                    <a:pt x="463" y="651"/>
                  </a:lnTo>
                  <a:lnTo>
                    <a:pt x="192" y="651"/>
                  </a:lnTo>
                  <a:lnTo>
                    <a:pt x="0" y="460"/>
                  </a:lnTo>
                  <a:lnTo>
                    <a:pt x="0" y="19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Freeform 32"/>
            <p:cNvSpPr>
              <a:spLocks/>
            </p:cNvSpPr>
            <p:nvPr/>
          </p:nvSpPr>
          <p:spPr bwMode="auto">
            <a:xfrm>
              <a:off x="6608" y="1284"/>
              <a:ext cx="589" cy="584"/>
            </a:xfrm>
            <a:custGeom>
              <a:avLst/>
              <a:gdLst>
                <a:gd name="T0" fmla="*/ 172 w 589"/>
                <a:gd name="T1" fmla="*/ 0 h 584"/>
                <a:gd name="T2" fmla="*/ 416 w 589"/>
                <a:gd name="T3" fmla="*/ 0 h 584"/>
                <a:gd name="T4" fmla="*/ 589 w 589"/>
                <a:gd name="T5" fmla="*/ 171 h 584"/>
                <a:gd name="T6" fmla="*/ 589 w 589"/>
                <a:gd name="T7" fmla="*/ 413 h 584"/>
                <a:gd name="T8" fmla="*/ 416 w 589"/>
                <a:gd name="T9" fmla="*/ 584 h 584"/>
                <a:gd name="T10" fmla="*/ 416 w 589"/>
                <a:gd name="T11" fmla="*/ 584 h 584"/>
                <a:gd name="T12" fmla="*/ 172 w 589"/>
                <a:gd name="T13" fmla="*/ 584 h 584"/>
                <a:gd name="T14" fmla="*/ 0 w 589"/>
                <a:gd name="T15" fmla="*/ 413 h 584"/>
                <a:gd name="T16" fmla="*/ 0 w 589"/>
                <a:gd name="T17" fmla="*/ 171 h 584"/>
                <a:gd name="T18" fmla="*/ 172 w 589"/>
                <a:gd name="T19" fmla="*/ 0 h 5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9"/>
                <a:gd name="T31" fmla="*/ 0 h 584"/>
                <a:gd name="T32" fmla="*/ 589 w 589"/>
                <a:gd name="T33" fmla="*/ 584 h 5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9" h="584">
                  <a:moveTo>
                    <a:pt x="172" y="0"/>
                  </a:moveTo>
                  <a:lnTo>
                    <a:pt x="416" y="0"/>
                  </a:lnTo>
                  <a:lnTo>
                    <a:pt x="589" y="171"/>
                  </a:lnTo>
                  <a:lnTo>
                    <a:pt x="589" y="413"/>
                  </a:lnTo>
                  <a:lnTo>
                    <a:pt x="416" y="584"/>
                  </a:lnTo>
                  <a:lnTo>
                    <a:pt x="172" y="584"/>
                  </a:lnTo>
                  <a:lnTo>
                    <a:pt x="0" y="413"/>
                  </a:lnTo>
                  <a:lnTo>
                    <a:pt x="0" y="171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Freeform 33"/>
            <p:cNvSpPr>
              <a:spLocks/>
            </p:cNvSpPr>
            <p:nvPr/>
          </p:nvSpPr>
          <p:spPr bwMode="auto">
            <a:xfrm>
              <a:off x="6643" y="1464"/>
              <a:ext cx="115" cy="221"/>
            </a:xfrm>
            <a:custGeom>
              <a:avLst/>
              <a:gdLst>
                <a:gd name="T0" fmla="*/ 107 w 115"/>
                <a:gd name="T1" fmla="*/ 35 h 221"/>
                <a:gd name="T2" fmla="*/ 88 w 115"/>
                <a:gd name="T3" fmla="*/ 10 h 221"/>
                <a:gd name="T4" fmla="*/ 70 w 115"/>
                <a:gd name="T5" fmla="*/ 2 h 221"/>
                <a:gd name="T6" fmla="*/ 50 w 115"/>
                <a:gd name="T7" fmla="*/ 2 h 221"/>
                <a:gd name="T8" fmla="*/ 32 w 115"/>
                <a:gd name="T9" fmla="*/ 10 h 221"/>
                <a:gd name="T10" fmla="*/ 18 w 115"/>
                <a:gd name="T11" fmla="*/ 25 h 221"/>
                <a:gd name="T12" fmla="*/ 9 w 115"/>
                <a:gd name="T13" fmla="*/ 46 h 221"/>
                <a:gd name="T14" fmla="*/ 9 w 115"/>
                <a:gd name="T15" fmla="*/ 70 h 221"/>
                <a:gd name="T16" fmla="*/ 16 w 115"/>
                <a:gd name="T17" fmla="*/ 89 h 221"/>
                <a:gd name="T18" fmla="*/ 36 w 115"/>
                <a:gd name="T19" fmla="*/ 107 h 221"/>
                <a:gd name="T20" fmla="*/ 69 w 115"/>
                <a:gd name="T21" fmla="*/ 124 h 221"/>
                <a:gd name="T22" fmla="*/ 93 w 115"/>
                <a:gd name="T23" fmla="*/ 146 h 221"/>
                <a:gd name="T24" fmla="*/ 97 w 115"/>
                <a:gd name="T25" fmla="*/ 163 h 221"/>
                <a:gd name="T26" fmla="*/ 86 w 115"/>
                <a:gd name="T27" fmla="*/ 192 h 221"/>
                <a:gd name="T28" fmla="*/ 69 w 115"/>
                <a:gd name="T29" fmla="*/ 202 h 221"/>
                <a:gd name="T30" fmla="*/ 54 w 115"/>
                <a:gd name="T31" fmla="*/ 202 h 221"/>
                <a:gd name="T32" fmla="*/ 33 w 115"/>
                <a:gd name="T33" fmla="*/ 189 h 221"/>
                <a:gd name="T34" fmla="*/ 18 w 115"/>
                <a:gd name="T35" fmla="*/ 156 h 221"/>
                <a:gd name="T36" fmla="*/ 2 w 115"/>
                <a:gd name="T37" fmla="*/ 174 h 221"/>
                <a:gd name="T38" fmla="*/ 14 w 115"/>
                <a:gd name="T39" fmla="*/ 196 h 221"/>
                <a:gd name="T40" fmla="*/ 29 w 115"/>
                <a:gd name="T41" fmla="*/ 213 h 221"/>
                <a:gd name="T42" fmla="*/ 50 w 115"/>
                <a:gd name="T43" fmla="*/ 221 h 221"/>
                <a:gd name="T44" fmla="*/ 73 w 115"/>
                <a:gd name="T45" fmla="*/ 221 h 221"/>
                <a:gd name="T46" fmla="*/ 91 w 115"/>
                <a:gd name="T47" fmla="*/ 213 h 221"/>
                <a:gd name="T48" fmla="*/ 107 w 115"/>
                <a:gd name="T49" fmla="*/ 196 h 221"/>
                <a:gd name="T50" fmla="*/ 115 w 115"/>
                <a:gd name="T51" fmla="*/ 174 h 221"/>
                <a:gd name="T52" fmla="*/ 115 w 115"/>
                <a:gd name="T53" fmla="*/ 148 h 221"/>
                <a:gd name="T54" fmla="*/ 108 w 115"/>
                <a:gd name="T55" fmla="*/ 129 h 221"/>
                <a:gd name="T56" fmla="*/ 87 w 115"/>
                <a:gd name="T57" fmla="*/ 109 h 221"/>
                <a:gd name="T58" fmla="*/ 55 w 115"/>
                <a:gd name="T59" fmla="*/ 92 h 221"/>
                <a:gd name="T60" fmla="*/ 32 w 115"/>
                <a:gd name="T61" fmla="*/ 72 h 221"/>
                <a:gd name="T62" fmla="*/ 27 w 115"/>
                <a:gd name="T63" fmla="*/ 55 h 221"/>
                <a:gd name="T64" fmla="*/ 37 w 115"/>
                <a:gd name="T65" fmla="*/ 29 h 221"/>
                <a:gd name="T66" fmla="*/ 59 w 115"/>
                <a:gd name="T67" fmla="*/ 20 h 221"/>
                <a:gd name="T68" fmla="*/ 75 w 115"/>
                <a:gd name="T69" fmla="*/ 22 h 221"/>
                <a:gd name="T70" fmla="*/ 91 w 115"/>
                <a:gd name="T71" fmla="*/ 46 h 221"/>
                <a:gd name="T72" fmla="*/ 113 w 115"/>
                <a:gd name="T73" fmla="*/ 55 h 2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221"/>
                <a:gd name="T113" fmla="*/ 115 w 115"/>
                <a:gd name="T114" fmla="*/ 221 h 2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221">
                  <a:moveTo>
                    <a:pt x="113" y="55"/>
                  </a:moveTo>
                  <a:lnTo>
                    <a:pt x="107" y="35"/>
                  </a:lnTo>
                  <a:lnTo>
                    <a:pt x="95" y="17"/>
                  </a:lnTo>
                  <a:lnTo>
                    <a:pt x="88" y="10"/>
                  </a:lnTo>
                  <a:lnTo>
                    <a:pt x="80" y="4"/>
                  </a:lnTo>
                  <a:lnTo>
                    <a:pt x="70" y="2"/>
                  </a:lnTo>
                  <a:lnTo>
                    <a:pt x="61" y="0"/>
                  </a:lnTo>
                  <a:lnTo>
                    <a:pt x="50" y="2"/>
                  </a:lnTo>
                  <a:lnTo>
                    <a:pt x="40" y="4"/>
                  </a:lnTo>
                  <a:lnTo>
                    <a:pt x="32" y="10"/>
                  </a:lnTo>
                  <a:lnTo>
                    <a:pt x="23" y="17"/>
                  </a:lnTo>
                  <a:lnTo>
                    <a:pt x="18" y="25"/>
                  </a:lnTo>
                  <a:lnTo>
                    <a:pt x="12" y="35"/>
                  </a:lnTo>
                  <a:lnTo>
                    <a:pt x="9" y="46"/>
                  </a:lnTo>
                  <a:lnTo>
                    <a:pt x="8" y="58"/>
                  </a:lnTo>
                  <a:lnTo>
                    <a:pt x="9" y="70"/>
                  </a:lnTo>
                  <a:lnTo>
                    <a:pt x="12" y="81"/>
                  </a:lnTo>
                  <a:lnTo>
                    <a:pt x="16" y="89"/>
                  </a:lnTo>
                  <a:lnTo>
                    <a:pt x="22" y="96"/>
                  </a:lnTo>
                  <a:lnTo>
                    <a:pt x="36" y="107"/>
                  </a:lnTo>
                  <a:lnTo>
                    <a:pt x="52" y="115"/>
                  </a:lnTo>
                  <a:lnTo>
                    <a:pt x="69" y="124"/>
                  </a:lnTo>
                  <a:lnTo>
                    <a:pt x="83" y="133"/>
                  </a:lnTo>
                  <a:lnTo>
                    <a:pt x="93" y="146"/>
                  </a:lnTo>
                  <a:lnTo>
                    <a:pt x="95" y="154"/>
                  </a:lnTo>
                  <a:lnTo>
                    <a:pt x="97" y="163"/>
                  </a:lnTo>
                  <a:lnTo>
                    <a:pt x="94" y="180"/>
                  </a:lnTo>
                  <a:lnTo>
                    <a:pt x="86" y="192"/>
                  </a:lnTo>
                  <a:lnTo>
                    <a:pt x="75" y="200"/>
                  </a:lnTo>
                  <a:lnTo>
                    <a:pt x="69" y="202"/>
                  </a:lnTo>
                  <a:lnTo>
                    <a:pt x="62" y="203"/>
                  </a:lnTo>
                  <a:lnTo>
                    <a:pt x="54" y="202"/>
                  </a:lnTo>
                  <a:lnTo>
                    <a:pt x="45" y="199"/>
                  </a:lnTo>
                  <a:lnTo>
                    <a:pt x="33" y="189"/>
                  </a:lnTo>
                  <a:lnTo>
                    <a:pt x="23" y="174"/>
                  </a:lnTo>
                  <a:lnTo>
                    <a:pt x="18" y="156"/>
                  </a:lnTo>
                  <a:lnTo>
                    <a:pt x="0" y="162"/>
                  </a:lnTo>
                  <a:lnTo>
                    <a:pt x="2" y="174"/>
                  </a:lnTo>
                  <a:lnTo>
                    <a:pt x="8" y="187"/>
                  </a:lnTo>
                  <a:lnTo>
                    <a:pt x="14" y="196"/>
                  </a:lnTo>
                  <a:lnTo>
                    <a:pt x="20" y="206"/>
                  </a:lnTo>
                  <a:lnTo>
                    <a:pt x="29" y="213"/>
                  </a:lnTo>
                  <a:lnTo>
                    <a:pt x="39" y="217"/>
                  </a:lnTo>
                  <a:lnTo>
                    <a:pt x="50" y="221"/>
                  </a:lnTo>
                  <a:lnTo>
                    <a:pt x="62" y="221"/>
                  </a:lnTo>
                  <a:lnTo>
                    <a:pt x="73" y="221"/>
                  </a:lnTo>
                  <a:lnTo>
                    <a:pt x="83" y="217"/>
                  </a:lnTo>
                  <a:lnTo>
                    <a:pt x="91" y="213"/>
                  </a:lnTo>
                  <a:lnTo>
                    <a:pt x="100" y="206"/>
                  </a:lnTo>
                  <a:lnTo>
                    <a:pt x="107" y="196"/>
                  </a:lnTo>
                  <a:lnTo>
                    <a:pt x="111" y="187"/>
                  </a:lnTo>
                  <a:lnTo>
                    <a:pt x="115" y="174"/>
                  </a:lnTo>
                  <a:lnTo>
                    <a:pt x="115" y="162"/>
                  </a:lnTo>
                  <a:lnTo>
                    <a:pt x="115" y="148"/>
                  </a:lnTo>
                  <a:lnTo>
                    <a:pt x="112" y="137"/>
                  </a:lnTo>
                  <a:lnTo>
                    <a:pt x="108" y="129"/>
                  </a:lnTo>
                  <a:lnTo>
                    <a:pt x="101" y="121"/>
                  </a:lnTo>
                  <a:lnTo>
                    <a:pt x="87" y="109"/>
                  </a:lnTo>
                  <a:lnTo>
                    <a:pt x="72" y="100"/>
                  </a:lnTo>
                  <a:lnTo>
                    <a:pt x="55" y="92"/>
                  </a:lnTo>
                  <a:lnTo>
                    <a:pt x="41" y="84"/>
                  </a:lnTo>
                  <a:lnTo>
                    <a:pt x="32" y="72"/>
                  </a:lnTo>
                  <a:lnTo>
                    <a:pt x="29" y="65"/>
                  </a:lnTo>
                  <a:lnTo>
                    <a:pt x="27" y="55"/>
                  </a:lnTo>
                  <a:lnTo>
                    <a:pt x="30" y="41"/>
                  </a:lnTo>
                  <a:lnTo>
                    <a:pt x="37" y="29"/>
                  </a:lnTo>
                  <a:lnTo>
                    <a:pt x="47" y="22"/>
                  </a:lnTo>
                  <a:lnTo>
                    <a:pt x="59" y="20"/>
                  </a:lnTo>
                  <a:lnTo>
                    <a:pt x="68" y="20"/>
                  </a:lnTo>
                  <a:lnTo>
                    <a:pt x="75" y="22"/>
                  </a:lnTo>
                  <a:lnTo>
                    <a:pt x="84" y="32"/>
                  </a:lnTo>
                  <a:lnTo>
                    <a:pt x="91" y="46"/>
                  </a:lnTo>
                  <a:lnTo>
                    <a:pt x="97" y="62"/>
                  </a:lnTo>
                  <a:lnTo>
                    <a:pt x="113" y="5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Freeform 34"/>
            <p:cNvSpPr>
              <a:spLocks/>
            </p:cNvSpPr>
            <p:nvPr/>
          </p:nvSpPr>
          <p:spPr bwMode="auto">
            <a:xfrm>
              <a:off x="6775" y="1468"/>
              <a:ext cx="116" cy="213"/>
            </a:xfrm>
            <a:custGeom>
              <a:avLst/>
              <a:gdLst>
                <a:gd name="T0" fmla="*/ 116 w 116"/>
                <a:gd name="T1" fmla="*/ 0 h 213"/>
                <a:gd name="T2" fmla="*/ 0 w 116"/>
                <a:gd name="T3" fmla="*/ 0 h 213"/>
                <a:gd name="T4" fmla="*/ 0 w 116"/>
                <a:gd name="T5" fmla="*/ 20 h 213"/>
                <a:gd name="T6" fmla="*/ 48 w 116"/>
                <a:gd name="T7" fmla="*/ 20 h 213"/>
                <a:gd name="T8" fmla="*/ 48 w 116"/>
                <a:gd name="T9" fmla="*/ 213 h 213"/>
                <a:gd name="T10" fmla="*/ 68 w 116"/>
                <a:gd name="T11" fmla="*/ 213 h 213"/>
                <a:gd name="T12" fmla="*/ 68 w 116"/>
                <a:gd name="T13" fmla="*/ 20 h 213"/>
                <a:gd name="T14" fmla="*/ 116 w 116"/>
                <a:gd name="T15" fmla="*/ 20 h 213"/>
                <a:gd name="T16" fmla="*/ 116 w 116"/>
                <a:gd name="T17" fmla="*/ 0 h 2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213"/>
                <a:gd name="T29" fmla="*/ 116 w 116"/>
                <a:gd name="T30" fmla="*/ 213 h 2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213">
                  <a:moveTo>
                    <a:pt x="116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48" y="20"/>
                  </a:lnTo>
                  <a:lnTo>
                    <a:pt x="48" y="213"/>
                  </a:lnTo>
                  <a:lnTo>
                    <a:pt x="68" y="213"/>
                  </a:lnTo>
                  <a:lnTo>
                    <a:pt x="68" y="20"/>
                  </a:lnTo>
                  <a:lnTo>
                    <a:pt x="116" y="2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Freeform 35"/>
            <p:cNvSpPr>
              <a:spLocks/>
            </p:cNvSpPr>
            <p:nvPr/>
          </p:nvSpPr>
          <p:spPr bwMode="auto">
            <a:xfrm>
              <a:off x="6906" y="1464"/>
              <a:ext cx="131" cy="221"/>
            </a:xfrm>
            <a:custGeom>
              <a:avLst/>
              <a:gdLst>
                <a:gd name="T0" fmla="*/ 110 w 131"/>
                <a:gd name="T1" fmla="*/ 136 h 221"/>
                <a:gd name="T2" fmla="*/ 111 w 131"/>
                <a:gd name="T3" fmla="*/ 88 h 221"/>
                <a:gd name="T4" fmla="*/ 103 w 131"/>
                <a:gd name="T5" fmla="*/ 54 h 221"/>
                <a:gd name="T6" fmla="*/ 91 w 131"/>
                <a:gd name="T7" fmla="*/ 30 h 221"/>
                <a:gd name="T8" fmla="*/ 74 w 131"/>
                <a:gd name="T9" fmla="*/ 21 h 221"/>
                <a:gd name="T10" fmla="*/ 56 w 131"/>
                <a:gd name="T11" fmla="*/ 21 h 221"/>
                <a:gd name="T12" fmla="*/ 39 w 131"/>
                <a:gd name="T13" fmla="*/ 30 h 221"/>
                <a:gd name="T14" fmla="*/ 27 w 131"/>
                <a:gd name="T15" fmla="*/ 54 h 221"/>
                <a:gd name="T16" fmla="*/ 20 w 131"/>
                <a:gd name="T17" fmla="*/ 88 h 221"/>
                <a:gd name="T18" fmla="*/ 20 w 131"/>
                <a:gd name="T19" fmla="*/ 133 h 221"/>
                <a:gd name="T20" fmla="*/ 27 w 131"/>
                <a:gd name="T21" fmla="*/ 169 h 221"/>
                <a:gd name="T22" fmla="*/ 39 w 131"/>
                <a:gd name="T23" fmla="*/ 191 h 221"/>
                <a:gd name="T24" fmla="*/ 56 w 131"/>
                <a:gd name="T25" fmla="*/ 202 h 221"/>
                <a:gd name="T26" fmla="*/ 78 w 131"/>
                <a:gd name="T27" fmla="*/ 200 h 221"/>
                <a:gd name="T28" fmla="*/ 91 w 131"/>
                <a:gd name="T29" fmla="*/ 192 h 221"/>
                <a:gd name="T30" fmla="*/ 100 w 131"/>
                <a:gd name="T31" fmla="*/ 177 h 221"/>
                <a:gd name="T32" fmla="*/ 107 w 131"/>
                <a:gd name="T33" fmla="*/ 156 h 221"/>
                <a:gd name="T34" fmla="*/ 123 w 131"/>
                <a:gd name="T35" fmla="*/ 172 h 221"/>
                <a:gd name="T36" fmla="*/ 110 w 131"/>
                <a:gd name="T37" fmla="*/ 195 h 221"/>
                <a:gd name="T38" fmla="*/ 95 w 131"/>
                <a:gd name="T39" fmla="*/ 211 h 221"/>
                <a:gd name="T40" fmla="*/ 75 w 131"/>
                <a:gd name="T41" fmla="*/ 221 h 221"/>
                <a:gd name="T42" fmla="*/ 52 w 131"/>
                <a:gd name="T43" fmla="*/ 219 h 221"/>
                <a:gd name="T44" fmla="*/ 28 w 131"/>
                <a:gd name="T45" fmla="*/ 204 h 221"/>
                <a:gd name="T46" fmla="*/ 10 w 131"/>
                <a:gd name="T47" fmla="*/ 177 h 221"/>
                <a:gd name="T48" fmla="*/ 2 w 131"/>
                <a:gd name="T49" fmla="*/ 136 h 221"/>
                <a:gd name="T50" fmla="*/ 2 w 131"/>
                <a:gd name="T51" fmla="*/ 85 h 221"/>
                <a:gd name="T52" fmla="*/ 10 w 131"/>
                <a:gd name="T53" fmla="*/ 46 h 221"/>
                <a:gd name="T54" fmla="*/ 28 w 131"/>
                <a:gd name="T55" fmla="*/ 17 h 221"/>
                <a:gd name="T56" fmla="*/ 52 w 131"/>
                <a:gd name="T57" fmla="*/ 3 h 221"/>
                <a:gd name="T58" fmla="*/ 80 w 131"/>
                <a:gd name="T59" fmla="*/ 3 h 221"/>
                <a:gd name="T60" fmla="*/ 103 w 131"/>
                <a:gd name="T61" fmla="*/ 17 h 221"/>
                <a:gd name="T62" fmla="*/ 120 w 131"/>
                <a:gd name="T63" fmla="*/ 46 h 221"/>
                <a:gd name="T64" fmla="*/ 129 w 131"/>
                <a:gd name="T65" fmla="*/ 85 h 221"/>
                <a:gd name="T66" fmla="*/ 129 w 131"/>
                <a:gd name="T67" fmla="*/ 136 h 221"/>
                <a:gd name="T68" fmla="*/ 107 w 131"/>
                <a:gd name="T69" fmla="*/ 156 h 2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"/>
                <a:gd name="T106" fmla="*/ 0 h 221"/>
                <a:gd name="T107" fmla="*/ 131 w 131"/>
                <a:gd name="T108" fmla="*/ 221 h 2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" h="221">
                  <a:moveTo>
                    <a:pt x="107" y="156"/>
                  </a:moveTo>
                  <a:lnTo>
                    <a:pt x="110" y="136"/>
                  </a:lnTo>
                  <a:lnTo>
                    <a:pt x="111" y="111"/>
                  </a:lnTo>
                  <a:lnTo>
                    <a:pt x="111" y="88"/>
                  </a:lnTo>
                  <a:lnTo>
                    <a:pt x="109" y="69"/>
                  </a:lnTo>
                  <a:lnTo>
                    <a:pt x="103" y="54"/>
                  </a:lnTo>
                  <a:lnTo>
                    <a:pt x="98" y="41"/>
                  </a:lnTo>
                  <a:lnTo>
                    <a:pt x="91" y="30"/>
                  </a:lnTo>
                  <a:lnTo>
                    <a:pt x="84" y="24"/>
                  </a:lnTo>
                  <a:lnTo>
                    <a:pt x="74" y="21"/>
                  </a:lnTo>
                  <a:lnTo>
                    <a:pt x="66" y="20"/>
                  </a:lnTo>
                  <a:lnTo>
                    <a:pt x="56" y="21"/>
                  </a:lnTo>
                  <a:lnTo>
                    <a:pt x="48" y="24"/>
                  </a:lnTo>
                  <a:lnTo>
                    <a:pt x="39" y="30"/>
                  </a:lnTo>
                  <a:lnTo>
                    <a:pt x="32" y="41"/>
                  </a:lnTo>
                  <a:lnTo>
                    <a:pt x="27" y="54"/>
                  </a:lnTo>
                  <a:lnTo>
                    <a:pt x="23" y="69"/>
                  </a:lnTo>
                  <a:lnTo>
                    <a:pt x="20" y="88"/>
                  </a:lnTo>
                  <a:lnTo>
                    <a:pt x="18" y="111"/>
                  </a:lnTo>
                  <a:lnTo>
                    <a:pt x="20" y="133"/>
                  </a:lnTo>
                  <a:lnTo>
                    <a:pt x="23" y="152"/>
                  </a:lnTo>
                  <a:lnTo>
                    <a:pt x="27" y="169"/>
                  </a:lnTo>
                  <a:lnTo>
                    <a:pt x="32" y="181"/>
                  </a:lnTo>
                  <a:lnTo>
                    <a:pt x="39" y="191"/>
                  </a:lnTo>
                  <a:lnTo>
                    <a:pt x="48" y="198"/>
                  </a:lnTo>
                  <a:lnTo>
                    <a:pt x="56" y="202"/>
                  </a:lnTo>
                  <a:lnTo>
                    <a:pt x="66" y="203"/>
                  </a:lnTo>
                  <a:lnTo>
                    <a:pt x="78" y="200"/>
                  </a:lnTo>
                  <a:lnTo>
                    <a:pt x="85" y="196"/>
                  </a:lnTo>
                  <a:lnTo>
                    <a:pt x="91" y="192"/>
                  </a:lnTo>
                  <a:lnTo>
                    <a:pt x="95" y="185"/>
                  </a:lnTo>
                  <a:lnTo>
                    <a:pt x="100" y="177"/>
                  </a:lnTo>
                  <a:lnTo>
                    <a:pt x="105" y="167"/>
                  </a:lnTo>
                  <a:lnTo>
                    <a:pt x="107" y="156"/>
                  </a:lnTo>
                  <a:lnTo>
                    <a:pt x="127" y="156"/>
                  </a:lnTo>
                  <a:lnTo>
                    <a:pt x="123" y="172"/>
                  </a:lnTo>
                  <a:lnTo>
                    <a:pt x="117" y="184"/>
                  </a:lnTo>
                  <a:lnTo>
                    <a:pt x="110" y="195"/>
                  </a:lnTo>
                  <a:lnTo>
                    <a:pt x="103" y="204"/>
                  </a:lnTo>
                  <a:lnTo>
                    <a:pt x="95" y="211"/>
                  </a:lnTo>
                  <a:lnTo>
                    <a:pt x="85" y="217"/>
                  </a:lnTo>
                  <a:lnTo>
                    <a:pt x="75" y="221"/>
                  </a:lnTo>
                  <a:lnTo>
                    <a:pt x="66" y="221"/>
                  </a:lnTo>
                  <a:lnTo>
                    <a:pt x="52" y="219"/>
                  </a:lnTo>
                  <a:lnTo>
                    <a:pt x="39" y="214"/>
                  </a:lnTo>
                  <a:lnTo>
                    <a:pt x="28" y="204"/>
                  </a:lnTo>
                  <a:lnTo>
                    <a:pt x="18" y="192"/>
                  </a:lnTo>
                  <a:lnTo>
                    <a:pt x="10" y="177"/>
                  </a:lnTo>
                  <a:lnTo>
                    <a:pt x="5" y="158"/>
                  </a:lnTo>
                  <a:lnTo>
                    <a:pt x="2" y="136"/>
                  </a:lnTo>
                  <a:lnTo>
                    <a:pt x="0" y="111"/>
                  </a:lnTo>
                  <a:lnTo>
                    <a:pt x="2" y="85"/>
                  </a:lnTo>
                  <a:lnTo>
                    <a:pt x="5" y="65"/>
                  </a:lnTo>
                  <a:lnTo>
                    <a:pt x="10" y="46"/>
                  </a:lnTo>
                  <a:lnTo>
                    <a:pt x="18" y="29"/>
                  </a:lnTo>
                  <a:lnTo>
                    <a:pt x="28" y="17"/>
                  </a:lnTo>
                  <a:lnTo>
                    <a:pt x="39" y="9"/>
                  </a:lnTo>
                  <a:lnTo>
                    <a:pt x="52" y="3"/>
                  </a:lnTo>
                  <a:lnTo>
                    <a:pt x="66" y="0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3" y="17"/>
                  </a:lnTo>
                  <a:lnTo>
                    <a:pt x="113" y="29"/>
                  </a:lnTo>
                  <a:lnTo>
                    <a:pt x="120" y="46"/>
                  </a:lnTo>
                  <a:lnTo>
                    <a:pt x="125" y="65"/>
                  </a:lnTo>
                  <a:lnTo>
                    <a:pt x="129" y="85"/>
                  </a:lnTo>
                  <a:lnTo>
                    <a:pt x="131" y="111"/>
                  </a:lnTo>
                  <a:lnTo>
                    <a:pt x="129" y="136"/>
                  </a:lnTo>
                  <a:lnTo>
                    <a:pt x="127" y="156"/>
                  </a:lnTo>
                  <a:lnTo>
                    <a:pt x="107" y="156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Freeform 36"/>
            <p:cNvSpPr>
              <a:spLocks/>
            </p:cNvSpPr>
            <p:nvPr/>
          </p:nvSpPr>
          <p:spPr bwMode="auto">
            <a:xfrm>
              <a:off x="7063" y="1468"/>
              <a:ext cx="110" cy="213"/>
            </a:xfrm>
            <a:custGeom>
              <a:avLst/>
              <a:gdLst>
                <a:gd name="T0" fmla="*/ 20 w 110"/>
                <a:gd name="T1" fmla="*/ 63 h 213"/>
                <a:gd name="T2" fmla="*/ 20 w 110"/>
                <a:gd name="T3" fmla="*/ 20 h 213"/>
                <a:gd name="T4" fmla="*/ 34 w 110"/>
                <a:gd name="T5" fmla="*/ 20 h 213"/>
                <a:gd name="T6" fmla="*/ 53 w 110"/>
                <a:gd name="T7" fmla="*/ 21 h 213"/>
                <a:gd name="T8" fmla="*/ 63 w 110"/>
                <a:gd name="T9" fmla="*/ 22 h 213"/>
                <a:gd name="T10" fmla="*/ 71 w 110"/>
                <a:gd name="T11" fmla="*/ 25 h 213"/>
                <a:gd name="T12" fmla="*/ 79 w 110"/>
                <a:gd name="T13" fmla="*/ 29 h 213"/>
                <a:gd name="T14" fmla="*/ 85 w 110"/>
                <a:gd name="T15" fmla="*/ 36 h 213"/>
                <a:gd name="T16" fmla="*/ 89 w 110"/>
                <a:gd name="T17" fmla="*/ 46 h 213"/>
                <a:gd name="T18" fmla="*/ 90 w 110"/>
                <a:gd name="T19" fmla="*/ 59 h 213"/>
                <a:gd name="T20" fmla="*/ 89 w 110"/>
                <a:gd name="T21" fmla="*/ 72 h 213"/>
                <a:gd name="T22" fmla="*/ 86 w 110"/>
                <a:gd name="T23" fmla="*/ 81 h 213"/>
                <a:gd name="T24" fmla="*/ 79 w 110"/>
                <a:gd name="T25" fmla="*/ 88 h 213"/>
                <a:gd name="T26" fmla="*/ 72 w 110"/>
                <a:gd name="T27" fmla="*/ 94 h 213"/>
                <a:gd name="T28" fmla="*/ 54 w 110"/>
                <a:gd name="T29" fmla="*/ 98 h 213"/>
                <a:gd name="T30" fmla="*/ 36 w 110"/>
                <a:gd name="T31" fmla="*/ 99 h 213"/>
                <a:gd name="T32" fmla="*/ 20 w 110"/>
                <a:gd name="T33" fmla="*/ 99 h 213"/>
                <a:gd name="T34" fmla="*/ 20 w 110"/>
                <a:gd name="T35" fmla="*/ 63 h 213"/>
                <a:gd name="T36" fmla="*/ 0 w 110"/>
                <a:gd name="T37" fmla="*/ 63 h 213"/>
                <a:gd name="T38" fmla="*/ 0 w 110"/>
                <a:gd name="T39" fmla="*/ 213 h 213"/>
                <a:gd name="T40" fmla="*/ 20 w 110"/>
                <a:gd name="T41" fmla="*/ 213 h 213"/>
                <a:gd name="T42" fmla="*/ 20 w 110"/>
                <a:gd name="T43" fmla="*/ 117 h 213"/>
                <a:gd name="T44" fmla="*/ 47 w 110"/>
                <a:gd name="T45" fmla="*/ 117 h 213"/>
                <a:gd name="T46" fmla="*/ 64 w 110"/>
                <a:gd name="T47" fmla="*/ 115 h 213"/>
                <a:gd name="T48" fmla="*/ 78 w 110"/>
                <a:gd name="T49" fmla="*/ 111 h 213"/>
                <a:gd name="T50" fmla="*/ 89 w 110"/>
                <a:gd name="T51" fmla="*/ 106 h 213"/>
                <a:gd name="T52" fmla="*/ 97 w 110"/>
                <a:gd name="T53" fmla="*/ 98 h 213"/>
                <a:gd name="T54" fmla="*/ 103 w 110"/>
                <a:gd name="T55" fmla="*/ 89 h 213"/>
                <a:gd name="T56" fmla="*/ 107 w 110"/>
                <a:gd name="T57" fmla="*/ 79 h 213"/>
                <a:gd name="T58" fmla="*/ 110 w 110"/>
                <a:gd name="T59" fmla="*/ 69 h 213"/>
                <a:gd name="T60" fmla="*/ 110 w 110"/>
                <a:gd name="T61" fmla="*/ 59 h 213"/>
                <a:gd name="T62" fmla="*/ 110 w 110"/>
                <a:gd name="T63" fmla="*/ 50 h 213"/>
                <a:gd name="T64" fmla="*/ 107 w 110"/>
                <a:gd name="T65" fmla="*/ 40 h 213"/>
                <a:gd name="T66" fmla="*/ 103 w 110"/>
                <a:gd name="T67" fmla="*/ 29 h 213"/>
                <a:gd name="T68" fmla="*/ 97 w 110"/>
                <a:gd name="T69" fmla="*/ 21 h 213"/>
                <a:gd name="T70" fmla="*/ 89 w 110"/>
                <a:gd name="T71" fmla="*/ 13 h 213"/>
                <a:gd name="T72" fmla="*/ 79 w 110"/>
                <a:gd name="T73" fmla="*/ 6 h 213"/>
                <a:gd name="T74" fmla="*/ 65 w 110"/>
                <a:gd name="T75" fmla="*/ 2 h 213"/>
                <a:gd name="T76" fmla="*/ 50 w 110"/>
                <a:gd name="T77" fmla="*/ 0 h 213"/>
                <a:gd name="T78" fmla="*/ 0 w 110"/>
                <a:gd name="T79" fmla="*/ 0 h 213"/>
                <a:gd name="T80" fmla="*/ 0 w 110"/>
                <a:gd name="T81" fmla="*/ 63 h 213"/>
                <a:gd name="T82" fmla="*/ 20 w 110"/>
                <a:gd name="T83" fmla="*/ 63 h 21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0"/>
                <a:gd name="T127" fmla="*/ 0 h 213"/>
                <a:gd name="T128" fmla="*/ 110 w 110"/>
                <a:gd name="T129" fmla="*/ 213 h 21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0" h="213">
                  <a:moveTo>
                    <a:pt x="20" y="63"/>
                  </a:moveTo>
                  <a:lnTo>
                    <a:pt x="20" y="20"/>
                  </a:lnTo>
                  <a:lnTo>
                    <a:pt x="34" y="20"/>
                  </a:lnTo>
                  <a:lnTo>
                    <a:pt x="53" y="21"/>
                  </a:lnTo>
                  <a:lnTo>
                    <a:pt x="63" y="22"/>
                  </a:lnTo>
                  <a:lnTo>
                    <a:pt x="71" y="25"/>
                  </a:lnTo>
                  <a:lnTo>
                    <a:pt x="79" y="29"/>
                  </a:lnTo>
                  <a:lnTo>
                    <a:pt x="85" y="36"/>
                  </a:lnTo>
                  <a:lnTo>
                    <a:pt x="89" y="46"/>
                  </a:lnTo>
                  <a:lnTo>
                    <a:pt x="90" y="59"/>
                  </a:lnTo>
                  <a:lnTo>
                    <a:pt x="89" y="72"/>
                  </a:lnTo>
                  <a:lnTo>
                    <a:pt x="86" y="81"/>
                  </a:lnTo>
                  <a:lnTo>
                    <a:pt x="79" y="88"/>
                  </a:lnTo>
                  <a:lnTo>
                    <a:pt x="72" y="94"/>
                  </a:lnTo>
                  <a:lnTo>
                    <a:pt x="54" y="98"/>
                  </a:lnTo>
                  <a:lnTo>
                    <a:pt x="36" y="99"/>
                  </a:lnTo>
                  <a:lnTo>
                    <a:pt x="20" y="99"/>
                  </a:lnTo>
                  <a:lnTo>
                    <a:pt x="20" y="63"/>
                  </a:lnTo>
                  <a:lnTo>
                    <a:pt x="0" y="63"/>
                  </a:lnTo>
                  <a:lnTo>
                    <a:pt x="0" y="213"/>
                  </a:lnTo>
                  <a:lnTo>
                    <a:pt x="20" y="213"/>
                  </a:lnTo>
                  <a:lnTo>
                    <a:pt x="20" y="117"/>
                  </a:lnTo>
                  <a:lnTo>
                    <a:pt x="47" y="117"/>
                  </a:lnTo>
                  <a:lnTo>
                    <a:pt x="64" y="115"/>
                  </a:lnTo>
                  <a:lnTo>
                    <a:pt x="78" y="111"/>
                  </a:lnTo>
                  <a:lnTo>
                    <a:pt x="89" y="106"/>
                  </a:lnTo>
                  <a:lnTo>
                    <a:pt x="97" y="98"/>
                  </a:lnTo>
                  <a:lnTo>
                    <a:pt x="103" y="89"/>
                  </a:lnTo>
                  <a:lnTo>
                    <a:pt x="107" y="79"/>
                  </a:lnTo>
                  <a:lnTo>
                    <a:pt x="110" y="69"/>
                  </a:lnTo>
                  <a:lnTo>
                    <a:pt x="110" y="59"/>
                  </a:lnTo>
                  <a:lnTo>
                    <a:pt x="110" y="50"/>
                  </a:lnTo>
                  <a:lnTo>
                    <a:pt x="107" y="40"/>
                  </a:lnTo>
                  <a:lnTo>
                    <a:pt x="103" y="29"/>
                  </a:lnTo>
                  <a:lnTo>
                    <a:pt x="97" y="21"/>
                  </a:lnTo>
                  <a:lnTo>
                    <a:pt x="89" y="13"/>
                  </a:lnTo>
                  <a:lnTo>
                    <a:pt x="79" y="6"/>
                  </a:lnTo>
                  <a:lnTo>
                    <a:pt x="65" y="2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20" y="63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129" name="Text Box 41"/>
          <p:cNvSpPr txBox="1">
            <a:spLocks noChangeArrowheads="1"/>
          </p:cNvSpPr>
          <p:nvPr/>
        </p:nvSpPr>
        <p:spPr bwMode="auto">
          <a:xfrm>
            <a:off x="1447800" y="60960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Digoxin , diuretic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"/>
                                        <p:tgtEl>
                                          <p:spTgt spid="89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"/>
                                        <p:tgtEl>
                                          <p:spTgt spid="89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"/>
                                        <p:tgtEl>
                                          <p:spTgt spid="89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"/>
                                        <p:tgtEl>
                                          <p:spTgt spid="89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0" grpId="0" autoUpdateAnimBg="0"/>
      <p:bldP spid="89106" grpId="0" autoUpdateAnimBg="0"/>
      <p:bldP spid="89107" grpId="0" autoUpdateAnimBg="0"/>
      <p:bldP spid="89108" grpId="0" animBg="1"/>
      <p:bldP spid="89114" grpId="0" animBg="1"/>
      <p:bldP spid="89115" grpId="0" animBg="1"/>
      <p:bldP spid="89127" grpId="0" animBg="1"/>
      <p:bldP spid="89128" grpId="0" build="p" autoUpdateAnimBg="0"/>
      <p:bldP spid="8912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E781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Drug interactions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FF0000"/>
                </a:solidFill>
              </a:rPr>
              <a:t>Diuretics</a:t>
            </a:r>
            <a:r>
              <a:rPr lang="en-US" sz="2800" b="1" smtClean="0">
                <a:solidFill>
                  <a:srgbClr val="002060"/>
                </a:solidFill>
                <a:sym typeface="Symbol" pitchFamily="18" charset="2"/>
              </a:rPr>
              <a:t> hypokalemia (arrhythmia)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solidFill>
                <a:srgbClr val="002060"/>
              </a:solidFill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FF0000"/>
                </a:solidFill>
                <a:sym typeface="Symbol" pitchFamily="18" charset="2"/>
              </a:rPr>
              <a:t>Quinidine</a:t>
            </a:r>
            <a:r>
              <a:rPr lang="en-US" sz="2800" b="1" smtClean="0">
                <a:solidFill>
                  <a:srgbClr val="002060"/>
                </a:solidFill>
                <a:sym typeface="Symbol" pitchFamily="18" charset="2"/>
              </a:rPr>
              <a:t> : plasma level of digitalis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solidFill>
                <a:srgbClr val="002060"/>
              </a:solidFill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7772400" cy="5334000"/>
          </a:xfrm>
        </p:spPr>
        <p:txBody>
          <a:bodyPr/>
          <a:lstStyle/>
          <a:p>
            <a:r>
              <a:rPr lang="en-US" sz="3600" dirty="0" smtClean="0"/>
              <a:t>What is the preferred agent to combat extreme </a:t>
            </a:r>
            <a:r>
              <a:rPr lang="en-US" sz="3600" dirty="0" err="1" smtClean="0"/>
              <a:t>digoxin</a:t>
            </a:r>
            <a:r>
              <a:rPr lang="en-US" sz="3600" dirty="0" smtClean="0"/>
              <a:t> overdose?</a:t>
            </a:r>
          </a:p>
          <a:p>
            <a:r>
              <a:rPr lang="en-US" sz="3600" dirty="0" smtClean="0"/>
              <a:t>A- K+</a:t>
            </a:r>
          </a:p>
          <a:p>
            <a:r>
              <a:rPr lang="en-US" sz="3600" dirty="0" smtClean="0"/>
              <a:t>B-Mg++</a:t>
            </a:r>
          </a:p>
          <a:p>
            <a:r>
              <a:rPr lang="en-US" sz="3600" dirty="0" smtClean="0"/>
              <a:t>C-</a:t>
            </a:r>
            <a:r>
              <a:rPr lang="en-US" sz="3600" dirty="0" err="1" smtClean="0"/>
              <a:t>Fab</a:t>
            </a:r>
            <a:r>
              <a:rPr lang="en-US" sz="3600" dirty="0" smtClean="0"/>
              <a:t> fragments</a:t>
            </a:r>
          </a:p>
          <a:p>
            <a:r>
              <a:rPr lang="en-US" sz="3600" dirty="0" smtClean="0"/>
              <a:t>D-</a:t>
            </a:r>
            <a:r>
              <a:rPr lang="en-US" sz="3600" dirty="0" err="1" smtClean="0"/>
              <a:t>Phenytoin</a:t>
            </a:r>
            <a:endParaRPr lang="en-US" sz="3600" dirty="0"/>
          </a:p>
        </p:txBody>
      </p:sp>
      <p:pic>
        <p:nvPicPr>
          <p:cNvPr id="4" name="Picture 11" descr="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 err="1" smtClean="0"/>
              <a:t>quinidine</a:t>
            </a:r>
            <a:r>
              <a:rPr lang="en-US" dirty="0" smtClean="0"/>
              <a:t> and </a:t>
            </a:r>
            <a:r>
              <a:rPr lang="en-US" dirty="0" err="1" smtClean="0"/>
              <a:t>digoxin</a:t>
            </a:r>
            <a:r>
              <a:rPr lang="en-US" dirty="0" smtClean="0"/>
              <a:t> are administered concurrently ,which of the following effects does </a:t>
            </a:r>
            <a:r>
              <a:rPr lang="en-US" dirty="0" err="1" smtClean="0"/>
              <a:t>quinidine</a:t>
            </a:r>
            <a:r>
              <a:rPr lang="en-US" dirty="0" smtClean="0"/>
              <a:t> have on </a:t>
            </a:r>
            <a:r>
              <a:rPr lang="en-US" dirty="0" err="1" smtClean="0"/>
              <a:t>digoxin</a:t>
            </a:r>
            <a:r>
              <a:rPr lang="en-US" dirty="0" smtClean="0"/>
              <a:t>?</a:t>
            </a:r>
          </a:p>
          <a:p>
            <a:r>
              <a:rPr lang="en-US" dirty="0" smtClean="0"/>
              <a:t>A- absorption of </a:t>
            </a:r>
            <a:r>
              <a:rPr lang="en-US" dirty="0" err="1" smtClean="0"/>
              <a:t>digoxin</a:t>
            </a:r>
            <a:r>
              <a:rPr lang="en-US" dirty="0" smtClean="0"/>
              <a:t> is decreased</a:t>
            </a:r>
          </a:p>
          <a:p>
            <a:r>
              <a:rPr lang="en-US" dirty="0" smtClean="0"/>
              <a:t>B-plasma concentration is increased</a:t>
            </a:r>
          </a:p>
          <a:p>
            <a:r>
              <a:rPr lang="en-US" dirty="0" smtClean="0"/>
              <a:t>C-metabolism of </a:t>
            </a:r>
            <a:r>
              <a:rPr lang="en-US" dirty="0" err="1" smtClean="0"/>
              <a:t>digoxin</a:t>
            </a:r>
            <a:r>
              <a:rPr lang="en-US" dirty="0" smtClean="0"/>
              <a:t> is prevented</a:t>
            </a:r>
          </a:p>
          <a:p>
            <a:r>
              <a:rPr lang="en-US" dirty="0" smtClean="0"/>
              <a:t>D-ability of </a:t>
            </a:r>
            <a:r>
              <a:rPr lang="en-US" dirty="0" err="1" smtClean="0"/>
              <a:t>digoxin</a:t>
            </a:r>
            <a:r>
              <a:rPr lang="en-US" dirty="0" smtClean="0"/>
              <a:t> to inhibit the sodium/potassium pump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is reduced</a:t>
            </a:r>
            <a:endParaRPr lang="en-US" dirty="0"/>
          </a:p>
        </p:txBody>
      </p:sp>
      <p:pic>
        <p:nvPicPr>
          <p:cNvPr id="4" name="Picture 11" descr="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733800"/>
            <a:ext cx="2438400" cy="2971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b="1" spc="50" dirty="0" smtClean="0">
                <a:ln w="11430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β</a:t>
            </a:r>
            <a:r>
              <a:rPr lang="en-US" b="1" spc="50" dirty="0" smtClean="0">
                <a:ln w="11430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en-US" b="1" spc="50" dirty="0" err="1" smtClean="0">
                <a:ln w="11430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Adrenoceptor</a:t>
            </a:r>
            <a:r>
              <a:rPr lang="en-US" b="1" spc="50" dirty="0" smtClean="0">
                <a:ln w="11430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agonists</a:t>
            </a:r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5720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B050"/>
                </a:solidFill>
              </a:rPr>
              <a:t>Dopamine</a:t>
            </a:r>
            <a:r>
              <a:rPr lang="en-US" dirty="0" smtClean="0">
                <a:solidFill>
                  <a:srgbClr val="00B050"/>
                </a:solidFill>
              </a:rPr>
              <a:t> :</a:t>
            </a:r>
            <a:r>
              <a:rPr lang="en-US" dirty="0" smtClean="0">
                <a:solidFill>
                  <a:srgbClr val="0070C0"/>
                </a:solidFill>
              </a:rPr>
              <a:t>Acts on: α ,β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 and dopamine receptors.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Used</a:t>
            </a:r>
            <a:r>
              <a:rPr lang="en-US" b="1" dirty="0" smtClean="0">
                <a:solidFill>
                  <a:srgbClr val="002060"/>
                </a:solidFill>
              </a:rPr>
              <a:t> in: acute L.H.F. mainly in patients with impaired renal blood flow.</a:t>
            </a:r>
          </a:p>
          <a:p>
            <a:pPr eaLnBrk="1" hangingPunct="1">
              <a:buFontTx/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Dobutamine</a:t>
            </a:r>
            <a:r>
              <a:rPr lang="en-US" dirty="0" smtClean="0">
                <a:solidFill>
                  <a:srgbClr val="00B050"/>
                </a:solidFill>
              </a:rPr>
              <a:t> : </a:t>
            </a:r>
            <a:r>
              <a:rPr lang="en-US" dirty="0" smtClean="0">
                <a:solidFill>
                  <a:srgbClr val="0070C0"/>
                </a:solidFill>
              </a:rPr>
              <a:t>Selective </a:t>
            </a:r>
            <a:r>
              <a:rPr lang="el-GR" dirty="0" smtClean="0">
                <a:solidFill>
                  <a:srgbClr val="0070C0"/>
                </a:solidFill>
              </a:rPr>
              <a:t>β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 agonist 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</a:rPr>
              <a:t>Used</a:t>
            </a:r>
            <a:r>
              <a:rPr lang="en-US" dirty="0" smtClean="0">
                <a:solidFill>
                  <a:srgbClr val="0070C0"/>
                </a:solidFill>
              </a:rPr>
              <a:t> :</a:t>
            </a:r>
            <a:r>
              <a:rPr lang="en-US" b="1" dirty="0" smtClean="0">
                <a:solidFill>
                  <a:srgbClr val="002060"/>
                </a:solidFill>
              </a:rPr>
              <a:t>in the treatment of acute heart 			failure 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    </a:t>
            </a:r>
            <a:r>
              <a:rPr lang="en-US" b="1" dirty="0" err="1" smtClean="0">
                <a:solidFill>
                  <a:srgbClr val="002060"/>
                </a:solidFill>
              </a:rPr>
              <a:t>Cardiogenic</a:t>
            </a:r>
            <a:r>
              <a:rPr lang="en-US" b="1" dirty="0" smtClean="0">
                <a:solidFill>
                  <a:srgbClr val="002060"/>
                </a:solidFill>
              </a:rPr>
              <a:t> shock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 ( cont.)</a:t>
            </a:r>
            <a:endParaRPr lang="ar-SA" smtClean="0"/>
          </a:p>
        </p:txBody>
      </p:sp>
      <p:sp>
        <p:nvSpPr>
          <p:cNvPr id="6147" name="عنصر نائب للمحتوى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Describe the mechanism of action , therapeutic uses , side effects &amp; drug interactions of  individual drugs used for the treatment of heart failure</a:t>
            </a:r>
            <a:endParaRPr lang="ar-SA" b="1" dirty="0" smtClean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pc="50" dirty="0" err="1" smtClean="0">
                <a:ln w="11430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Phosphodiesterase</a:t>
            </a:r>
            <a:r>
              <a:rPr lang="en-US" b="1" spc="50" dirty="0" smtClean="0">
                <a:ln w="11430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Inhibitors</a:t>
            </a:r>
            <a:endParaRPr 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41148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B050"/>
                </a:solidFill>
              </a:rPr>
              <a:t>Bipyridines</a:t>
            </a:r>
            <a:r>
              <a:rPr lang="en-US" b="1" smtClean="0"/>
              <a:t> :(</a:t>
            </a:r>
            <a:r>
              <a:rPr lang="en-US" b="1" smtClean="0">
                <a:solidFill>
                  <a:srgbClr val="0070C0"/>
                </a:solidFill>
              </a:rPr>
              <a:t>Amrinone ,</a:t>
            </a:r>
            <a:r>
              <a:rPr lang="en-US" b="1" smtClean="0">
                <a:solidFill>
                  <a:srgbClr val="FF0000"/>
                </a:solidFill>
              </a:rPr>
              <a:t>Milrinone </a:t>
            </a:r>
            <a:r>
              <a:rPr lang="en-US" b="1" smtClean="0"/>
              <a:t>)</a:t>
            </a:r>
          </a:p>
          <a:p>
            <a:pPr eaLnBrk="1" hangingPunct="1"/>
            <a:r>
              <a:rPr lang="en-US" b="1" smtClean="0"/>
              <a:t>  </a:t>
            </a:r>
            <a:r>
              <a:rPr lang="en-US" b="1" smtClean="0">
                <a:solidFill>
                  <a:srgbClr val="E78149"/>
                </a:solidFill>
              </a:rPr>
              <a:t>only</a:t>
            </a:r>
            <a:r>
              <a:rPr lang="en-US" b="1" smtClean="0"/>
              <a:t> </a:t>
            </a:r>
            <a:r>
              <a:rPr lang="en-US" b="1" smtClean="0">
                <a:solidFill>
                  <a:srgbClr val="002060"/>
                </a:solidFill>
              </a:rPr>
              <a:t>available</a:t>
            </a:r>
            <a:r>
              <a:rPr lang="en-US" b="1" smtClean="0"/>
              <a:t> in </a:t>
            </a:r>
            <a:r>
              <a:rPr lang="en-US" b="1" smtClean="0">
                <a:solidFill>
                  <a:srgbClr val="E78149"/>
                </a:solidFill>
              </a:rPr>
              <a:t>parenteral</a:t>
            </a:r>
            <a:r>
              <a:rPr lang="en-US" b="1" smtClean="0"/>
              <a:t> form.</a:t>
            </a:r>
          </a:p>
          <a:p>
            <a:pPr eaLnBrk="1" hangingPunct="1"/>
            <a:r>
              <a:rPr lang="en-US" b="1" smtClean="0"/>
              <a:t>Half-life 3-6hrs.</a:t>
            </a:r>
          </a:p>
          <a:p>
            <a:pPr eaLnBrk="1" hangingPunct="1"/>
            <a:r>
              <a:rPr lang="en-US" b="1" smtClean="0"/>
              <a:t>Excreted in urine.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Mechanism of action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2060"/>
                </a:solidFill>
                <a:sym typeface="Symbol" pitchFamily="18" charset="2"/>
              </a:rPr>
              <a:t>Inhibit </a:t>
            </a:r>
            <a:r>
              <a:rPr lang="en-US" sz="2800" b="1" smtClean="0">
                <a:solidFill>
                  <a:srgbClr val="FF0000"/>
                </a:solidFill>
                <a:sym typeface="Symbol" pitchFamily="18" charset="2"/>
              </a:rPr>
              <a:t>phosphodiesterase</a:t>
            </a:r>
            <a:r>
              <a:rPr lang="en-US" sz="2800" b="1" smtClean="0">
                <a:solidFill>
                  <a:srgbClr val="002060"/>
                </a:solidFill>
                <a:sym typeface="Symbol" pitchFamily="18" charset="2"/>
              </a:rPr>
              <a:t> </a:t>
            </a:r>
            <a:r>
              <a:rPr lang="en-US" sz="2800" b="1" smtClean="0">
                <a:solidFill>
                  <a:srgbClr val="7030A0"/>
                </a:solidFill>
                <a:sym typeface="Symbol" pitchFamily="18" charset="2"/>
              </a:rPr>
              <a:t>isozyme 3</a:t>
            </a:r>
            <a:r>
              <a:rPr lang="en-US" sz="2800" b="1" smtClean="0">
                <a:solidFill>
                  <a:srgbClr val="002060"/>
                </a:solidFill>
                <a:sym typeface="Symbol" pitchFamily="18" charset="2"/>
              </a:rPr>
              <a:t>  in cardiac &amp; smooth muscles </a:t>
            </a:r>
            <a:r>
              <a:rPr lang="en-US" sz="2800" b="1" smtClean="0">
                <a:solidFill>
                  <a:srgbClr val="FF0000"/>
                </a:solidFill>
                <a:sym typeface="Symbol" pitchFamily="18" charset="2"/>
              </a:rPr>
              <a:t>→</a:t>
            </a:r>
            <a:r>
              <a:rPr lang="en-US" sz="2800" b="1" smtClean="0">
                <a:solidFill>
                  <a:srgbClr val="002060"/>
                </a:solidFill>
                <a:sym typeface="Symbol" pitchFamily="18" charset="2"/>
              </a:rPr>
              <a:t> :</a:t>
            </a:r>
            <a:r>
              <a:rPr lang="en-US" sz="2800" b="1" smtClean="0">
                <a:solidFill>
                  <a:srgbClr val="C00000"/>
                </a:solidFill>
                <a:sym typeface="Symbol" pitchFamily="18" charset="2"/>
              </a:rPr>
              <a:t>↑</a:t>
            </a:r>
            <a:r>
              <a:rPr lang="en-US" sz="2800" b="1" smtClean="0">
                <a:solidFill>
                  <a:srgbClr val="00B050"/>
                </a:solidFill>
                <a:sym typeface="Symbol" pitchFamily="18" charset="2"/>
              </a:rPr>
              <a:t> cAMP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00B050"/>
                </a:solidFill>
                <a:sym typeface="Symbol" pitchFamily="18" charset="2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C00000"/>
                </a:solidFill>
                <a:sym typeface="Symbol" pitchFamily="18" charset="2"/>
              </a:rPr>
              <a:t>In the heart </a:t>
            </a:r>
            <a:r>
              <a:rPr lang="en-US" sz="2800" smtClean="0">
                <a:sym typeface="Symbol" pitchFamily="18" charset="2"/>
              </a:rPr>
              <a:t>: </a:t>
            </a:r>
            <a:r>
              <a:rPr lang="en-US" sz="2800" smtClean="0">
                <a:solidFill>
                  <a:srgbClr val="0070C0"/>
                </a:solidFill>
                <a:sym typeface="Symbol" pitchFamily="18" charset="2"/>
              </a:rPr>
              <a:t>Increase myocardial contraction</a:t>
            </a:r>
          </a:p>
          <a:p>
            <a:pPr eaLnBrk="1" hangingPunct="1">
              <a:buFontTx/>
              <a:buNone/>
            </a:pPr>
            <a:endParaRPr lang="en-US" sz="2800" smtClean="0">
              <a:solidFill>
                <a:srgbClr val="0070C0"/>
              </a:solidFill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C00000"/>
                </a:solidFill>
                <a:sym typeface="Symbol" pitchFamily="18" charset="2"/>
              </a:rPr>
              <a:t>In the peripheral vasculature </a:t>
            </a:r>
            <a:r>
              <a:rPr lang="en-US" sz="2800" smtClean="0">
                <a:sym typeface="Symbol" pitchFamily="18" charset="2"/>
              </a:rPr>
              <a:t>: </a:t>
            </a:r>
            <a:r>
              <a:rPr lang="en-US" sz="2800" smtClean="0">
                <a:solidFill>
                  <a:srgbClr val="0070C0"/>
                </a:solidFill>
                <a:sym typeface="Symbol" pitchFamily="18" charset="2"/>
              </a:rPr>
              <a:t>Dilatation of both arteries &amp; veins </a:t>
            </a:r>
            <a:r>
              <a:rPr lang="en-US" sz="2800" smtClean="0">
                <a:solidFill>
                  <a:srgbClr val="FF0000"/>
                </a:solidFill>
                <a:sym typeface="Symbol" pitchFamily="18" charset="2"/>
              </a:rPr>
              <a:t>→</a:t>
            </a:r>
            <a:r>
              <a:rPr lang="en-US" sz="2800" smtClean="0">
                <a:solidFill>
                  <a:srgbClr val="0070C0"/>
                </a:solidFill>
                <a:sym typeface="Symbol" pitchFamily="18" charset="2"/>
              </a:rPr>
              <a:t> </a:t>
            </a:r>
            <a:r>
              <a:rPr lang="en-US" sz="2800" b="1" smtClean="0">
                <a:solidFill>
                  <a:srgbClr val="FF0000"/>
                </a:solidFill>
                <a:sym typeface="Symbol" pitchFamily="18" charset="2"/>
              </a:rPr>
              <a:t>↓</a:t>
            </a:r>
            <a:r>
              <a:rPr lang="en-US" sz="2800" smtClean="0">
                <a:solidFill>
                  <a:srgbClr val="0070C0"/>
                </a:solidFill>
                <a:sym typeface="Symbol" pitchFamily="18" charset="2"/>
              </a:rPr>
              <a:t> afterload &amp; preload</a:t>
            </a:r>
            <a:r>
              <a:rPr lang="en-US" sz="2800" smtClean="0">
                <a:sym typeface="Symbol" pitchFamily="18" charset="2"/>
              </a:rPr>
              <a:t>.</a:t>
            </a: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Therapeutic uses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rgbClr val="002060"/>
                </a:solidFill>
              </a:rPr>
              <a:t>Used only intravenously for management of </a:t>
            </a:r>
          </a:p>
          <a:p>
            <a:pPr eaLnBrk="1" hangingPunct="1">
              <a:buFontTx/>
              <a:buNone/>
            </a:pPr>
            <a:endParaRPr lang="en-US" b="1" u="sng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</a:rPr>
              <a:t>		 acute heart failure  </a:t>
            </a:r>
          </a:p>
          <a:p>
            <a:pPr eaLnBrk="1" hangingPunct="1">
              <a:buFontTx/>
              <a:buNone/>
            </a:pPr>
            <a:r>
              <a:rPr lang="en-US" b="1" smtClean="0"/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Adverse effects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Nausea ,vomiting</a:t>
            </a:r>
          </a:p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Arrhythmias (less than digitalis )</a:t>
            </a:r>
          </a:p>
          <a:p>
            <a:pPr eaLnBrk="1" hangingPunct="1"/>
            <a:r>
              <a:rPr lang="en-US" b="1" smtClean="0">
                <a:solidFill>
                  <a:srgbClr val="7030A0"/>
                </a:solidFill>
              </a:rPr>
              <a:t>Thrombocytopenia</a:t>
            </a:r>
          </a:p>
          <a:p>
            <a:pPr eaLnBrk="1" hangingPunct="1"/>
            <a:r>
              <a:rPr lang="en-US" b="1" smtClean="0">
                <a:solidFill>
                  <a:srgbClr val="7030A0"/>
                </a:solidFill>
              </a:rPr>
              <a:t>Liver toxicity </a:t>
            </a:r>
          </a:p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Milrinone </a:t>
            </a:r>
            <a:r>
              <a:rPr lang="en-US" b="1" smtClean="0">
                <a:solidFill>
                  <a:srgbClr val="FF0000"/>
                </a:solidFill>
              </a:rPr>
              <a:t>less</a:t>
            </a:r>
            <a:r>
              <a:rPr lang="en-US" b="1" smtClean="0">
                <a:solidFill>
                  <a:srgbClr val="0070C0"/>
                </a:solidFill>
              </a:rPr>
              <a:t> hepatotoxic and </a:t>
            </a:r>
            <a:r>
              <a:rPr lang="en-US" b="1" smtClean="0">
                <a:solidFill>
                  <a:srgbClr val="FF0000"/>
                </a:solidFill>
              </a:rPr>
              <a:t>less</a:t>
            </a:r>
            <a:r>
              <a:rPr lang="en-US" b="1" smtClean="0">
                <a:solidFill>
                  <a:srgbClr val="0070C0"/>
                </a:solidFill>
              </a:rPr>
              <a:t> bone marrow depression than amrinone.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drug is used for short term control of emergency heart failure but not for long term treatment of congestive heart failure:-</a:t>
            </a:r>
          </a:p>
          <a:p>
            <a:r>
              <a:rPr lang="en-US" dirty="0" smtClean="0"/>
              <a:t>A-</a:t>
            </a:r>
            <a:r>
              <a:rPr lang="en-US" dirty="0" err="1" smtClean="0"/>
              <a:t>digoxin</a:t>
            </a:r>
            <a:endParaRPr lang="en-US" dirty="0" smtClean="0"/>
          </a:p>
          <a:p>
            <a:r>
              <a:rPr lang="en-US" dirty="0" smtClean="0"/>
              <a:t>B-</a:t>
            </a:r>
            <a:r>
              <a:rPr lang="en-US" dirty="0" err="1" smtClean="0"/>
              <a:t>captopril</a:t>
            </a:r>
            <a:endParaRPr lang="en-US" dirty="0" smtClean="0"/>
          </a:p>
          <a:p>
            <a:r>
              <a:rPr lang="en-US" dirty="0" smtClean="0"/>
              <a:t>C-</a:t>
            </a:r>
            <a:r>
              <a:rPr lang="en-US" dirty="0" err="1" smtClean="0"/>
              <a:t>dobutamine</a:t>
            </a:r>
            <a:endParaRPr lang="en-US" dirty="0" smtClean="0"/>
          </a:p>
          <a:p>
            <a:r>
              <a:rPr lang="en-US" dirty="0" smtClean="0"/>
              <a:t>D-</a:t>
            </a:r>
            <a:r>
              <a:rPr lang="en-US" dirty="0" err="1" smtClean="0"/>
              <a:t>theophylline</a:t>
            </a:r>
            <a:endParaRPr lang="en-US" dirty="0"/>
          </a:p>
        </p:txBody>
      </p:sp>
      <p:pic>
        <p:nvPicPr>
          <p:cNvPr id="4" name="Picture 11" descr="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3276600"/>
            <a:ext cx="2376488" cy="3248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Amrinone</a:t>
            </a:r>
            <a:r>
              <a:rPr lang="en-US" dirty="0" smtClean="0"/>
              <a:t> is best used:-</a:t>
            </a:r>
          </a:p>
          <a:p>
            <a:r>
              <a:rPr lang="en-US" dirty="0" smtClean="0"/>
              <a:t>A-in a patient of a mild CHF</a:t>
            </a:r>
          </a:p>
          <a:p>
            <a:r>
              <a:rPr lang="en-US" dirty="0" smtClean="0"/>
              <a:t>B-in </a:t>
            </a:r>
            <a:r>
              <a:rPr lang="en-US" dirty="0"/>
              <a:t>severe exacerbation of chronic heart failure.</a:t>
            </a:r>
            <a:endParaRPr lang="en-US" dirty="0" smtClean="0"/>
          </a:p>
          <a:p>
            <a:r>
              <a:rPr lang="en-US" dirty="0" smtClean="0"/>
              <a:t>C-For long-term therapy of CHF</a:t>
            </a:r>
          </a:p>
          <a:p>
            <a:r>
              <a:rPr lang="en-US" dirty="0" smtClean="0"/>
              <a:t>D- to suppress digitalis- induced arrhythmias</a:t>
            </a:r>
            <a:endParaRPr lang="en-US" dirty="0"/>
          </a:p>
        </p:txBody>
      </p:sp>
      <p:pic>
        <p:nvPicPr>
          <p:cNvPr id="4" name="Picture 11" descr="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512" y="1"/>
            <a:ext cx="2376488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20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7D01E3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8201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7D01E3"/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8202" name="Rectangle 5"/>
            <p:cNvSpPr>
              <a:spLocks noChangeArrowheads="1"/>
            </p:cNvSpPr>
            <p:nvPr/>
          </p:nvSpPr>
          <p:spPr bwMode="auto">
            <a:xfrm>
              <a:off x="2880" y="2064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EDCDFF"/>
                </a:gs>
                <a:gs pos="100000">
                  <a:srgbClr val="7D01E3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8203" name="Rectangle 6"/>
            <p:cNvSpPr>
              <a:spLocks noChangeArrowheads="1"/>
            </p:cNvSpPr>
            <p:nvPr/>
          </p:nvSpPr>
          <p:spPr bwMode="auto">
            <a:xfrm>
              <a:off x="2880" y="0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7D01E3"/>
                </a:gs>
              </a:gsLst>
              <a:path path="rect">
                <a:fillToRect l="100000" b="100000"/>
              </a:path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</p:grpSp>
      <p:pic>
        <p:nvPicPr>
          <p:cNvPr id="8195" name="Picture 7" descr="hf_1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152400" y="27305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HEART FAILURE</a:t>
            </a:r>
          </a:p>
        </p:txBody>
      </p:sp>
      <p:sp>
        <p:nvSpPr>
          <p:cNvPr id="118793" name="WordArt 9"/>
          <p:cNvSpPr>
            <a:spLocks noChangeArrowheads="1" noChangeShapeType="1" noTextEdit="1"/>
          </p:cNvSpPr>
          <p:nvPr/>
        </p:nvSpPr>
        <p:spPr bwMode="auto">
          <a:xfrm>
            <a:off x="4419600" y="990600"/>
            <a:ext cx="838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60A4"/>
                    </a:gs>
                    <a:gs pos="50000">
                      <a:srgbClr val="FFFFFF"/>
                    </a:gs>
                    <a:gs pos="100000">
                      <a:srgbClr val="FE60A4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0" y="5256213"/>
            <a:ext cx="9144000" cy="1077912"/>
          </a:xfrm>
          <a:prstGeom prst="rect">
            <a:avLst/>
          </a:prstGeom>
          <a:gradFill rotWithShape="1">
            <a:gsLst>
              <a:gs pos="0">
                <a:srgbClr val="7D01E3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Arial Narrow" pitchFamily="34" charset="0"/>
              </a:rPr>
              <a:t>Inability of the heart to maintain an adequate cardiac output</a:t>
            </a:r>
            <a:r>
              <a:rPr lang="en-US" sz="3200" b="1">
                <a:solidFill>
                  <a:schemeClr val="bg1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Arial Narrow" pitchFamily="34" charset="0"/>
              </a:rPr>
              <a:t>to meet the metabolic demands of the body. </a:t>
            </a:r>
          </a:p>
        </p:txBody>
      </p:sp>
      <p:sp>
        <p:nvSpPr>
          <p:cNvPr id="118796" name="Line 12"/>
          <p:cNvSpPr>
            <a:spLocks noChangeShapeType="1"/>
          </p:cNvSpPr>
          <p:nvPr/>
        </p:nvSpPr>
        <p:spPr bwMode="auto">
          <a:xfrm>
            <a:off x="2667000" y="838200"/>
            <a:ext cx="39624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 autoUpdateAnimBg="0"/>
      <p:bldP spid="118793" grpId="0" animBg="1"/>
      <p:bldP spid="118794" grpId="0" animBg="1" autoUpdateAnimBg="0"/>
      <p:bldP spid="1187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2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7D01E3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9237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7D01E3"/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9238" name="Rectangle 5"/>
            <p:cNvSpPr>
              <a:spLocks noChangeArrowheads="1"/>
            </p:cNvSpPr>
            <p:nvPr/>
          </p:nvSpPr>
          <p:spPr bwMode="auto">
            <a:xfrm>
              <a:off x="2880" y="2064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EDCDFF"/>
                </a:gs>
                <a:gs pos="100000">
                  <a:srgbClr val="7D01E3"/>
                </a:gs>
              </a:gsLst>
              <a:path path="rect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9239" name="Rectangle 6"/>
            <p:cNvSpPr>
              <a:spLocks noChangeArrowheads="1"/>
            </p:cNvSpPr>
            <p:nvPr/>
          </p:nvSpPr>
          <p:spPr bwMode="auto">
            <a:xfrm>
              <a:off x="2880" y="0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7D01E3"/>
                </a:gs>
              </a:gsLst>
              <a:path path="rect">
                <a:fillToRect l="100000" b="100000"/>
              </a:path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</p:grpSp>
      <p:pic>
        <p:nvPicPr>
          <p:cNvPr id="9219" name="Picture 7" descr="hf_1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0" y="2714625"/>
            <a:ext cx="5524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914400"/>
            <a:ext cx="5943600" cy="5943600"/>
            <a:chOff x="0" y="192"/>
            <a:chExt cx="3744" cy="3744"/>
          </a:xfrm>
        </p:grpSpPr>
        <p:sp>
          <p:nvSpPr>
            <p:cNvPr id="9224" name="Oval 9"/>
            <p:cNvSpPr>
              <a:spLocks noChangeArrowheads="1"/>
            </p:cNvSpPr>
            <p:nvPr/>
          </p:nvSpPr>
          <p:spPr bwMode="auto">
            <a:xfrm>
              <a:off x="2016" y="19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9225" name="Oval 10"/>
            <p:cNvSpPr>
              <a:spLocks noChangeArrowheads="1"/>
            </p:cNvSpPr>
            <p:nvPr/>
          </p:nvSpPr>
          <p:spPr bwMode="auto">
            <a:xfrm>
              <a:off x="192" y="19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9226" name="Oval 11"/>
            <p:cNvSpPr>
              <a:spLocks noChangeArrowheads="1"/>
            </p:cNvSpPr>
            <p:nvPr/>
          </p:nvSpPr>
          <p:spPr bwMode="auto">
            <a:xfrm>
              <a:off x="2064" y="187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9227" name="Oval 12"/>
            <p:cNvSpPr>
              <a:spLocks noChangeArrowheads="1"/>
            </p:cNvSpPr>
            <p:nvPr/>
          </p:nvSpPr>
          <p:spPr bwMode="auto">
            <a:xfrm>
              <a:off x="0" y="187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9228" name="Oval 13"/>
            <p:cNvSpPr>
              <a:spLocks noChangeArrowheads="1"/>
            </p:cNvSpPr>
            <p:nvPr/>
          </p:nvSpPr>
          <p:spPr bwMode="auto">
            <a:xfrm>
              <a:off x="1008" y="2784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9229" name="Rectangle 14"/>
            <p:cNvSpPr>
              <a:spLocks noChangeArrowheads="1"/>
            </p:cNvSpPr>
            <p:nvPr/>
          </p:nvSpPr>
          <p:spPr bwMode="auto">
            <a:xfrm>
              <a:off x="0" y="1296"/>
              <a:ext cx="3696" cy="480"/>
            </a:xfrm>
            <a:prstGeom prst="rect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/>
            </a:p>
          </p:txBody>
        </p:sp>
        <p:pic>
          <p:nvPicPr>
            <p:cNvPr id="9230" name="Picture 15" descr="caus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92"/>
              <a:ext cx="3744" cy="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1" name="Line 16"/>
            <p:cNvSpPr>
              <a:spLocks noChangeShapeType="1"/>
            </p:cNvSpPr>
            <p:nvPr/>
          </p:nvSpPr>
          <p:spPr bwMode="auto">
            <a:xfrm flipV="1">
              <a:off x="1872" y="1872"/>
              <a:ext cx="0" cy="86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17"/>
            <p:cNvSpPr>
              <a:spLocks noChangeShapeType="1"/>
            </p:cNvSpPr>
            <p:nvPr/>
          </p:nvSpPr>
          <p:spPr bwMode="auto">
            <a:xfrm flipH="1">
              <a:off x="2147" y="1117"/>
              <a:ext cx="288" cy="1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Line 18"/>
            <p:cNvSpPr>
              <a:spLocks noChangeShapeType="1"/>
            </p:cNvSpPr>
            <p:nvPr/>
          </p:nvSpPr>
          <p:spPr bwMode="auto">
            <a:xfrm rot="16200000" flipH="1">
              <a:off x="1440" y="1056"/>
              <a:ext cx="192" cy="28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19"/>
            <p:cNvSpPr>
              <a:spLocks noChangeShapeType="1"/>
            </p:cNvSpPr>
            <p:nvPr/>
          </p:nvSpPr>
          <p:spPr bwMode="auto">
            <a:xfrm flipH="1" flipV="1">
              <a:off x="2064" y="1824"/>
              <a:ext cx="288" cy="1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20"/>
            <p:cNvSpPr>
              <a:spLocks noChangeShapeType="1"/>
            </p:cNvSpPr>
            <p:nvPr/>
          </p:nvSpPr>
          <p:spPr bwMode="auto">
            <a:xfrm rot="5400000" flipH="1" flipV="1">
              <a:off x="1440" y="1776"/>
              <a:ext cx="192" cy="28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829" name="AutoShape 21"/>
          <p:cNvSpPr>
            <a:spLocks noChangeArrowheads="1"/>
          </p:cNvSpPr>
          <p:nvPr/>
        </p:nvSpPr>
        <p:spPr bwMode="auto">
          <a:xfrm rot="10341163">
            <a:off x="7086600" y="5105400"/>
            <a:ext cx="1905000" cy="1600200"/>
          </a:xfrm>
          <a:prstGeom prst="lightningBolt">
            <a:avLst/>
          </a:prstGeom>
          <a:gradFill rotWithShape="1">
            <a:gsLst>
              <a:gs pos="0">
                <a:srgbClr val="CC00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19830" name="AutoShape 22"/>
          <p:cNvSpPr>
            <a:spLocks noChangeArrowheads="1"/>
          </p:cNvSpPr>
          <p:nvPr/>
        </p:nvSpPr>
        <p:spPr bwMode="auto">
          <a:xfrm rot="5400000">
            <a:off x="7162800" y="2209800"/>
            <a:ext cx="1905000" cy="1600200"/>
          </a:xfrm>
          <a:prstGeom prst="lightningBolt">
            <a:avLst/>
          </a:prstGeom>
          <a:gradFill rotWithShape="1">
            <a:gsLst>
              <a:gs pos="0">
                <a:srgbClr val="CC00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19831" name="Text Box 23"/>
          <p:cNvSpPr txBox="1"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CAUSES OF HEART FAILURE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11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1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9" grpId="0" animBg="1"/>
      <p:bldP spid="119830" grpId="0" animBg="1"/>
      <p:bldP spid="11983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200025"/>
            <a:ext cx="8943975" cy="645795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pc="50" dirty="0" smtClean="0">
                <a:ln w="11430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Heart failure symptoms</a:t>
            </a: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41148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Tachycardia</a:t>
            </a:r>
          </a:p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Decreased exercise tolerance      		(rapid fatigue) .</a:t>
            </a:r>
          </a:p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Dyspnea ( pulmonary congestion) </a:t>
            </a:r>
          </a:p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 Peripheral edema.</a:t>
            </a:r>
          </a:p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 Cardiomegaly.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spc="50" dirty="0" smtClean="0">
                <a:ln w="11430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Drugs used in the treatment of heart failure</a:t>
            </a:r>
            <a:endParaRPr lang="ar-SA" b="1" spc="50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7772400" cy="41148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b="1" u="sng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Drugs that  increase contractility</a:t>
            </a:r>
          </a:p>
          <a:p>
            <a:pPr lvl="1" eaLnBrk="1" hangingPunct="1">
              <a:defRPr/>
            </a:pPr>
            <a:endParaRPr lang="en-US" b="1" dirty="0" smtClean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2060"/>
                </a:solidFill>
              </a:rPr>
              <a:t>Cardiac glycosides</a:t>
            </a:r>
          </a:p>
          <a:p>
            <a:pPr lvl="1" eaLnBrk="1" hangingPunct="1">
              <a:defRPr/>
            </a:pPr>
            <a:endParaRPr lang="en-US" b="1" dirty="0" smtClean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r>
              <a:rPr lang="en-US" b="1" dirty="0" err="1" smtClean="0">
                <a:solidFill>
                  <a:srgbClr val="002060"/>
                </a:solidFill>
              </a:rPr>
              <a:t>Phosphodiesterase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pPr lvl="1" eaLnBrk="1" hangingPunct="1"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   inhibitors</a:t>
            </a:r>
          </a:p>
          <a:p>
            <a:pPr lvl="1" eaLnBrk="1" hangingPunct="1">
              <a:defRPr/>
            </a:pPr>
            <a:endParaRPr lang="en-US" b="1" dirty="0" smtClean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002060"/>
                </a:solidFill>
              </a:rPr>
              <a:t>β- </a:t>
            </a:r>
            <a:r>
              <a:rPr lang="en-US" b="1" dirty="0" err="1" smtClean="0">
                <a:solidFill>
                  <a:srgbClr val="002060"/>
                </a:solidFill>
              </a:rPr>
              <a:t>adrenoceptor</a:t>
            </a:r>
            <a:r>
              <a:rPr lang="en-US" b="1" dirty="0" smtClean="0">
                <a:solidFill>
                  <a:srgbClr val="002060"/>
                </a:solidFill>
              </a:rPr>
              <a:t> agonists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5052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688</Words>
  <Application>Microsoft Office PowerPoint</Application>
  <PresentationFormat>On-screen Show (4:3)</PresentationFormat>
  <Paragraphs>166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OBJECTIVES</vt:lpstr>
      <vt:lpstr>OBJECTIVES ( cont.)</vt:lpstr>
      <vt:lpstr>PowerPoint Presentation</vt:lpstr>
      <vt:lpstr>PowerPoint Presentation</vt:lpstr>
      <vt:lpstr>PowerPoint Presentation</vt:lpstr>
      <vt:lpstr>PowerPoint Presentation</vt:lpstr>
      <vt:lpstr>Heart failure symptoms</vt:lpstr>
      <vt:lpstr>Drugs used in the treatment of heart failure</vt:lpstr>
      <vt:lpstr>Drugs  that  decrease preload</vt:lpstr>
      <vt:lpstr>Drugs  that  decrease afterload</vt:lpstr>
      <vt:lpstr>Drugs  that decrease preload &amp; afterload</vt:lpstr>
      <vt:lpstr>PowerPoint Presentation</vt:lpstr>
      <vt:lpstr>PowerPoint Presentation</vt:lpstr>
      <vt:lpstr>PowerPoint Presentation</vt:lpstr>
      <vt:lpstr>Mechanism of action </vt:lpstr>
      <vt:lpstr>PowerPoint Presentation</vt:lpstr>
      <vt:lpstr>Continue</vt:lpstr>
      <vt:lpstr>Continue</vt:lpstr>
      <vt:lpstr>Therapeutic uses </vt:lpstr>
      <vt:lpstr>Cardiac adverse effects</vt:lpstr>
      <vt:lpstr>Extra -cardiac adverse effects</vt:lpstr>
      <vt:lpstr>PowerPoint Presentation</vt:lpstr>
      <vt:lpstr>Factors increasing digitalis  toxicity</vt:lpstr>
      <vt:lpstr>PowerPoint Presentation</vt:lpstr>
      <vt:lpstr>Drug interactions</vt:lpstr>
      <vt:lpstr>PowerPoint Presentation</vt:lpstr>
      <vt:lpstr>PowerPoint Presentation</vt:lpstr>
      <vt:lpstr>β-Adrenoceptor agonists</vt:lpstr>
      <vt:lpstr>Phosphodiesterase Inhibitors</vt:lpstr>
      <vt:lpstr>Mechanism of action</vt:lpstr>
      <vt:lpstr>Therapeutic uses </vt:lpstr>
      <vt:lpstr>Adverse effects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User</cp:lastModifiedBy>
  <cp:revision>10</cp:revision>
  <dcterms:created xsi:type="dcterms:W3CDTF">2013-03-11T11:21:42Z</dcterms:created>
  <dcterms:modified xsi:type="dcterms:W3CDTF">2013-03-12T07:59:26Z</dcterms:modified>
</cp:coreProperties>
</file>