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270" r:id="rId2"/>
    <p:sldId id="271" r:id="rId3"/>
    <p:sldId id="273" r:id="rId4"/>
    <p:sldId id="274" r:id="rId5"/>
    <p:sldId id="335" r:id="rId6"/>
    <p:sldId id="336" r:id="rId7"/>
    <p:sldId id="340" r:id="rId8"/>
    <p:sldId id="337" r:id="rId9"/>
    <p:sldId id="354" r:id="rId10"/>
    <p:sldId id="384" r:id="rId11"/>
    <p:sldId id="356" r:id="rId12"/>
    <p:sldId id="357" r:id="rId13"/>
    <p:sldId id="355" r:id="rId14"/>
    <p:sldId id="338" r:id="rId15"/>
    <p:sldId id="360" r:id="rId16"/>
    <p:sldId id="293" r:id="rId17"/>
    <p:sldId id="294" r:id="rId18"/>
    <p:sldId id="295" r:id="rId19"/>
    <p:sldId id="407" r:id="rId20"/>
    <p:sldId id="408" r:id="rId21"/>
    <p:sldId id="409" r:id="rId22"/>
    <p:sldId id="410" r:id="rId23"/>
    <p:sldId id="411" r:id="rId24"/>
    <p:sldId id="412" r:id="rId25"/>
    <p:sldId id="37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CC"/>
    <a:srgbClr val="E78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87224" autoAdjust="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9FB129-6CD9-4C3E-AA68-2E992F0424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6150AE0-61A7-4C47-9947-F77D8174D4CA}" type="datetimeFigureOut">
              <a:rPr lang="en-US"/>
              <a:pPr>
                <a:defRPr/>
              </a:pPr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DC88177-6A5D-41F6-8C1C-4EFE30EAD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80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07950"/>
            <a:ext cx="9101138" cy="6750050"/>
            <a:chOff x="0" y="68"/>
            <a:chExt cx="5733" cy="425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68"/>
              <a:ext cx="6556" cy="4088"/>
              <a:chOff x="0" y="68"/>
              <a:chExt cx="6556" cy="4088"/>
            </a:xfrm>
          </p:grpSpPr>
          <p:grpSp>
            <p:nvGrpSpPr>
              <p:cNvPr id="37" name="Group 4"/>
              <p:cNvGrpSpPr>
                <a:grpSpLocks/>
              </p:cNvGrpSpPr>
              <p:nvPr userDrawn="1"/>
            </p:nvGrpSpPr>
            <p:grpSpPr bwMode="auto">
              <a:xfrm>
                <a:off x="0" y="144"/>
                <a:ext cx="6556" cy="4012"/>
                <a:chOff x="0" y="144"/>
                <a:chExt cx="6556" cy="4012"/>
              </a:xfrm>
            </p:grpSpPr>
            <p:sp>
              <p:nvSpPr>
                <p:cNvPr id="50" name="Line 5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5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51" name="Line 6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896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52" name="Line 7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41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53" name="Line 8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191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54" name="Line 9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438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55" name="Line 10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2939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56" name="Line 11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460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57" name="Line 12"/>
                <p:cNvSpPr>
                  <a:spLocks noChangeShapeType="1"/>
                </p:cNvSpPr>
                <p:nvPr/>
              </p:nvSpPr>
              <p:spPr bwMode="hidden">
                <a:xfrm rot="-5400000">
                  <a:off x="195" y="3961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grpSp>
              <p:nvGrpSpPr>
                <p:cNvPr id="58" name="Group 13"/>
                <p:cNvGrpSpPr>
                  <a:grpSpLocks/>
                </p:cNvGrpSpPr>
                <p:nvPr userDrawn="1"/>
              </p:nvGrpSpPr>
              <p:grpSpPr bwMode="auto">
                <a:xfrm>
                  <a:off x="483" y="144"/>
                  <a:ext cx="1801" cy="4012"/>
                  <a:chOff x="483" y="144"/>
                  <a:chExt cx="1801" cy="4012"/>
                </a:xfrm>
              </p:grpSpPr>
              <p:grpSp>
                <p:nvGrpSpPr>
                  <p:cNvPr id="207" name="Group 14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83" y="144"/>
                    <a:ext cx="975" cy="947"/>
                    <a:chOff x="483" y="144"/>
                    <a:chExt cx="975" cy="947"/>
                  </a:xfrm>
                </p:grpSpPr>
                <p:sp>
                  <p:nvSpPr>
                    <p:cNvPr id="235" name="Line 1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36" name="Line 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37" name="Line 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984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38" name="Line 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83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39" name="Line 1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40" name="Line 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41" name="Line 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263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42" name="Line 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34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208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604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227" name="Line 2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28" name="Line 2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29" name="Line 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30" name="Line 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31" name="Line 2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32" name="Line 2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33" name="Line 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34" name="Line 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209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604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219" name="Line 3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20" name="Line 3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21" name="Line 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22" name="Line 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23" name="Line 3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24" name="Line 3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25" name="Line 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26" name="Line 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210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604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211" name="Line 4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12" name="Line 4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13" name="Line 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14" name="Line 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15" name="Line 4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16" name="Line 4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17" name="Line 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18" name="Line 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</p:grpSp>
            <p:grpSp>
              <p:nvGrpSpPr>
                <p:cNvPr id="59" name="Group 50"/>
                <p:cNvGrpSpPr>
                  <a:grpSpLocks/>
                </p:cNvGrpSpPr>
                <p:nvPr userDrawn="1"/>
              </p:nvGrpSpPr>
              <p:grpSpPr bwMode="auto">
                <a:xfrm>
                  <a:off x="1551" y="144"/>
                  <a:ext cx="1801" cy="4012"/>
                  <a:chOff x="1551" y="144"/>
                  <a:chExt cx="1801" cy="4012"/>
                </a:xfrm>
              </p:grpSpPr>
              <p:grpSp>
                <p:nvGrpSpPr>
                  <p:cNvPr id="171" name="Group 51"/>
                  <p:cNvGrpSpPr>
                    <a:grpSpLocks/>
                  </p:cNvGrpSpPr>
                  <p:nvPr userDrawn="1"/>
                </p:nvGrpSpPr>
                <p:grpSpPr bwMode="auto">
                  <a:xfrm>
                    <a:off x="1551" y="144"/>
                    <a:ext cx="975" cy="947"/>
                    <a:chOff x="1551" y="144"/>
                    <a:chExt cx="975" cy="947"/>
                  </a:xfrm>
                </p:grpSpPr>
                <p:sp>
                  <p:nvSpPr>
                    <p:cNvPr id="199" name="Line 5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00" name="Line 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01" name="Line 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052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02" name="Line 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551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03" name="Line 5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04" name="Line 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05" name="Line 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331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206" name="Line 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802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17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672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91" name="Line 6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92" name="Line 6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93" name="Line 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94" name="Line 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95" name="Line 6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96" name="Line 6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97" name="Line 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98" name="Line 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17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1672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83" name="Line 7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84" name="Line 7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85" name="Line 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86" name="Line 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87" name="Line 7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88" name="Line 7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89" name="Line 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90" name="Line 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174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1672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75" name="Line 7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76" name="Line 8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77" name="Line 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78" name="Line 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79" name="Line 8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80" name="Line 8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81" name="Line 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82" name="Line 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</p:grpSp>
            <p:grpSp>
              <p:nvGrpSpPr>
                <p:cNvPr id="60" name="Group 87"/>
                <p:cNvGrpSpPr>
                  <a:grpSpLocks/>
                </p:cNvGrpSpPr>
                <p:nvPr userDrawn="1"/>
              </p:nvGrpSpPr>
              <p:grpSpPr bwMode="auto">
                <a:xfrm>
                  <a:off x="2619" y="144"/>
                  <a:ext cx="1801" cy="4012"/>
                  <a:chOff x="2619" y="144"/>
                  <a:chExt cx="1801" cy="4012"/>
                </a:xfrm>
              </p:grpSpPr>
              <p:grpSp>
                <p:nvGrpSpPr>
                  <p:cNvPr id="135" name="Group 88"/>
                  <p:cNvGrpSpPr>
                    <a:grpSpLocks/>
                  </p:cNvGrpSpPr>
                  <p:nvPr userDrawn="1"/>
                </p:nvGrpSpPr>
                <p:grpSpPr bwMode="auto">
                  <a:xfrm>
                    <a:off x="2619" y="144"/>
                    <a:ext cx="975" cy="947"/>
                    <a:chOff x="2619" y="144"/>
                    <a:chExt cx="975" cy="947"/>
                  </a:xfrm>
                </p:grpSpPr>
                <p:sp>
                  <p:nvSpPr>
                    <p:cNvPr id="163" name="Line 8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64" name="Line 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65" name="Line 9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120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66" name="Line 9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619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67" name="Line 9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68" name="Line 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69" name="Line 9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399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70" name="Line 9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2870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136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2740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55" name="Line 9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56" name="Line 9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57" name="Line 10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58" name="Line 10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59" name="Line 10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60" name="Line 10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61" name="Line 10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62" name="Line 10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137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2740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47" name="Line 10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48" name="Line 10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49" name="Line 10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50" name="Line 11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51" name="Line 11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52" name="Line 11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53" name="Line 11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54" name="Line 11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138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2740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39" name="Line 11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40" name="Line 11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41" name="Line 11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42" name="Line 11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43" name="Line 12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44" name="Line 12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45" name="Line 12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46" name="Line 12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</p:grpSp>
            <p:grpSp>
              <p:nvGrpSpPr>
                <p:cNvPr id="61" name="Group 124"/>
                <p:cNvGrpSpPr>
                  <a:grpSpLocks/>
                </p:cNvGrpSpPr>
                <p:nvPr userDrawn="1"/>
              </p:nvGrpSpPr>
              <p:grpSpPr bwMode="auto">
                <a:xfrm>
                  <a:off x="3687" y="144"/>
                  <a:ext cx="1801" cy="4012"/>
                  <a:chOff x="3687" y="144"/>
                  <a:chExt cx="1801" cy="4012"/>
                </a:xfrm>
              </p:grpSpPr>
              <p:grpSp>
                <p:nvGrpSpPr>
                  <p:cNvPr id="99" name="Group 125"/>
                  <p:cNvGrpSpPr>
                    <a:grpSpLocks/>
                  </p:cNvGrpSpPr>
                  <p:nvPr userDrawn="1"/>
                </p:nvGrpSpPr>
                <p:grpSpPr bwMode="auto">
                  <a:xfrm>
                    <a:off x="3687" y="144"/>
                    <a:ext cx="975" cy="947"/>
                    <a:chOff x="3687" y="144"/>
                    <a:chExt cx="975" cy="947"/>
                  </a:xfrm>
                </p:grpSpPr>
                <p:sp>
                  <p:nvSpPr>
                    <p:cNvPr id="127" name="Line 12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28" name="Line 12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29" name="Line 12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188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30" name="Line 129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3687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31" name="Line 13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32" name="Line 13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33" name="Line 13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4467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34" name="Line 133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3938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100" name="Group 134"/>
                  <p:cNvGrpSpPr>
                    <a:grpSpLocks/>
                  </p:cNvGrpSpPr>
                  <p:nvPr/>
                </p:nvGrpSpPr>
                <p:grpSpPr bwMode="auto">
                  <a:xfrm>
                    <a:off x="3808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19" name="Line 13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20" name="Line 13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21" name="Line 13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22" name="Line 138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23" name="Line 13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24" name="Line 14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25" name="Line 14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26" name="Line 142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101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3808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11" name="Line 14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12" name="Line 14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13" name="Line 14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14" name="Line 147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15" name="Line 14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16" name="Line 14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17" name="Line 15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18" name="Line 151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102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3808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103" name="Line 15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04" name="Line 15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05" name="Line 15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06" name="Line 15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07" name="Line 15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08" name="Line 15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09" name="Line 15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110" name="Line 16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</p:grpSp>
            <p:grpSp>
              <p:nvGrpSpPr>
                <p:cNvPr id="62" name="Group 161"/>
                <p:cNvGrpSpPr>
                  <a:grpSpLocks/>
                </p:cNvGrpSpPr>
                <p:nvPr userDrawn="1"/>
              </p:nvGrpSpPr>
              <p:grpSpPr bwMode="auto">
                <a:xfrm>
                  <a:off x="4755" y="144"/>
                  <a:ext cx="1801" cy="4012"/>
                  <a:chOff x="4755" y="144"/>
                  <a:chExt cx="1801" cy="4012"/>
                </a:xfrm>
              </p:grpSpPr>
              <p:grpSp>
                <p:nvGrpSpPr>
                  <p:cNvPr id="63" name="Group 162"/>
                  <p:cNvGrpSpPr>
                    <a:grpSpLocks/>
                  </p:cNvGrpSpPr>
                  <p:nvPr userDrawn="1"/>
                </p:nvGrpSpPr>
                <p:grpSpPr bwMode="auto">
                  <a:xfrm>
                    <a:off x="4755" y="144"/>
                    <a:ext cx="975" cy="947"/>
                    <a:chOff x="4755" y="144"/>
                    <a:chExt cx="975" cy="947"/>
                  </a:xfrm>
                </p:grpSpPr>
                <p:sp>
                  <p:nvSpPr>
                    <p:cNvPr id="91" name="Line 16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92" name="Line 16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144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93" name="Line 16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5256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94" name="Line 166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4755" y="64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95" name="Line 16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96" name="Line 16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395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97" name="Line 16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535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98" name="Line 170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5006" y="896"/>
                      <a:ext cx="0" cy="390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64" name="Group 171"/>
                  <p:cNvGrpSpPr>
                    <a:grpSpLocks/>
                  </p:cNvGrpSpPr>
                  <p:nvPr/>
                </p:nvGrpSpPr>
                <p:grpSpPr bwMode="auto">
                  <a:xfrm>
                    <a:off x="4876" y="1166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83" name="Line 17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84" name="Line 17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85" name="Line 17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86" name="Line 175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87" name="Line 17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88" name="Line 17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89" name="Line 17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90" name="Line 179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65" name="Group 180"/>
                  <p:cNvGrpSpPr>
                    <a:grpSpLocks/>
                  </p:cNvGrpSpPr>
                  <p:nvPr/>
                </p:nvGrpSpPr>
                <p:grpSpPr bwMode="auto">
                  <a:xfrm>
                    <a:off x="4876" y="2187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75" name="Line 18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76" name="Line 18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77" name="Line 18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78" name="Line 184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79" name="Line 18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80" name="Line 18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81" name="Line 18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82" name="Line 188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  <p:grpSp>
                <p:nvGrpSpPr>
                  <p:cNvPr id="66" name="Group 189"/>
                  <p:cNvGrpSpPr>
                    <a:grpSpLocks/>
                  </p:cNvGrpSpPr>
                  <p:nvPr/>
                </p:nvGrpSpPr>
                <p:grpSpPr bwMode="auto">
                  <a:xfrm>
                    <a:off x="4876" y="3209"/>
                    <a:ext cx="1680" cy="947"/>
                    <a:chOff x="288" y="528"/>
                    <a:chExt cx="1680" cy="1632"/>
                  </a:xfrm>
                </p:grpSpPr>
                <p:sp>
                  <p:nvSpPr>
                    <p:cNvPr id="67" name="Line 190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68" name="Line 191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528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69" name="Line 192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1152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70" name="Line 193"/>
                    <p:cNvSpPr>
                      <a:spLocks noChangeShapeType="1"/>
                    </p:cNvSpPr>
                    <p:nvPr/>
                  </p:nvSpPr>
                  <p:spPr bwMode="hidden">
                    <a:xfrm>
                      <a:off x="288" y="139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71" name="Line 194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72" name="Line 195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961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73" name="Line 196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1632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  <p:sp>
                  <p:nvSpPr>
                    <p:cNvPr id="74" name="Line 197"/>
                    <p:cNvSpPr>
                      <a:spLocks noChangeShapeType="1"/>
                    </p:cNvSpPr>
                    <p:nvPr/>
                  </p:nvSpPr>
                  <p:spPr bwMode="hidden">
                    <a:xfrm rot="-5400000">
                      <a:off x="720" y="1824"/>
                      <a:ext cx="0" cy="672"/>
                    </a:xfrm>
                    <a:prstGeom prst="line">
                      <a:avLst/>
                    </a:prstGeom>
                    <a:noFill/>
                    <a:ln w="28575">
                      <a:pattFill prst="pct25">
                        <a:fgClr>
                          <a:schemeClr val="bg2"/>
                        </a:fgClr>
                        <a:bgClr>
                          <a:schemeClr val="bg1"/>
                        </a:bgClr>
                      </a:patt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ar-SA"/>
                    </a:p>
                  </p:txBody>
                </p:sp>
              </p:grpSp>
            </p:grpSp>
          </p:grpSp>
          <p:grpSp>
            <p:nvGrpSpPr>
              <p:cNvPr id="38" name="Group 198"/>
              <p:cNvGrpSpPr>
                <a:grpSpLocks/>
              </p:cNvGrpSpPr>
              <p:nvPr userDrawn="1"/>
            </p:nvGrpSpPr>
            <p:grpSpPr bwMode="auto">
              <a:xfrm>
                <a:off x="3" y="68"/>
                <a:ext cx="5730" cy="0"/>
                <a:chOff x="3" y="68"/>
                <a:chExt cx="5730" cy="0"/>
              </a:xfrm>
            </p:grpSpPr>
            <p:sp>
              <p:nvSpPr>
                <p:cNvPr id="39" name="Line 19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9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40" name="Line 200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737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41" name="Line 201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266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42" name="Line 202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1805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43" name="Line 203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334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44" name="Line 204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2873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45" name="Line 205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402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46" name="Line 206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3941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47" name="Line 207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4470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48" name="Line 208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009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49" name="Line 209"/>
                <p:cNvSpPr>
                  <a:spLocks noChangeShapeType="1"/>
                </p:cNvSpPr>
                <p:nvPr userDrawn="1"/>
              </p:nvSpPr>
              <p:spPr bwMode="hidden">
                <a:xfrm rot="-5400000">
                  <a:off x="5538" y="-127"/>
                  <a:ext cx="0" cy="390"/>
                </a:xfrm>
                <a:prstGeom prst="line">
                  <a:avLst/>
                </a:prstGeom>
                <a:noFill/>
                <a:ln w="28575">
                  <a:pattFill prst="pct25">
                    <a:fgClr>
                      <a:schemeClr val="bg2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</p:grpSp>
        <p:grpSp>
          <p:nvGrpSpPr>
            <p:cNvPr id="6" name="Group 210"/>
            <p:cNvGrpSpPr>
              <a:grpSpLocks/>
            </p:cNvGrpSpPr>
            <p:nvPr/>
          </p:nvGrpSpPr>
          <p:grpSpPr bwMode="auto">
            <a:xfrm>
              <a:off x="336" y="1200"/>
              <a:ext cx="5088" cy="1056"/>
              <a:chOff x="336" y="1200"/>
              <a:chExt cx="5088" cy="1056"/>
            </a:xfrm>
          </p:grpSpPr>
          <p:sp>
            <p:nvSpPr>
              <p:cNvPr id="32" name="Rectangle 211"/>
              <p:cNvSpPr>
                <a:spLocks noChangeArrowheads="1"/>
              </p:cNvSpPr>
              <p:nvPr userDrawn="1"/>
            </p:nvSpPr>
            <p:spPr bwMode="auto">
              <a:xfrm>
                <a:off x="2880" y="1200"/>
                <a:ext cx="254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33" name="Rectangle 212"/>
              <p:cNvSpPr>
                <a:spLocks noChangeArrowheads="1"/>
              </p:cNvSpPr>
              <p:nvPr userDrawn="1"/>
            </p:nvSpPr>
            <p:spPr bwMode="auto">
              <a:xfrm>
                <a:off x="2880" y="1728"/>
                <a:ext cx="2544" cy="52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34" name="Rectangle 213"/>
              <p:cNvSpPr>
                <a:spLocks noChangeArrowheads="1"/>
              </p:cNvSpPr>
              <p:nvPr userDrawn="1"/>
            </p:nvSpPr>
            <p:spPr bwMode="auto">
              <a:xfrm>
                <a:off x="336" y="1728"/>
                <a:ext cx="2544" cy="52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35" name="Rectangle 214"/>
              <p:cNvSpPr>
                <a:spLocks noChangeArrowheads="1"/>
              </p:cNvSpPr>
              <p:nvPr userDrawn="1"/>
            </p:nvSpPr>
            <p:spPr bwMode="auto">
              <a:xfrm>
                <a:off x="336" y="1200"/>
                <a:ext cx="254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36" name="Rectangle 215"/>
              <p:cNvSpPr>
                <a:spLocks noChangeArrowheads="1"/>
              </p:cNvSpPr>
              <p:nvPr userDrawn="1"/>
            </p:nvSpPr>
            <p:spPr bwMode="white">
              <a:xfrm>
                <a:off x="432" y="1296"/>
                <a:ext cx="4896" cy="86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</p:grpSp>
        <p:grpSp>
          <p:nvGrpSpPr>
            <p:cNvPr id="7" name="Group 216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8" name="Group 217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0" name="Rectangle 21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31" name="Rectangle 21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9" name="Group 220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28" name="Rectangle 22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29" name="Rectangle 22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10" name="Group 223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26" name="Rectangle 22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27" name="Rectangle 22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11" name="Group 226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24" name="Rectangle 22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25" name="Rectangle 22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12" name="Group 229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22" name="Rectangle 23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23" name="Rectangle 23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13" name="Group 232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20" name="Rectangle 23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21" name="Rectangle 23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14" name="Group 235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" name="Rectangle 23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9" name="Rectangle 23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15" name="Group 238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6" name="Rectangle 23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7" name="Rectangle 24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</p:grpSp>
      </p:grpSp>
      <p:pic>
        <p:nvPicPr>
          <p:cNvPr id="243" name="Picture 246" descr="posbul1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6113" y="3403600"/>
            <a:ext cx="2460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897" name="Rectangle 241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0898" name="Rectangle 2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4" name="Rectangle 24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" name="Rectangle 2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" name="Rectangle 2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5A4E1-10F6-474B-9FA1-6ABB8695C8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ED0F2-8B20-4DFC-8D87-52734A81E4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8EFB3-FCE9-45B6-8FEB-3A49231C1C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D7892-5E34-4904-B4E3-4746094A7D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AD358-B9C8-44CA-8C10-709DCCC31E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72C7-7EBD-42C5-8F60-DD92293FA0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182CC-1541-4A9E-9522-A9481E4D023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91E89-47D8-4A38-ADB0-45E1D60AAB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C0243-81D5-4D14-BC67-C10E11D113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3364D-BD22-44B4-9DCD-165872E6DB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33E43-4CF7-469A-A43E-4C4B177568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2082" name="Group 4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69637" name="Rectangle 5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38" name="Rectangle 6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39" name="Rectangle 7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40" name="Rectangle 8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41" name="Rectangle 9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2083" name="Group 10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69643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44" name="Rectangle 12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45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46" name="Rectangle 14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47" name="Rectangle 15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2084" name="Group 16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69649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50" name="Rectangle 18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51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52" name="Rectangle 20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53" name="Rectangle 21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2085" name="Group 22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69655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56" name="Rectangle 24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57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58" name="Rectangle 26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59" name="Rectangle 27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2086" name="Group 28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69661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62" name="Rectangle 30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63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64" name="Rectangle 32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65" name="Rectangle 33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</p:grpSp>
        <p:grpSp>
          <p:nvGrpSpPr>
            <p:cNvPr id="2057" name="Group 34"/>
            <p:cNvGrpSpPr>
              <a:grpSpLocks/>
            </p:cNvGrpSpPr>
            <p:nvPr userDrawn="1"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2058" name="Group 35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69668" name="Rectangle 3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69" name="Rectangle 3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2059" name="Group 38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69671" name="Rectangle 3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72" name="Rectangle 4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2060" name="Group 41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69674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75" name="Rectangle 4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2061" name="Group 44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69677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78" name="Rectangle 46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2062" name="Group 47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69680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81" name="Rectangle 49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2063" name="Group 50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69683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84" name="Rectangle 5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2064" name="Group 53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69686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87" name="Rectangle 5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grpSp>
            <p:nvGrpSpPr>
              <p:cNvPr id="2065" name="Group 56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69689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69690" name="Rectangle 5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</p:grpSp>
      </p:grpSp>
      <p:sp>
        <p:nvSpPr>
          <p:cNvPr id="2051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93" name="Rectangle 6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94" name="Rectangle 6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95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607AFC4F-8686-46F8-B040-778F26CF3D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pc="50" dirty="0" err="1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Phosphodiesterase</a:t>
            </a:r>
            <a:r>
              <a:rPr lang="en-US" b="1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Inhibitors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41148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B050"/>
                </a:solidFill>
              </a:rPr>
              <a:t>Bipyridines</a:t>
            </a:r>
            <a:r>
              <a:rPr lang="en-US" b="1" smtClean="0"/>
              <a:t> :(</a:t>
            </a:r>
            <a:r>
              <a:rPr lang="en-US" b="1" smtClean="0">
                <a:solidFill>
                  <a:srgbClr val="0070C0"/>
                </a:solidFill>
              </a:rPr>
              <a:t>Amrinone ,</a:t>
            </a:r>
            <a:r>
              <a:rPr lang="en-US" b="1" smtClean="0">
                <a:solidFill>
                  <a:srgbClr val="FF0000"/>
                </a:solidFill>
              </a:rPr>
              <a:t>Milrinone </a:t>
            </a:r>
            <a:r>
              <a:rPr lang="en-US" b="1" smtClean="0"/>
              <a:t>)</a:t>
            </a:r>
          </a:p>
          <a:p>
            <a:pPr eaLnBrk="1" hangingPunct="1"/>
            <a:r>
              <a:rPr lang="en-US" b="1" smtClean="0"/>
              <a:t>  </a:t>
            </a:r>
            <a:r>
              <a:rPr lang="en-US" b="1" smtClean="0">
                <a:solidFill>
                  <a:srgbClr val="E78149"/>
                </a:solidFill>
              </a:rPr>
              <a:t>only</a:t>
            </a:r>
            <a:r>
              <a:rPr lang="en-US" b="1" smtClean="0"/>
              <a:t> </a:t>
            </a:r>
            <a:r>
              <a:rPr lang="en-US" b="1" smtClean="0">
                <a:solidFill>
                  <a:srgbClr val="002060"/>
                </a:solidFill>
              </a:rPr>
              <a:t>available</a:t>
            </a:r>
            <a:r>
              <a:rPr lang="en-US" b="1" smtClean="0"/>
              <a:t> in </a:t>
            </a:r>
            <a:r>
              <a:rPr lang="en-US" b="1" smtClean="0">
                <a:solidFill>
                  <a:srgbClr val="E78149"/>
                </a:solidFill>
              </a:rPr>
              <a:t>parenteral</a:t>
            </a:r>
            <a:r>
              <a:rPr lang="en-US" b="1" smtClean="0"/>
              <a:t> form.</a:t>
            </a:r>
          </a:p>
          <a:p>
            <a:pPr eaLnBrk="1" hangingPunct="1"/>
            <a:r>
              <a:rPr lang="en-US" b="1" smtClean="0"/>
              <a:t>Half-life 3-6hrs.</a:t>
            </a:r>
          </a:p>
          <a:p>
            <a:pPr eaLnBrk="1" hangingPunct="1"/>
            <a:r>
              <a:rPr lang="en-US" b="1" smtClean="0"/>
              <a:t>Excreted in urine.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ACE Inhibitors &amp; Angiotensin Receptor  Blockers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Along with diuretics are now considered as first –line drugs for heart failure therapy</a:t>
            </a:r>
          </a:p>
          <a:p>
            <a:r>
              <a:rPr lang="en-US" dirty="0" smtClean="0"/>
              <a:t>e.g. </a:t>
            </a:r>
            <a:r>
              <a:rPr lang="en-US" dirty="0" err="1" smtClean="0"/>
              <a:t>captopril</a:t>
            </a:r>
            <a:r>
              <a:rPr lang="en-US" dirty="0" smtClean="0"/>
              <a:t>, </a:t>
            </a:r>
            <a:r>
              <a:rPr lang="en-US" dirty="0" err="1" smtClean="0"/>
              <a:t>lisinopril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19200" y="152400"/>
            <a:ext cx="6348413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  </a:t>
            </a:r>
            <a:r>
              <a:rPr kumimoji="1"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Angiotensin</a:t>
            </a:r>
            <a:r>
              <a:rPr kumimoji="1"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 converting enzyme inhibitors</a:t>
            </a:r>
          </a:p>
          <a:p>
            <a:pPr algn="ctr"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MECHANISM OF ACTION</a:t>
            </a:r>
            <a:endParaRPr kumimoji="1"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76250" y="1752600"/>
            <a:ext cx="40719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VASOCONSTRICTION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76963" y="1752600"/>
            <a:ext cx="31194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2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VASODILATATION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930775" y="2794000"/>
            <a:ext cx="15414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3403600"/>
            <a:ext cx="15414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151563" y="6134100"/>
            <a:ext cx="24463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311400" y="3657600"/>
            <a:ext cx="22637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Angiotensinogen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822450" y="4394200"/>
            <a:ext cx="168751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Angiotensin I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687763" y="4051300"/>
            <a:ext cx="8842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RENIN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391400" y="4800600"/>
            <a:ext cx="0" cy="1497013"/>
          </a:xfrm>
          <a:prstGeom prst="line">
            <a:avLst/>
          </a:prstGeom>
          <a:noFill/>
          <a:ln w="50800">
            <a:solidFill>
              <a:srgbClr val="FF555D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419850" y="5029200"/>
            <a:ext cx="2411413" cy="533400"/>
          </a:xfrm>
          <a:prstGeom prst="rect">
            <a:avLst/>
          </a:prstGeom>
          <a:solidFill>
            <a:srgbClr val="2A6B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IN" b="1" dirty="0">
                <a:solidFill>
                  <a:srgbClr val="FFFF00"/>
                </a:solidFill>
              </a:rPr>
              <a:t>INACTIVATION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593975" y="4052888"/>
            <a:ext cx="0" cy="3921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605088" y="4827588"/>
            <a:ext cx="0" cy="11668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2690813" y="4203700"/>
            <a:ext cx="977900" cy="0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3327400" y="4940300"/>
            <a:ext cx="1198563" cy="700088"/>
          </a:xfrm>
          <a:custGeom>
            <a:avLst/>
            <a:gdLst/>
            <a:ahLst/>
            <a:cxnLst>
              <a:cxn ang="0">
                <a:pos x="784" y="128"/>
              </a:cxn>
              <a:cxn ang="0">
                <a:pos x="784" y="312"/>
              </a:cxn>
              <a:cxn ang="0">
                <a:pos x="320" y="312"/>
              </a:cxn>
              <a:cxn ang="0">
                <a:pos x="320" y="440"/>
              </a:cxn>
              <a:cxn ang="0">
                <a:pos x="0" y="224"/>
              </a:cxn>
              <a:cxn ang="0">
                <a:pos x="320" y="0"/>
              </a:cxn>
              <a:cxn ang="0">
                <a:pos x="320" y="128"/>
              </a:cxn>
              <a:cxn ang="0">
                <a:pos x="784" y="128"/>
              </a:cxn>
            </a:cxnLst>
            <a:rect l="0" t="0" r="r" b="b"/>
            <a:pathLst>
              <a:path w="785" h="441">
                <a:moveTo>
                  <a:pt x="784" y="128"/>
                </a:moveTo>
                <a:lnTo>
                  <a:pt x="784" y="312"/>
                </a:lnTo>
                <a:lnTo>
                  <a:pt x="320" y="312"/>
                </a:lnTo>
                <a:lnTo>
                  <a:pt x="320" y="440"/>
                </a:lnTo>
                <a:lnTo>
                  <a:pt x="0" y="224"/>
                </a:lnTo>
                <a:lnTo>
                  <a:pt x="320" y="0"/>
                </a:lnTo>
                <a:lnTo>
                  <a:pt x="320" y="128"/>
                </a:lnTo>
                <a:lnTo>
                  <a:pt x="784" y="128"/>
                </a:lnTo>
              </a:path>
            </a:pathLst>
          </a:custGeom>
          <a:solidFill>
            <a:srgbClr val="FF0000"/>
          </a:soli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3998913" y="4800600"/>
            <a:ext cx="1689100" cy="9906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5111750" y="4940300"/>
            <a:ext cx="1211263" cy="700088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0" y="312"/>
              </a:cxn>
              <a:cxn ang="0">
                <a:pos x="464" y="312"/>
              </a:cxn>
              <a:cxn ang="0">
                <a:pos x="464" y="440"/>
              </a:cxn>
              <a:cxn ang="0">
                <a:pos x="792" y="224"/>
              </a:cxn>
              <a:cxn ang="0">
                <a:pos x="464" y="0"/>
              </a:cxn>
              <a:cxn ang="0">
                <a:pos x="464" y="128"/>
              </a:cxn>
              <a:cxn ang="0">
                <a:pos x="0" y="128"/>
              </a:cxn>
            </a:cxnLst>
            <a:rect l="0" t="0" r="r" b="b"/>
            <a:pathLst>
              <a:path w="793" h="441">
                <a:moveTo>
                  <a:pt x="0" y="128"/>
                </a:moveTo>
                <a:lnTo>
                  <a:pt x="0" y="312"/>
                </a:lnTo>
                <a:lnTo>
                  <a:pt x="464" y="312"/>
                </a:lnTo>
                <a:lnTo>
                  <a:pt x="464" y="440"/>
                </a:lnTo>
                <a:lnTo>
                  <a:pt x="792" y="224"/>
                </a:lnTo>
                <a:lnTo>
                  <a:pt x="464" y="0"/>
                </a:lnTo>
                <a:lnTo>
                  <a:pt x="464" y="128"/>
                </a:lnTo>
                <a:lnTo>
                  <a:pt x="0" y="128"/>
                </a:lnTo>
              </a:path>
            </a:pathLst>
          </a:custGeom>
          <a:solidFill>
            <a:srgbClr val="FF0000"/>
          </a:soli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3998913" y="4787900"/>
            <a:ext cx="1701800" cy="10160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3987800" y="5029200"/>
            <a:ext cx="17478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000" b="1" dirty="0">
                <a:solidFill>
                  <a:srgbClr val="FFFF00"/>
                </a:solidFill>
                <a:latin typeface="Arial" charset="0"/>
                <a:ea typeface="新細明體" charset="-120"/>
              </a:rPr>
              <a:t>Inhibitor</a:t>
            </a: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584575" y="5295900"/>
            <a:ext cx="14605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1027113" y="2286000"/>
            <a:ext cx="29225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ALDOSTERONE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1905000" y="3200400"/>
            <a:ext cx="21034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SYMPATHETIC</a:t>
            </a: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1508125" y="2692400"/>
            <a:ext cx="26066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rPr>
              <a:t>VASOPRESSIN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6176963" y="2286000"/>
            <a:ext cx="25812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7459663" y="2743200"/>
            <a:ext cx="6175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</a:endParaRP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V="1">
            <a:off x="758825" y="2224088"/>
            <a:ext cx="0" cy="38465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V="1">
            <a:off x="784225" y="2668588"/>
            <a:ext cx="438150" cy="33385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V="1">
            <a:off x="784225" y="3074988"/>
            <a:ext cx="914400" cy="29829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 flipV="1">
            <a:off x="809625" y="3582988"/>
            <a:ext cx="1293813" cy="25003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488950" y="6057900"/>
            <a:ext cx="3341688" cy="482600"/>
          </a:xfrm>
          <a:prstGeom prst="rect">
            <a:avLst/>
          </a:prstGeom>
          <a:solidFill>
            <a:srgbClr val="001A55"/>
          </a:solidFill>
          <a:ln w="25400">
            <a:solidFill>
              <a:srgbClr val="FFBB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514350" y="6045200"/>
            <a:ext cx="327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19050" tIns="26988" rIns="19050" bIns="26988"/>
          <a:lstStyle/>
          <a:p>
            <a:pPr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000" b="1">
                <a:solidFill>
                  <a:srgbClr val="FFFFFF"/>
                </a:solidFill>
                <a:latin typeface="Arial" charset="0"/>
                <a:ea typeface="新細明體" charset="-120"/>
              </a:rPr>
              <a:t>ANGIOTENSIN II</a:t>
            </a:r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flipH="1" flipV="1">
            <a:off x="8110538" y="2630488"/>
            <a:ext cx="720725" cy="15224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6030913" y="4127500"/>
            <a:ext cx="3021012" cy="482600"/>
          </a:xfrm>
          <a:prstGeom prst="rect">
            <a:avLst/>
          </a:prstGeom>
          <a:solidFill>
            <a:srgbClr val="001A55"/>
          </a:solidFill>
          <a:ln w="2540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6211888" y="4114800"/>
            <a:ext cx="28622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19050" tIns="26988" rIns="19050" bIns="26988"/>
          <a:lstStyle/>
          <a:p>
            <a:pPr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000" b="1">
                <a:solidFill>
                  <a:srgbClr val="FFFFFF"/>
                </a:solidFill>
                <a:latin typeface="Arial" charset="0"/>
                <a:ea typeface="新細明體" charset="-120"/>
              </a:rPr>
              <a:t>BRADYKININ</a:t>
            </a: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1849438" y="5003800"/>
            <a:ext cx="1452562" cy="533400"/>
          </a:xfrm>
          <a:prstGeom prst="rect">
            <a:avLst/>
          </a:prstGeom>
          <a:solidFill>
            <a:srgbClr val="2A6B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1651000" y="5003800"/>
            <a:ext cx="202882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19050" tIns="26988" rIns="19050" bIns="26988"/>
          <a:lstStyle/>
          <a:p>
            <a:pPr algn="ctr">
              <a:lnSpc>
                <a:spcPts val="43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600" b="1" dirty="0">
                <a:solidFill>
                  <a:srgbClr val="FFFF00"/>
                </a:solidFill>
                <a:latin typeface="Arial" charset="0"/>
                <a:ea typeface="新細明體" charset="-120"/>
              </a:rPr>
              <a:t>A.C.E.</a:t>
            </a:r>
          </a:p>
        </p:txBody>
      </p:sp>
      <p:grpSp>
        <p:nvGrpSpPr>
          <p:cNvPr id="44070" name="Group 44"/>
          <p:cNvGrpSpPr>
            <a:grpSpLocks/>
          </p:cNvGrpSpPr>
          <p:nvPr/>
        </p:nvGrpSpPr>
        <p:grpSpPr bwMode="auto">
          <a:xfrm>
            <a:off x="0" y="1143000"/>
            <a:ext cx="9893300" cy="127000"/>
            <a:chOff x="0" y="831"/>
            <a:chExt cx="6472" cy="80"/>
          </a:xfrm>
        </p:grpSpPr>
        <p:sp>
          <p:nvSpPr>
            <p:cNvPr id="8237" name="Rectangle 45"/>
            <p:cNvSpPr>
              <a:spLocks noChangeArrowheads="1"/>
            </p:cNvSpPr>
            <p:nvPr/>
          </p:nvSpPr>
          <p:spPr bwMode="auto">
            <a:xfrm>
              <a:off x="3729" y="831"/>
              <a:ext cx="2743" cy="8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8238" name="Rectangle 46"/>
            <p:cNvSpPr>
              <a:spLocks noChangeArrowheads="1"/>
            </p:cNvSpPr>
            <p:nvPr/>
          </p:nvSpPr>
          <p:spPr bwMode="auto">
            <a:xfrm>
              <a:off x="0" y="831"/>
              <a:ext cx="1404" cy="8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8239" name="Rectangle 47"/>
            <p:cNvSpPr>
              <a:spLocks noChangeArrowheads="1"/>
            </p:cNvSpPr>
            <p:nvPr/>
          </p:nvSpPr>
          <p:spPr bwMode="auto">
            <a:xfrm>
              <a:off x="1384" y="831"/>
              <a:ext cx="2404" cy="79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tint val="57647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74638"/>
            <a:ext cx="8569325" cy="1143000"/>
          </a:xfrm>
        </p:spPr>
        <p:txBody>
          <a:bodyPr/>
          <a:lstStyle/>
          <a:p>
            <a:pPr eaLnBrk="1" hangingPunct="1"/>
            <a:r>
              <a:rPr lang="en-US" altLang="zh-TW" sz="3200" b="1" smtClean="0">
                <a:solidFill>
                  <a:srgbClr val="FF0000"/>
                </a:solidFill>
                <a:ea typeface="新細明體" pitchFamily="18" charset="-120"/>
              </a:rPr>
              <a:t> Angiotensin receptor blockers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516562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3600" b="1" dirty="0" smtClean="0">
                <a:solidFill>
                  <a:srgbClr val="7030A0"/>
                </a:solidFill>
                <a:ea typeface="新細明體" pitchFamily="18" charset="-120"/>
              </a:rPr>
              <a:t>Mechanism of action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pitchFamily="18" charset="-120"/>
              </a:rPr>
              <a:t>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b="1" dirty="0" smtClean="0">
                <a:solidFill>
                  <a:srgbClr val="002060"/>
                </a:solidFill>
                <a:ea typeface="新細明體" pitchFamily="18" charset="-120"/>
              </a:rPr>
              <a:t>     - block AT</a:t>
            </a:r>
            <a:r>
              <a:rPr lang="en-US" altLang="zh-TW" b="1" baseline="-25000" dirty="0" smtClean="0">
                <a:solidFill>
                  <a:srgbClr val="002060"/>
                </a:solidFill>
                <a:ea typeface="新細明體" pitchFamily="18" charset="-120"/>
              </a:rPr>
              <a:t>1</a:t>
            </a:r>
            <a:r>
              <a:rPr lang="en-US" altLang="zh-TW" b="1" dirty="0" smtClean="0">
                <a:solidFill>
                  <a:srgbClr val="002060"/>
                </a:solidFill>
                <a:ea typeface="新細明體" pitchFamily="18" charset="-120"/>
              </a:rPr>
              <a:t> receptors 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b="1" dirty="0" smtClean="0">
              <a:solidFill>
                <a:srgbClr val="002060"/>
              </a:solidFill>
              <a:ea typeface="新細明體" pitchFamily="18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b="1" dirty="0" smtClean="0">
                <a:solidFill>
                  <a:srgbClr val="002060"/>
                </a:solidFill>
                <a:ea typeface="新細明體" pitchFamily="18" charset="-120"/>
              </a:rPr>
              <a:t>    -decrease action  of </a:t>
            </a:r>
            <a:r>
              <a:rPr lang="en-US" altLang="zh-TW" b="1" dirty="0" err="1" smtClean="0">
                <a:solidFill>
                  <a:srgbClr val="002060"/>
                </a:solidFill>
                <a:ea typeface="新細明體" pitchFamily="18" charset="-120"/>
              </a:rPr>
              <a:t>angiotensin</a:t>
            </a:r>
            <a:r>
              <a:rPr lang="en-US" altLang="zh-TW" b="1" dirty="0" smtClean="0">
                <a:solidFill>
                  <a:srgbClr val="002060"/>
                </a:solidFill>
                <a:ea typeface="新細明體" pitchFamily="18" charset="-120"/>
              </a:rPr>
              <a:t> II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b="1" dirty="0" smtClean="0">
                <a:solidFill>
                  <a:srgbClr val="002060"/>
                </a:solidFill>
                <a:ea typeface="新細明體" pitchFamily="18" charset="-120"/>
              </a:rPr>
              <a:t>     e.g. </a:t>
            </a:r>
            <a:r>
              <a:rPr lang="en-US" altLang="zh-TW" b="1" dirty="0" err="1" smtClean="0">
                <a:solidFill>
                  <a:srgbClr val="002060"/>
                </a:solidFill>
                <a:ea typeface="新細明體" pitchFamily="18" charset="-120"/>
              </a:rPr>
              <a:t>losartan</a:t>
            </a:r>
            <a:r>
              <a:rPr lang="en-US" altLang="zh-TW" b="1" dirty="0" smtClean="0">
                <a:solidFill>
                  <a:srgbClr val="002060"/>
                </a:solidFill>
                <a:ea typeface="新細明體" pitchFamily="18" charset="-12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9061488" cy="1981200"/>
          </a:xfrm>
        </p:spPr>
        <p:txBody>
          <a:bodyPr/>
          <a:lstStyle/>
          <a:p>
            <a:pPr algn="l">
              <a:defRPr/>
            </a:pPr>
            <a:r>
              <a:rPr lang="en-US" sz="4000" b="1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Uses of </a:t>
            </a:r>
            <a:r>
              <a:rPr lang="en-US" b="1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converting enzyme inhibitors &amp; </a:t>
            </a:r>
            <a:r>
              <a:rPr lang="en-US" b="1" spc="50" dirty="0" err="1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angiotensin</a:t>
            </a:r>
            <a:r>
              <a:rPr lang="en-US" b="1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receptor blockers in heart failure</a:t>
            </a:r>
            <a:br>
              <a:rPr lang="en-US" b="1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SA" b="1" spc="50" dirty="0">
              <a:ln w="11430">
                <a:solidFill>
                  <a:schemeClr val="accent1"/>
                </a:solidFill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4114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2060"/>
                </a:solidFill>
                <a:sym typeface="Symbol" pitchFamily="18" charset="2"/>
              </a:rPr>
              <a:t>Peripheral resistance ( </a:t>
            </a:r>
            <a:r>
              <a:rPr lang="en-US" b="1" smtClean="0">
                <a:solidFill>
                  <a:srgbClr val="00B050"/>
                </a:solidFill>
                <a:sym typeface="Symbol" pitchFamily="18" charset="2"/>
              </a:rPr>
              <a:t>Afterload</a:t>
            </a:r>
            <a:r>
              <a:rPr lang="en-US" b="1" smtClean="0">
                <a:solidFill>
                  <a:srgbClr val="002060"/>
                </a:solidFill>
                <a:sym typeface="Symbol" pitchFamily="18" charset="2"/>
              </a:rPr>
              <a:t> )</a:t>
            </a:r>
          </a:p>
          <a:p>
            <a:pPr eaLnBrk="1" hangingPunct="1"/>
            <a:r>
              <a:rPr lang="en-US" b="1" smtClean="0">
                <a:solidFill>
                  <a:srgbClr val="002060"/>
                </a:solidFill>
                <a:sym typeface="Symbol" pitchFamily="18" charset="2"/>
              </a:rPr>
              <a:t>Venous return ( </a:t>
            </a:r>
            <a:r>
              <a:rPr lang="en-US" b="1" smtClean="0">
                <a:solidFill>
                  <a:srgbClr val="00B050"/>
                </a:solidFill>
                <a:sym typeface="Symbol" pitchFamily="18" charset="2"/>
              </a:rPr>
              <a:t>Preload</a:t>
            </a:r>
            <a:r>
              <a:rPr lang="en-US" b="1" smtClean="0">
                <a:solidFill>
                  <a:srgbClr val="002060"/>
                </a:solidFill>
                <a:sym typeface="Symbol" pitchFamily="18" charset="2"/>
              </a:rPr>
              <a:t>)</a:t>
            </a:r>
          </a:p>
          <a:p>
            <a:pPr eaLnBrk="1" hangingPunct="1"/>
            <a:r>
              <a:rPr lang="en-US" b="1" smtClean="0">
                <a:solidFill>
                  <a:srgbClr val="002060"/>
                </a:solidFill>
                <a:sym typeface="Symbol" pitchFamily="18" charset="2"/>
              </a:rPr>
              <a:t>sympathetic activity</a:t>
            </a:r>
          </a:p>
          <a:p>
            <a:pPr eaLnBrk="1" hangingPunct="1"/>
            <a:r>
              <a:rPr lang="en-US" b="1" smtClean="0">
                <a:solidFill>
                  <a:srgbClr val="002060"/>
                </a:solidFill>
                <a:sym typeface="Symbol" pitchFamily="18" charset="2"/>
              </a:rPr>
              <a:t>remodeling  (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cardiac</a:t>
            </a:r>
            <a:r>
              <a:rPr lang="en-US" b="1" smtClean="0">
                <a:solidFill>
                  <a:srgbClr val="002060"/>
                </a:solidFill>
                <a:sym typeface="Symbol" pitchFamily="18" charset="2"/>
              </a:rPr>
              <a:t> &amp;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vascular</a:t>
            </a:r>
            <a:r>
              <a:rPr lang="en-US" b="1" smtClean="0">
                <a:solidFill>
                  <a:srgbClr val="002060"/>
                </a:solidFill>
                <a:sym typeface="Symbol" pitchFamily="18" charset="2"/>
              </a:rPr>
              <a:t>) mortality rate 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2060"/>
                </a:solidFill>
                <a:sym typeface="Symbol" pitchFamily="18" charset="2"/>
              </a:rPr>
              <a:t>     </a:t>
            </a:r>
          </a:p>
          <a:p>
            <a:pPr eaLnBrk="1" hangingPunct="1">
              <a:buFontTx/>
              <a:buNone/>
            </a:pPr>
            <a:endParaRPr lang="en-US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Direct acting vasodilators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600" b="1" smtClean="0">
                <a:solidFill>
                  <a:srgbClr val="FF0000"/>
                </a:solidFill>
              </a:rPr>
              <a:t>Sodium</a:t>
            </a:r>
            <a:r>
              <a:rPr lang="en-US" sz="3600" smtClean="0">
                <a:solidFill>
                  <a:srgbClr val="0070C0"/>
                </a:solidFill>
              </a:rPr>
              <a:t> </a:t>
            </a:r>
            <a:r>
              <a:rPr lang="en-US" sz="3600" b="1" smtClean="0">
                <a:solidFill>
                  <a:srgbClr val="FF0000"/>
                </a:solidFill>
              </a:rPr>
              <a:t>nitropruside</a:t>
            </a:r>
            <a:r>
              <a:rPr lang="en-US" sz="3600" smtClean="0">
                <a:solidFill>
                  <a:srgbClr val="0070C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smtClean="0">
                <a:solidFill>
                  <a:srgbClr val="002060"/>
                </a:solidFill>
              </a:rPr>
              <a:t>given I.V. in acute or severe refractory heart failure, acts immediately and effects lasts for 1-5 minutes.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228600"/>
            <a:ext cx="7772400" cy="1752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Uses of </a:t>
            </a:r>
            <a:r>
              <a:rPr lang="el-GR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β</a:t>
            </a:r>
            <a:r>
              <a:rPr lang="en-US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-adrenoceptor blockers in heart failure</a:t>
            </a: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2060"/>
                </a:solidFill>
              </a:rPr>
              <a:t>Reduce catecholamine myocyte toxicity ( </a:t>
            </a:r>
            <a:r>
              <a:rPr lang="en-US" b="1" smtClean="0">
                <a:solidFill>
                  <a:srgbClr val="FF0000"/>
                </a:solidFill>
              </a:rPr>
              <a:t>remodeling</a:t>
            </a:r>
            <a:r>
              <a:rPr lang="en-US" b="1" smtClean="0">
                <a:solidFill>
                  <a:srgbClr val="002060"/>
                </a:solidFill>
              </a:rPr>
              <a:t>)</a:t>
            </a:r>
          </a:p>
          <a:p>
            <a:pPr eaLnBrk="1" hangingPunct="1"/>
            <a:r>
              <a:rPr lang="en-US" b="1" smtClean="0">
                <a:solidFill>
                  <a:srgbClr val="002060"/>
                </a:solidFill>
              </a:rPr>
              <a:t>Decrease mortality rate</a:t>
            </a:r>
          </a:p>
          <a:p>
            <a:pPr eaLnBrk="1" hangingPunct="1"/>
            <a:r>
              <a:rPr lang="en-US" b="1" smtClean="0">
                <a:solidFill>
                  <a:srgbClr val="002060"/>
                </a:solidFill>
              </a:rPr>
              <a:t>Decrease heart rate </a:t>
            </a:r>
          </a:p>
          <a:p>
            <a:pPr eaLnBrk="1" hangingPunct="1"/>
            <a:r>
              <a:rPr lang="en-US" b="1" smtClean="0">
                <a:solidFill>
                  <a:srgbClr val="002060"/>
                </a:solidFill>
              </a:rPr>
              <a:t>Inhibit renin release</a:t>
            </a:r>
          </a:p>
          <a:p>
            <a:pPr eaLnBrk="1" hangingPunct="1">
              <a:buFontTx/>
              <a:buNone/>
            </a:pPr>
            <a:endParaRPr lang="en-US" b="1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B050"/>
                </a:solidFill>
              </a:rPr>
              <a:t>         e.g. Metoprolol ,bisoprolol , carvedilol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E781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Management of chronic heart failure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6934200" cy="4572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	Reduce work load of the heart</a:t>
            </a:r>
          </a:p>
          <a:p>
            <a:pPr lvl="1" eaLnBrk="1" hangingPunct="1"/>
            <a:r>
              <a:rPr lang="en-US" b="1" dirty="0" smtClean="0">
                <a:solidFill>
                  <a:srgbClr val="FF0000"/>
                </a:solidFill>
              </a:rPr>
              <a:t> Limits patient activity</a:t>
            </a:r>
          </a:p>
          <a:p>
            <a:pPr lvl="1" eaLnBrk="1" hangingPunct="1"/>
            <a:r>
              <a:rPr lang="en-US" b="1" dirty="0" smtClean="0">
                <a:solidFill>
                  <a:srgbClr val="FF0000"/>
                </a:solidFill>
              </a:rPr>
              <a:t>Reduce weight</a:t>
            </a:r>
          </a:p>
          <a:p>
            <a:pPr lvl="1" eaLnBrk="1" hangingPunct="1"/>
            <a:r>
              <a:rPr lang="en-US" b="1" dirty="0" smtClean="0">
                <a:solidFill>
                  <a:srgbClr val="FF0000"/>
                </a:solidFill>
              </a:rPr>
              <a:t>Control hypertension</a:t>
            </a:r>
            <a:endParaRPr lang="ar-SA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	Restrict  sodium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	 Diuretics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	 ACEI or ARBs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667000"/>
            <a:ext cx="4038600" cy="38862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E781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Management of chronic heart failure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(Cont.)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41148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marL="514350" indent="-514350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Digitalis</a:t>
            </a:r>
          </a:p>
          <a:p>
            <a:pPr marL="514350" indent="-514350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US" sz="36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marL="514350" indent="-514350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l-GR" sz="3600" b="1" dirty="0" smtClean="0">
                <a:solidFill>
                  <a:srgbClr val="C00000"/>
                </a:solidFill>
                <a:cs typeface="Arial" pitchFamily="34" charset="0"/>
              </a:rPr>
              <a:t>β</a:t>
            </a:r>
            <a:r>
              <a:rPr lang="en-US" sz="3600" b="1" dirty="0" smtClean="0">
                <a:solidFill>
                  <a:srgbClr val="C00000"/>
                </a:solidFill>
                <a:cs typeface="Arial" pitchFamily="34" charset="0"/>
              </a:rPr>
              <a:t>- blockers </a:t>
            </a:r>
            <a:endParaRPr lang="en-US" sz="3600" b="1" dirty="0" smtClean="0">
              <a:cs typeface="Arial" pitchFamily="34" charset="0"/>
            </a:endParaRPr>
          </a:p>
          <a:p>
            <a:pPr marL="514350" indent="-514350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US" sz="36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marL="514350" indent="-514350" eaLnBrk="1" hangingPunct="1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srgbClr val="C00000"/>
                </a:solidFill>
                <a:cs typeface="Arial" pitchFamily="34" charset="0"/>
              </a:rPr>
              <a:t>Direct vasodilators</a:t>
            </a:r>
          </a:p>
          <a:p>
            <a:pPr marL="514350" indent="-514350" eaLnBrk="1" hangingPunct="1">
              <a:buClr>
                <a:schemeClr val="tx1">
                  <a:lumMod val="75000"/>
                </a:schemeClr>
              </a:buClr>
              <a:buFontTx/>
              <a:buNone/>
              <a:defRPr/>
            </a:pPr>
            <a:endParaRPr lang="el-GR" sz="3600" b="1" dirty="0" smtClean="0"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Management of acute heart failure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2060"/>
                </a:solidFill>
              </a:rPr>
              <a:t> Volume replacement</a:t>
            </a:r>
          </a:p>
          <a:p>
            <a:pPr eaLnBrk="1" hangingPunct="1"/>
            <a:r>
              <a:rPr lang="en-US" b="1" smtClean="0">
                <a:solidFill>
                  <a:srgbClr val="002060"/>
                </a:solidFill>
              </a:rPr>
              <a:t> Diuretics</a:t>
            </a:r>
          </a:p>
          <a:p>
            <a:pPr eaLnBrk="1" hangingPunct="1"/>
            <a:r>
              <a:rPr lang="en-US" b="1" smtClean="0">
                <a:solidFill>
                  <a:srgbClr val="002060"/>
                </a:solidFill>
              </a:rPr>
              <a:t> Positive inotropic drugs</a:t>
            </a:r>
          </a:p>
          <a:p>
            <a:pPr eaLnBrk="1" hangingPunct="1"/>
            <a:r>
              <a:rPr lang="en-US" b="1" smtClean="0">
                <a:solidFill>
                  <a:srgbClr val="002060"/>
                </a:solidFill>
              </a:rPr>
              <a:t> Vasodilators</a:t>
            </a:r>
          </a:p>
          <a:p>
            <a:pPr eaLnBrk="1" hangingPunct="1"/>
            <a:r>
              <a:rPr lang="en-US" b="1" smtClean="0">
                <a:solidFill>
                  <a:srgbClr val="002060"/>
                </a:solidFill>
              </a:rPr>
              <a:t> Antiarrhythmic drugs</a:t>
            </a:r>
          </a:p>
          <a:p>
            <a:pPr eaLnBrk="1" hangingPunct="1"/>
            <a:r>
              <a:rPr lang="en-US" b="1" smtClean="0">
                <a:solidFill>
                  <a:srgbClr val="002060"/>
                </a:solidFill>
              </a:rPr>
              <a:t>Treatment of myocardial infarction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8991599" cy="51816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Mechanism of action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2060"/>
                </a:solidFill>
                <a:sym typeface="Symbol" pitchFamily="18" charset="2"/>
              </a:rPr>
              <a:t>Inhibit </a:t>
            </a:r>
            <a:r>
              <a:rPr lang="en-US" sz="2800" b="1" smtClean="0">
                <a:solidFill>
                  <a:srgbClr val="FF0000"/>
                </a:solidFill>
                <a:sym typeface="Symbol" pitchFamily="18" charset="2"/>
              </a:rPr>
              <a:t>phosphodiesterase</a:t>
            </a:r>
            <a:r>
              <a:rPr lang="en-US" sz="2800" b="1" smtClean="0">
                <a:solidFill>
                  <a:srgbClr val="002060"/>
                </a:solidFill>
                <a:sym typeface="Symbol" pitchFamily="18" charset="2"/>
              </a:rPr>
              <a:t> </a:t>
            </a:r>
            <a:r>
              <a:rPr lang="en-US" sz="2800" b="1" smtClean="0">
                <a:solidFill>
                  <a:srgbClr val="7030A0"/>
                </a:solidFill>
                <a:sym typeface="Symbol" pitchFamily="18" charset="2"/>
              </a:rPr>
              <a:t>isozyme 3</a:t>
            </a:r>
            <a:r>
              <a:rPr lang="en-US" sz="2800" b="1" smtClean="0">
                <a:solidFill>
                  <a:srgbClr val="002060"/>
                </a:solidFill>
                <a:sym typeface="Symbol" pitchFamily="18" charset="2"/>
              </a:rPr>
              <a:t>  in cardiac &amp; smooth muscles </a:t>
            </a:r>
            <a:r>
              <a:rPr lang="en-US" sz="2800" b="1" smtClean="0">
                <a:solidFill>
                  <a:srgbClr val="FF0000"/>
                </a:solidFill>
                <a:sym typeface="Symbol" pitchFamily="18" charset="2"/>
              </a:rPr>
              <a:t>→</a:t>
            </a:r>
            <a:r>
              <a:rPr lang="en-US" sz="2800" b="1" smtClean="0">
                <a:solidFill>
                  <a:srgbClr val="002060"/>
                </a:solidFill>
                <a:sym typeface="Symbol" pitchFamily="18" charset="2"/>
              </a:rPr>
              <a:t> :</a:t>
            </a:r>
            <a:r>
              <a:rPr lang="en-US" sz="2800" b="1" smtClean="0">
                <a:solidFill>
                  <a:srgbClr val="C00000"/>
                </a:solidFill>
                <a:sym typeface="Symbol" pitchFamily="18" charset="2"/>
              </a:rPr>
              <a:t>↑</a:t>
            </a:r>
            <a:r>
              <a:rPr lang="en-US" sz="2800" b="1" smtClean="0">
                <a:solidFill>
                  <a:srgbClr val="00B050"/>
                </a:solidFill>
                <a:sym typeface="Symbol" pitchFamily="18" charset="2"/>
              </a:rPr>
              <a:t> cAMP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B050"/>
                </a:solidFill>
                <a:sym typeface="Symbol" pitchFamily="18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C00000"/>
                </a:solidFill>
                <a:sym typeface="Symbol" pitchFamily="18" charset="2"/>
              </a:rPr>
              <a:t>In the heart </a:t>
            </a:r>
            <a:r>
              <a:rPr lang="en-US" sz="2800" smtClean="0">
                <a:sym typeface="Symbol" pitchFamily="18" charset="2"/>
              </a:rPr>
              <a:t>: </a:t>
            </a:r>
            <a:r>
              <a:rPr lang="en-US" sz="2800" smtClean="0">
                <a:solidFill>
                  <a:srgbClr val="0070C0"/>
                </a:solidFill>
                <a:sym typeface="Symbol" pitchFamily="18" charset="2"/>
              </a:rPr>
              <a:t>Increase myocardial contraction</a:t>
            </a:r>
          </a:p>
          <a:p>
            <a:pPr eaLnBrk="1" hangingPunct="1">
              <a:buFontTx/>
              <a:buNone/>
            </a:pPr>
            <a:endParaRPr lang="en-US" sz="2800" smtClean="0">
              <a:solidFill>
                <a:srgbClr val="0070C0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C00000"/>
                </a:solidFill>
                <a:sym typeface="Symbol" pitchFamily="18" charset="2"/>
              </a:rPr>
              <a:t>In the peripheral vasculature </a:t>
            </a:r>
            <a:r>
              <a:rPr lang="en-US" sz="2800" smtClean="0">
                <a:sym typeface="Symbol" pitchFamily="18" charset="2"/>
              </a:rPr>
              <a:t>: </a:t>
            </a:r>
            <a:r>
              <a:rPr lang="en-US" sz="2800" smtClean="0">
                <a:solidFill>
                  <a:srgbClr val="0070C0"/>
                </a:solidFill>
                <a:sym typeface="Symbol" pitchFamily="18" charset="2"/>
              </a:rPr>
              <a:t>Dilatation of both arteries &amp; veins </a:t>
            </a:r>
            <a:r>
              <a:rPr lang="en-US" sz="2800" smtClean="0">
                <a:solidFill>
                  <a:srgbClr val="FF0000"/>
                </a:solidFill>
                <a:sym typeface="Symbol" pitchFamily="18" charset="2"/>
              </a:rPr>
              <a:t>→</a:t>
            </a:r>
            <a:r>
              <a:rPr lang="en-US" sz="2800" smtClean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sz="2800" b="1" smtClean="0">
                <a:solidFill>
                  <a:srgbClr val="FF0000"/>
                </a:solidFill>
                <a:sym typeface="Symbol" pitchFamily="18" charset="2"/>
              </a:rPr>
              <a:t>↓</a:t>
            </a:r>
            <a:r>
              <a:rPr lang="en-US" sz="2800" smtClean="0">
                <a:solidFill>
                  <a:srgbClr val="0070C0"/>
                </a:solidFill>
                <a:sym typeface="Symbol" pitchFamily="18" charset="2"/>
              </a:rPr>
              <a:t> afterload &amp; preload</a:t>
            </a:r>
            <a:r>
              <a:rPr lang="en-US" sz="2800" smtClean="0">
                <a:sym typeface="Symbol" pitchFamily="18" charset="2"/>
              </a:rPr>
              <a:t>.</a:t>
            </a:r>
            <a:endParaRPr lang="en-US" sz="28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1-Coment on the clinical findings?</a:t>
            </a:r>
          </a:p>
          <a:p>
            <a:r>
              <a:rPr lang="en-US" sz="3600" dirty="0" smtClean="0"/>
              <a:t>2-What is the purpose of </a:t>
            </a:r>
            <a:r>
              <a:rPr lang="en-US" sz="3600" dirty="0" err="1" smtClean="0"/>
              <a:t>lisinopril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3-How should the patient be counseled with regard to taking </a:t>
            </a:r>
            <a:r>
              <a:rPr lang="en-US" sz="3600" dirty="0" err="1" smtClean="0"/>
              <a:t>lisinopril</a:t>
            </a:r>
            <a:r>
              <a:rPr lang="en-US" sz="3600" dirty="0" smtClean="0"/>
              <a:t> for the first time?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8" y="1524000"/>
            <a:ext cx="8810625" cy="30861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on the use of </a:t>
            </a:r>
            <a:r>
              <a:rPr lang="en-US" dirty="0" err="1" smtClean="0"/>
              <a:t>frusemide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1752600"/>
            <a:ext cx="8610600" cy="29718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1-How do you respond to the GP?</a:t>
            </a:r>
          </a:p>
          <a:p>
            <a:r>
              <a:rPr lang="en-US" dirty="0" smtClean="0"/>
              <a:t>2-What is the rational for the consultant’s new addition?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4000" cy="6400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Therapeutic uses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002060"/>
                </a:solidFill>
              </a:rPr>
              <a:t>Used only intravenously for management of </a:t>
            </a:r>
          </a:p>
          <a:p>
            <a:pPr eaLnBrk="1" hangingPunct="1">
              <a:buFontTx/>
              <a:buNone/>
            </a:pPr>
            <a:endParaRPr lang="en-US" b="1" u="sng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Acute heart failure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Severe exacerbation of heart failure  </a:t>
            </a:r>
          </a:p>
          <a:p>
            <a:pPr eaLnBrk="1" hangingPunct="1">
              <a:buFontTx/>
              <a:buNone/>
            </a:pPr>
            <a:r>
              <a:rPr lang="en-US" b="1" dirty="0" smtClean="0"/>
              <a:t>		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Adverse effects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Nausea ,vomiting</a:t>
            </a:r>
          </a:p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Arrhythmias (less than digitalis )</a:t>
            </a:r>
          </a:p>
          <a:p>
            <a:pPr eaLnBrk="1" hangingPunct="1"/>
            <a:r>
              <a:rPr lang="en-US" b="1" smtClean="0">
                <a:solidFill>
                  <a:srgbClr val="7030A0"/>
                </a:solidFill>
              </a:rPr>
              <a:t>Thrombocytopenia</a:t>
            </a:r>
          </a:p>
          <a:p>
            <a:pPr eaLnBrk="1" hangingPunct="1"/>
            <a:r>
              <a:rPr lang="en-US" b="1" smtClean="0">
                <a:solidFill>
                  <a:srgbClr val="7030A0"/>
                </a:solidFill>
              </a:rPr>
              <a:t>Liver toxicity </a:t>
            </a:r>
          </a:p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Milrinone </a:t>
            </a:r>
            <a:r>
              <a:rPr lang="en-US" b="1" smtClean="0">
                <a:solidFill>
                  <a:srgbClr val="FF0000"/>
                </a:solidFill>
              </a:rPr>
              <a:t>less</a:t>
            </a:r>
            <a:r>
              <a:rPr lang="en-US" b="1" smtClean="0">
                <a:solidFill>
                  <a:srgbClr val="0070C0"/>
                </a:solidFill>
              </a:rPr>
              <a:t> hepatotoxic and </a:t>
            </a:r>
            <a:r>
              <a:rPr lang="en-US" b="1" smtClean="0">
                <a:solidFill>
                  <a:srgbClr val="FF0000"/>
                </a:solidFill>
              </a:rPr>
              <a:t>less</a:t>
            </a:r>
            <a:r>
              <a:rPr lang="en-US" b="1" smtClean="0">
                <a:solidFill>
                  <a:srgbClr val="0070C0"/>
                </a:solidFill>
              </a:rPr>
              <a:t> bone marrow depression than amrinone.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Reduction of preload</a:t>
            </a:r>
            <a:endParaRPr lang="ar-EG" b="1" smtClean="0">
              <a:solidFill>
                <a:srgbClr val="FF0000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n-US" sz="3600" b="1" smtClean="0">
                <a:solidFill>
                  <a:srgbClr val="002060"/>
                </a:solidFill>
              </a:rPr>
              <a:t>Diuretics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z="3600" b="1" smtClean="0">
                <a:solidFill>
                  <a:srgbClr val="002060"/>
                </a:solidFill>
              </a:rPr>
              <a:t>Venodilators</a:t>
            </a:r>
            <a:endParaRPr lang="ar-EG" sz="36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Diuretics</a:t>
            </a:r>
            <a:endParaRPr lang="ar-SA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2060"/>
                </a:solidFill>
              </a:rPr>
              <a:t>Are first-line agents in heart failure therapy. They are used to resolve the signs and symptoms of volume overload, which are pulmonary and/ or peripheral edema.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2060"/>
                </a:solidFill>
              </a:rPr>
              <a:t>Reduce salt and water retention</a:t>
            </a:r>
            <a:r>
              <a:rPr lang="en-US" sz="2800" b="1" dirty="0" smtClean="0">
                <a:solidFill>
                  <a:srgbClr val="002060"/>
                </a:solidFill>
                <a:sym typeface="Symbol" pitchFamily="18" charset="2"/>
              </a:rPr>
              <a:t>ventricular preload and venous pressure.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002060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olidFill>
                  <a:srgbClr val="002060"/>
                </a:solidFill>
                <a:sym typeface="Symbol" pitchFamily="18" charset="2"/>
              </a:rPr>
              <a:t>Reduction of cardiac size improve cardiac performance    </a:t>
            </a:r>
            <a: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  <a:t>                   </a:t>
            </a:r>
            <a:r>
              <a:rPr lang="en-US" sz="2800" b="1" dirty="0" err="1" smtClean="0">
                <a:solidFill>
                  <a:srgbClr val="FF0000"/>
                </a:solidFill>
                <a:sym typeface="Symbol" pitchFamily="18" charset="2"/>
              </a:rPr>
              <a:t>Frusemide</a:t>
            </a:r>
            <a: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  <a:t>,  hydrochlorothiazide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pc="50" dirty="0" err="1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Venodilators</a:t>
            </a:r>
            <a:r>
              <a:rPr lang="ar-SA" b="1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SA" b="1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E78149"/>
                </a:solidFill>
              </a:rPr>
              <a:t>Nitroglycerine </a:t>
            </a:r>
            <a:r>
              <a:rPr lang="en-US" sz="2400" b="1" smtClean="0">
                <a:solidFill>
                  <a:srgbClr val="002060"/>
                </a:solidFill>
              </a:rPr>
              <a:t>is used for short term IV treatment of severe heart failure when the main symptom is </a:t>
            </a:r>
            <a:r>
              <a:rPr lang="en-US" sz="2400" b="1" smtClean="0">
                <a:solidFill>
                  <a:srgbClr val="00B050"/>
                </a:solidFill>
              </a:rPr>
              <a:t>dyspnea</a:t>
            </a:r>
            <a:r>
              <a:rPr lang="en-US" sz="2400" b="1" smtClean="0">
                <a:solidFill>
                  <a:srgbClr val="002060"/>
                </a:solidFill>
              </a:rPr>
              <a:t> due to pulmonary congestion.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2060"/>
                </a:solidFill>
              </a:rPr>
              <a:t>Dilate venous capacitance vessels and reduce preload.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Reduction of Afterload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solidFill>
                  <a:srgbClr val="002060"/>
                </a:solidFill>
              </a:rPr>
              <a:t>Arteriolodilators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2060"/>
                </a:solidFill>
              </a:rPr>
              <a:t>Selective arteriolodilators as </a:t>
            </a:r>
            <a:r>
              <a:rPr lang="en-US" sz="2400" b="1" smtClean="0">
                <a:solidFill>
                  <a:srgbClr val="FF0000"/>
                </a:solidFill>
              </a:rPr>
              <a:t>hydralazine</a:t>
            </a:r>
            <a:r>
              <a:rPr lang="en-US" sz="2400" b="1" smtClean="0">
                <a:solidFill>
                  <a:srgbClr val="002060"/>
                </a:solidFill>
              </a:rPr>
              <a:t> is used when the main symptome is </a:t>
            </a:r>
            <a:r>
              <a:rPr lang="en-US" sz="2400" b="1" smtClean="0">
                <a:solidFill>
                  <a:srgbClr val="00B050"/>
                </a:solidFill>
              </a:rPr>
              <a:t>rapid</a:t>
            </a:r>
            <a:r>
              <a:rPr lang="en-US" sz="2400" b="1" smtClean="0">
                <a:solidFill>
                  <a:srgbClr val="002060"/>
                </a:solidFill>
              </a:rPr>
              <a:t> </a:t>
            </a:r>
            <a:r>
              <a:rPr lang="en-US" sz="2400" b="1" smtClean="0">
                <a:solidFill>
                  <a:srgbClr val="00B050"/>
                </a:solidFill>
              </a:rPr>
              <a:t>fatigue</a:t>
            </a:r>
            <a:r>
              <a:rPr lang="en-US" sz="2400" b="1" smtClean="0">
                <a:solidFill>
                  <a:srgbClr val="002060"/>
                </a:solidFill>
              </a:rPr>
              <a:t> due to </a:t>
            </a:r>
            <a:r>
              <a:rPr lang="en-US" sz="2400" b="1" smtClean="0">
                <a:solidFill>
                  <a:srgbClr val="FF3300"/>
                </a:solidFill>
              </a:rPr>
              <a:t>low</a:t>
            </a:r>
            <a:r>
              <a:rPr lang="en-US" sz="2400" b="1" smtClean="0">
                <a:solidFill>
                  <a:srgbClr val="002060"/>
                </a:solidFill>
              </a:rPr>
              <a:t> cardiac output.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2060"/>
                </a:solidFill>
              </a:rPr>
              <a:t>Reduce peripheral vascular resistance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Reduction of afterload &amp; preload</a:t>
            </a:r>
            <a:endParaRPr lang="ar-EG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 Modern">
  <a:themeElements>
    <a:clrScheme name="Post Modern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 Modern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Post Modern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B4CD81"/>
        </a:accent1>
        <a:accent2>
          <a:srgbClr val="DEA45E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C99454"/>
        </a:accent6>
        <a:hlink>
          <a:srgbClr val="D793C2"/>
        </a:hlink>
        <a:folHlink>
          <a:srgbClr val="A08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7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Designs\Post Modern.pot</Template>
  <TotalTime>8014</TotalTime>
  <Words>493</Words>
  <Application>Microsoft Office PowerPoint</Application>
  <PresentationFormat>On-screen Show (4:3)</PresentationFormat>
  <Paragraphs>116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Post Modern</vt:lpstr>
      <vt:lpstr>Phosphodiesterase Inhibitors</vt:lpstr>
      <vt:lpstr>Mechanism of action</vt:lpstr>
      <vt:lpstr>Therapeutic uses </vt:lpstr>
      <vt:lpstr>Adverse effects</vt:lpstr>
      <vt:lpstr>Reduction of preload</vt:lpstr>
      <vt:lpstr> Diuretics</vt:lpstr>
      <vt:lpstr>Venodilators </vt:lpstr>
      <vt:lpstr>Reduction of Afterload</vt:lpstr>
      <vt:lpstr>Reduction of afterload &amp; preload</vt:lpstr>
      <vt:lpstr>ACE Inhibitors &amp; Angiotensin Receptor  Blockers</vt:lpstr>
      <vt:lpstr>PowerPoint Presentation</vt:lpstr>
      <vt:lpstr> Angiotensin receptor blockers</vt:lpstr>
      <vt:lpstr>Uses of converting enzyme inhibitors &amp; angiotensin receptor blockers in heart failure </vt:lpstr>
      <vt:lpstr>Direct acting vasodilators</vt:lpstr>
      <vt:lpstr>Uses of β-adrenoceptor blockers in heart failure</vt:lpstr>
      <vt:lpstr>Management of chronic heart failure</vt:lpstr>
      <vt:lpstr>Management of chronic heart failure (Cont.)</vt:lpstr>
      <vt:lpstr>Management of acute heart failure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failure</dc:title>
  <dc:creator>DTK</dc:creator>
  <cp:lastModifiedBy>User</cp:lastModifiedBy>
  <cp:revision>940</cp:revision>
  <cp:lastPrinted>1601-01-01T00:00:00Z</cp:lastPrinted>
  <dcterms:created xsi:type="dcterms:W3CDTF">2006-06-24T08:11:24Z</dcterms:created>
  <dcterms:modified xsi:type="dcterms:W3CDTF">2013-03-13T05:49:58Z</dcterms:modified>
</cp:coreProperties>
</file>