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6" r:id="rId3"/>
    <p:sldId id="260" r:id="rId4"/>
    <p:sldId id="285" r:id="rId5"/>
    <p:sldId id="262" r:id="rId6"/>
    <p:sldId id="286" r:id="rId7"/>
    <p:sldId id="264" r:id="rId8"/>
    <p:sldId id="265" r:id="rId9"/>
    <p:sldId id="266" r:id="rId10"/>
    <p:sldId id="267" r:id="rId11"/>
    <p:sldId id="301" r:id="rId12"/>
    <p:sldId id="271" r:id="rId13"/>
    <p:sldId id="272" r:id="rId14"/>
    <p:sldId id="273" r:id="rId15"/>
    <p:sldId id="275" r:id="rId16"/>
    <p:sldId id="307" r:id="rId17"/>
    <p:sldId id="302" r:id="rId18"/>
    <p:sldId id="303" r:id="rId19"/>
    <p:sldId id="304" r:id="rId20"/>
    <p:sldId id="29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83F3B0-68F1-4166-B4DE-E1CDE6990901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BD6D7F-10C4-4716-B6F1-E341B8C68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4B26-87F6-47EE-ACFC-23754162AE9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9FD49-F82D-48D1-B598-34864B317DA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12EAD-2F29-4572-AF9F-47D5208CC3F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C4A84-EC6D-4354-992E-12159750EB16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71DA6-3361-415C-B80B-851D5072B95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2D97C-2ABF-4055-A9EF-8A204DD44D0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C2E177-8DE4-4982-99BD-FEEA3BDD912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B2A60-447A-4248-A0B5-A187183570D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0E830-2C0A-4709-95A1-6F60DAE3B0C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C5F87D-98E8-4991-B011-515710157666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CD9AD-DC77-4B3A-B315-66BC21F358A0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BA8C-69FF-434E-A7F7-6412178B7D44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E611-2B3E-4D3F-B005-C52EFCB64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C1A5-EBEB-4AAB-8503-6840BAD16DBF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2940-477F-4171-AE1A-F2FA96B8D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39A-0075-4385-A362-5F95EE3DBC81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A16C-B04D-4BFB-898E-4038DB20E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36A9-B9A1-4446-9401-E8D3405BAEFF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1C99-8FD2-41F6-9CFD-14D509C90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6620-8270-4E0D-BC9A-8A0323E9A636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D2F1-671A-4D12-A8EB-B9B0F3405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6D51-7237-4E51-96AD-37AA4D271896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3CC3-50EE-4AB6-A825-4A62CF5E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A11D-3A6A-4F13-A543-7A6C00058ACA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45EF-D30E-4A5C-97AD-BFD967CD9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0162-A77E-4F0C-8BE5-BE9042E30B7A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7B7B-7C6E-4D78-8190-9704BFBE9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6D32-6042-473E-9F74-B2421FBF6E81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170A-1D7C-44C9-B293-83EAE2C9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B9DA-FF32-4B88-BF91-7B19ECB0615E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D537-6A73-4C9F-93DD-2ED31397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4017-C7F3-4FAB-B537-018FFDEB7B67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5A8B-5850-43BF-84F8-878526731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8E0F9C-67E2-4A1A-A3E2-87CA804EC44D}" type="datetimeFigureOut">
              <a:rPr lang="en-US"/>
              <a:pPr>
                <a:defRPr/>
              </a:pPr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D09D3-86E6-41A0-BF04-0DE45C608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05000"/>
            <a:ext cx="9144000" cy="23083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Major arteries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body</a:t>
            </a:r>
          </a:p>
        </p:txBody>
      </p:sp>
      <p:pic>
        <p:nvPicPr>
          <p:cNvPr id="3" name="Picture 3" descr="C:\Users\Zeenat\Pictures\,m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19812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Subclavian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</a:t>
            </a:r>
          </a:p>
        </p:txBody>
      </p:sp>
      <p:sp>
        <p:nvSpPr>
          <p:cNvPr id="12291" name="Content Placeholder 11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419600" cy="5638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000" dirty="0" smtClean="0"/>
              <a:t>It is the main source of the arterial supply of the upper limb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Origin: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Left: </a:t>
            </a:r>
            <a:r>
              <a:rPr lang="en-US" sz="2000" dirty="0" smtClean="0"/>
              <a:t>from </a:t>
            </a:r>
            <a:r>
              <a:rPr lang="en-US" sz="2000" dirty="0" smtClean="0">
                <a:solidFill>
                  <a:srgbClr val="FF0000"/>
                </a:solidFill>
              </a:rPr>
              <a:t>Arch of aorta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Right: </a:t>
            </a:r>
            <a:r>
              <a:rPr lang="en-US" sz="2000" dirty="0" smtClean="0"/>
              <a:t>from </a:t>
            </a:r>
            <a:r>
              <a:rPr lang="en-US" sz="2000" dirty="0" err="1" smtClean="0">
                <a:solidFill>
                  <a:srgbClr val="FF0000"/>
                </a:solidFill>
              </a:rPr>
              <a:t>brachiocephalic</a:t>
            </a:r>
            <a:r>
              <a:rPr lang="en-US" sz="2000" dirty="0" smtClean="0">
                <a:solidFill>
                  <a:srgbClr val="FF0000"/>
                </a:solidFill>
              </a:rPr>
              <a:t> trunk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Continuation</a:t>
            </a:r>
            <a:r>
              <a:rPr lang="en-US" sz="2000" dirty="0" smtClean="0"/>
              <a:t>: At lateral border of the first rib, it continues in the </a:t>
            </a:r>
            <a:r>
              <a:rPr lang="en-US" sz="2000" dirty="0" err="1" smtClean="0"/>
              <a:t>axilla</a:t>
            </a:r>
            <a:r>
              <a:rPr lang="en-US" sz="2000" dirty="0" smtClean="0"/>
              <a:t> as the</a:t>
            </a:r>
            <a:r>
              <a:rPr lang="en-US" sz="2000" dirty="0" smtClean="0">
                <a:solidFill>
                  <a:srgbClr val="FF9900"/>
                </a:solidFill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</a:rPr>
              <a:t>axillary</a:t>
            </a:r>
            <a:r>
              <a:rPr lang="en-US" sz="2000" b="1" dirty="0" smtClean="0">
                <a:solidFill>
                  <a:srgbClr val="FF6600"/>
                </a:solidFill>
              </a:rPr>
              <a:t> artery </a:t>
            </a:r>
          </a:p>
          <a:p>
            <a:r>
              <a:rPr lang="en-US" sz="2000" b="1" dirty="0" smtClean="0"/>
              <a:t>Main branches: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 Vertebral artery: </a:t>
            </a:r>
            <a:r>
              <a:rPr lang="en-US" sz="2000" dirty="0" smtClean="0"/>
              <a:t>supplies brain &amp; spinal cord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</a:rPr>
              <a:t>Thyrocervical</a:t>
            </a:r>
            <a:r>
              <a:rPr lang="en-US" sz="2000" dirty="0" smtClean="0">
                <a:solidFill>
                  <a:srgbClr val="FF0000"/>
                </a:solidFill>
              </a:rPr>
              <a:t> trunk: </a:t>
            </a:r>
            <a:r>
              <a:rPr lang="en-US" sz="2000" dirty="0" smtClean="0"/>
              <a:t>supplies thyroid gland &amp; neck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Internal thoracic artery: </a:t>
            </a:r>
            <a:r>
              <a:rPr lang="en-US" sz="2000" dirty="0" smtClean="0"/>
              <a:t>supplies breast &amp; thoracic wall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>
              <a:solidFill>
                <a:srgbClr val="00FF00"/>
              </a:solidFill>
            </a:endParaRPr>
          </a:p>
          <a:p>
            <a:endParaRPr lang="en-US" dirty="0" smtClean="0"/>
          </a:p>
        </p:txBody>
      </p:sp>
      <p:pic>
        <p:nvPicPr>
          <p:cNvPr id="8" name="Picture 2" descr="C:\Documents and Settings\user1\Desktop\F66122-008-f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371599"/>
            <a:ext cx="4346574" cy="3619537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37338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37338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40386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3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Zeenet\My Documents\My Pictures\yh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2819400" cy="29096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9144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Medium" pitchFamily="34" charset="0"/>
                <a:ea typeface="+mn-ea"/>
                <a:cs typeface="+mn-cs"/>
              </a:rPr>
              <a:t>Upper limb arteries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1143000"/>
            <a:ext cx="3886200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Axillary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artery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Begins at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lateral border of the first rib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as continuation of 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subclavian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artery, passes through 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axilla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 continues in the arm,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 the lower border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major muscle,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as the brachial artery.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V="1">
            <a:off x="6591300" y="1562100"/>
            <a:ext cx="228600" cy="1524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6286500" y="2019300"/>
            <a:ext cx="228600" cy="1524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2000" y="3657600"/>
            <a:ext cx="3886200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Brachial artery</a:t>
            </a:r>
          </a:p>
          <a:p>
            <a:r>
              <a:rPr lang="en-US" dirty="0" smtClean="0">
                <a:latin typeface="+mn-lt"/>
              </a:rPr>
              <a:t>Descends close to the medial side of the </a:t>
            </a:r>
            <a:r>
              <a:rPr lang="en-US" dirty="0" err="1" smtClean="0">
                <a:latin typeface="+mn-lt"/>
              </a:rPr>
              <a:t>humerus</a:t>
            </a:r>
            <a:r>
              <a:rPr lang="en-US" dirty="0" smtClean="0">
                <a:latin typeface="+mn-lt"/>
              </a:rPr>
              <a:t>, passes in front of the elbow joint (</a:t>
            </a:r>
            <a:r>
              <a:rPr lang="en-US" dirty="0" err="1" smtClean="0">
                <a:latin typeface="+mn-lt"/>
              </a:rPr>
              <a:t>cubital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fossa</a:t>
            </a:r>
            <a:r>
              <a:rPr lang="en-US" dirty="0" smtClean="0">
                <a:latin typeface="+mn-lt"/>
              </a:rPr>
              <a:t>). Divides, </a:t>
            </a:r>
            <a:r>
              <a:rPr lang="en-US" b="1" dirty="0" smtClean="0">
                <a:latin typeface="+mn-lt"/>
              </a:rPr>
              <a:t>at the level of neck of radius</a:t>
            </a:r>
            <a:r>
              <a:rPr lang="en-US" dirty="0" smtClean="0">
                <a:latin typeface="+mn-lt"/>
              </a:rPr>
              <a:t>, into two terminal branches: </a:t>
            </a:r>
            <a:r>
              <a:rPr lang="en-US" b="1" dirty="0" err="1" smtClean="0">
                <a:latin typeface="+mn-lt"/>
              </a:rPr>
              <a:t>Ulnar</a:t>
            </a:r>
            <a:r>
              <a:rPr lang="en-US" b="1" dirty="0" smtClean="0">
                <a:latin typeface="+mn-lt"/>
              </a:rPr>
              <a:t> &amp; Radial. The </a:t>
            </a:r>
            <a:r>
              <a:rPr lang="en-US" dirty="0" err="1" smtClean="0">
                <a:latin typeface="+mn-lt"/>
              </a:rPr>
              <a:t>ulnar</a:t>
            </a:r>
            <a:r>
              <a:rPr lang="en-US" dirty="0" smtClean="0">
                <a:latin typeface="+mn-lt"/>
              </a:rPr>
              <a:t> &amp; radial arteries descend in the forearm, enter the hand and form the </a:t>
            </a:r>
            <a:r>
              <a:rPr lang="en-US" b="1" dirty="0" smtClean="0">
                <a:latin typeface="+mn-lt"/>
              </a:rPr>
              <a:t>palmer arches</a:t>
            </a:r>
            <a:endParaRPr lang="en-US" b="1" dirty="0">
              <a:latin typeface="+mn-lt"/>
            </a:endParaRPr>
          </a:p>
        </p:txBody>
      </p:sp>
      <p:pic>
        <p:nvPicPr>
          <p:cNvPr id="1028" name="Picture 4" descr="http://classconnection.s3.amazonaws.com/677/flashcards/1672677/jpg/blood_supply_of_the_hand_(1)1342943484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038600"/>
            <a:ext cx="2057400" cy="24424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Descending Thoracic Aorta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3886200" cy="2819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dirty="0" smtClean="0"/>
              <a:t>It is the continuation of aortic arch</a:t>
            </a:r>
          </a:p>
          <a:p>
            <a:r>
              <a:rPr lang="en-US" sz="2400" dirty="0" smtClean="0"/>
              <a:t>At the level of the </a:t>
            </a:r>
            <a:r>
              <a:rPr lang="en-US" sz="2400" dirty="0" smtClean="0">
                <a:solidFill>
                  <a:srgbClr val="00B050"/>
                </a:solidFill>
              </a:rPr>
              <a:t>12</a:t>
            </a:r>
            <a:r>
              <a:rPr lang="en-US" sz="2400" baseline="30000" dirty="0" smtClean="0">
                <a:solidFill>
                  <a:srgbClr val="00B050"/>
                </a:solidFill>
              </a:rPr>
              <a:t>th</a:t>
            </a:r>
            <a:r>
              <a:rPr lang="en-US" sz="2400" dirty="0" smtClean="0">
                <a:solidFill>
                  <a:srgbClr val="00B050"/>
                </a:solidFill>
              </a:rPr>
              <a:t> thoracic vertebra</a:t>
            </a:r>
            <a:r>
              <a:rPr lang="en-US" sz="2400" dirty="0" smtClean="0"/>
              <a:t>, it passes  through the diaphragm and continues as the </a:t>
            </a:r>
            <a:r>
              <a:rPr lang="en-US" sz="2400" dirty="0" smtClean="0">
                <a:solidFill>
                  <a:srgbClr val="00B050"/>
                </a:solidFill>
              </a:rPr>
              <a:t>abdominal aorta</a:t>
            </a:r>
            <a:endParaRPr lang="ar-SA" sz="2400" dirty="0" smtClean="0">
              <a:solidFill>
                <a:srgbClr val="00B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3886200"/>
            <a:ext cx="38862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Branches: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Pericardial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 Esophageal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 Bronchial</a:t>
            </a:r>
            <a:endParaRPr lang="en-US" sz="2400" u="sng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+mn-cs"/>
              </a:rPr>
              <a:t> Posterior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intercostal</a:t>
            </a:r>
            <a:endParaRPr lang="en-US" sz="2400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9" name="Picture 2" descr="C:\Documents and Settings\Free User\My Documents\My Pictures\thoracic-aorta-ascending-descending-aortic-isthmus_medical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307323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Descending 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495800" cy="5257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It enters the abdomen through the </a:t>
            </a:r>
            <a:r>
              <a:rPr lang="en-US" dirty="0" smtClean="0">
                <a:solidFill>
                  <a:srgbClr val="00B050"/>
                </a:solidFill>
              </a:rPr>
              <a:t>aortic opening</a:t>
            </a:r>
            <a:r>
              <a:rPr lang="en-US" dirty="0" smtClean="0"/>
              <a:t> of  diaphragm (T12).</a:t>
            </a:r>
          </a:p>
          <a:p>
            <a:r>
              <a:rPr lang="en-US" dirty="0" smtClean="0"/>
              <a:t> Terminates at the level of </a:t>
            </a:r>
            <a:r>
              <a:rPr lang="en-US" dirty="0" smtClean="0">
                <a:solidFill>
                  <a:srgbClr val="0070C0"/>
                </a:solidFill>
              </a:rPr>
              <a:t>L4</a:t>
            </a:r>
            <a:r>
              <a:rPr lang="en-US" dirty="0" smtClean="0"/>
              <a:t>, by dividing into two </a:t>
            </a:r>
            <a:r>
              <a:rPr lang="en-US" dirty="0" smtClean="0">
                <a:solidFill>
                  <a:srgbClr val="0070C0"/>
                </a:solidFill>
              </a:rPr>
              <a:t>common Iliac arteries.</a:t>
            </a:r>
          </a:p>
          <a:p>
            <a:r>
              <a:rPr lang="en-US" b="1" dirty="0" smtClean="0"/>
              <a:t> Branches </a:t>
            </a:r>
            <a:r>
              <a:rPr lang="en-US" dirty="0" smtClean="0"/>
              <a:t>of abdominal aorta are divided into two groups: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Single branches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Paired branches</a:t>
            </a:r>
          </a:p>
          <a:p>
            <a:endParaRPr lang="en-US" dirty="0" smtClean="0"/>
          </a:p>
        </p:txBody>
      </p:sp>
      <p:pic>
        <p:nvPicPr>
          <p:cNvPr id="9" name="Picture 2" descr="C:\Documents and Settings\Zeenet\My Documents\My Pictures\bvc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619578" cy="4525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Zeenet\My Documents\My Pictures\bvc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246" y="1066800"/>
            <a:ext cx="3900154" cy="4876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branches of Abdominal Aorta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6705600" y="2133600"/>
            <a:ext cx="2209800" cy="3581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Inferior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phrenic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Suprarenal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Renal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Gonadal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(Testicular or Ovarian)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Lumbar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Common iliac (Terminal branches)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5446" y="1752600"/>
            <a:ext cx="2698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9246" y="2209800"/>
            <a:ext cx="2698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9246" y="3200400"/>
            <a:ext cx="2698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3571" y="1600200"/>
            <a:ext cx="2698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9371" y="2057400"/>
            <a:ext cx="2698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8246" y="2514600"/>
            <a:ext cx="2698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0646" y="3276600"/>
            <a:ext cx="2698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9646" y="4495800"/>
            <a:ext cx="2698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28600" y="2971800"/>
            <a:ext cx="24384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Celiac Trunk 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Superior mesenteric artery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Inferior mesenteric artery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228600" y="1600200"/>
            <a:ext cx="24384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Single branches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93510" y="1600200"/>
            <a:ext cx="22218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Calibri" pitchFamily="34" charset="0"/>
              </a:rPr>
              <a:t>Paired branches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 bwMode="auto">
          <a:xfrm>
            <a:off x="228600" y="2133600"/>
            <a:ext cx="2438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supply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gastrointestinal tract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2046" y="5638800"/>
            <a:ext cx="2698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build="p" animBg="1"/>
      <p:bldP spid="19" grpId="0" animBg="1"/>
      <p:bldP spid="20" grpId="0" build="p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Iliac Arteries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3352800" cy="495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Each common iliac artery divides into: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External iliac artery</a:t>
            </a:r>
            <a:r>
              <a:rPr lang="en-US" dirty="0" smtClean="0"/>
              <a:t>: continues </a:t>
            </a:r>
            <a:r>
              <a:rPr lang="en-US" i="1" dirty="0" smtClean="0"/>
              <a:t>(at midpoint of inguinal ligament) </a:t>
            </a:r>
            <a:r>
              <a:rPr lang="en-US" dirty="0" smtClean="0"/>
              <a:t>as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artery </a:t>
            </a:r>
            <a:r>
              <a:rPr lang="en-US" dirty="0" smtClean="0"/>
              <a:t>the main supply for</a:t>
            </a:r>
            <a:r>
              <a:rPr lang="en-US" b="1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  <a:endParaRPr lang="en-US" dirty="0" smtClean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Internal iliac artery</a:t>
            </a:r>
            <a:r>
              <a:rPr lang="en-US" dirty="0" smtClean="0"/>
              <a:t>: which supplies the pelvis &amp; perineum</a:t>
            </a:r>
          </a:p>
          <a:p>
            <a:endParaRPr lang="en-US" dirty="0" smtClean="0"/>
          </a:p>
        </p:txBody>
      </p:sp>
      <p:pic>
        <p:nvPicPr>
          <p:cNvPr id="19460" name="Content Placeholder 7" descr="E:\dad\Student Gray\4. Abdomen\F66122-004-f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276"/>
          <a:stretch>
            <a:fillRect/>
          </a:stretch>
        </p:blipFill>
        <p:spPr>
          <a:xfrm>
            <a:off x="4038600" y="1524000"/>
            <a:ext cx="4842588" cy="4114800"/>
          </a:xfrm>
          <a:noFill/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543800" y="4724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External iliac a. 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44196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Internal iliac a.</a:t>
            </a:r>
            <a:endParaRPr lang="en-US" sz="1000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858000" y="4343401"/>
            <a:ext cx="838200" cy="228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7162800" y="4648200"/>
            <a:ext cx="381000" cy="1231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51054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Femoral a</a:t>
            </a:r>
            <a:r>
              <a:rPr lang="en-US" sz="1000" dirty="0" smtClean="0"/>
              <a:t>. </a:t>
            </a:r>
            <a:endParaRPr lang="en-US" sz="1000" dirty="0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7162800" y="5029201"/>
            <a:ext cx="533400" cy="152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10200" y="4724400"/>
            <a:ext cx="228600" cy="228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24400" y="48768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Inguinal ligament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28600" y="914400"/>
            <a:ext cx="5943600" cy="571500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Femoral Artery</a:t>
            </a:r>
          </a:p>
          <a:p>
            <a:r>
              <a:rPr lang="en-US" sz="2400" dirty="0" smtClean="0">
                <a:latin typeface="Calibri" pitchFamily="34" charset="0"/>
              </a:rPr>
              <a:t>Is main arterial supply to lower </a:t>
            </a:r>
            <a:r>
              <a:rPr lang="en-US" sz="2400" dirty="0" smtClean="0">
                <a:latin typeface="Calibri" pitchFamily="34" charset="0"/>
              </a:rPr>
              <a:t>limb</a:t>
            </a:r>
          </a:p>
          <a:p>
            <a:r>
              <a:rPr lang="en-US" sz="2400" dirty="0" smtClean="0">
                <a:latin typeface="Calibri" pitchFamily="34" charset="0"/>
              </a:rPr>
              <a:t>Enters </a:t>
            </a:r>
            <a:r>
              <a:rPr lang="en-US" sz="2400" dirty="0" smtClean="0">
                <a:latin typeface="Calibri" pitchFamily="34" charset="0"/>
              </a:rPr>
              <a:t>the thigh behind the </a:t>
            </a:r>
            <a:r>
              <a:rPr lang="en-US" sz="2400" b="1" dirty="0" smtClean="0">
                <a:latin typeface="Calibri" pitchFamily="34" charset="0"/>
              </a:rPr>
              <a:t>midpoint of the </a:t>
            </a:r>
            <a:r>
              <a:rPr lang="en-US" sz="2400" dirty="0" smtClean="0">
                <a:latin typeface="Calibri" pitchFamily="34" charset="0"/>
              </a:rPr>
              <a:t>inguinal </a:t>
            </a:r>
            <a:r>
              <a:rPr lang="en-US" sz="2400" dirty="0" smtClean="0">
                <a:latin typeface="Calibri" pitchFamily="34" charset="0"/>
              </a:rPr>
              <a:t>ligament</a:t>
            </a:r>
          </a:p>
          <a:p>
            <a:r>
              <a:rPr lang="en-US" sz="2400" dirty="0" smtClean="0">
                <a:latin typeface="Calibri" pitchFamily="34" charset="0"/>
              </a:rPr>
              <a:t>Passes </a:t>
            </a:r>
            <a:r>
              <a:rPr lang="en-US" sz="2400" b="1" dirty="0" smtClean="0">
                <a:latin typeface="Calibri" pitchFamily="34" charset="0"/>
              </a:rPr>
              <a:t>through adductor hiatus </a:t>
            </a:r>
            <a:r>
              <a:rPr lang="en-US" sz="2400" dirty="0" smtClean="0">
                <a:latin typeface="Calibri" pitchFamily="34" charset="0"/>
              </a:rPr>
              <a:t>enters </a:t>
            </a:r>
            <a:r>
              <a:rPr lang="en-US" sz="2400" dirty="0" smtClean="0">
                <a:latin typeface="Calibri" pitchFamily="34" charset="0"/>
              </a:rPr>
              <a:t>the </a:t>
            </a:r>
            <a:r>
              <a:rPr lang="en-US" sz="2400" dirty="0" err="1" smtClean="0">
                <a:latin typeface="Calibri" pitchFamily="34" charset="0"/>
              </a:rPr>
              <a:t>popliteal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fossa</a:t>
            </a:r>
            <a:r>
              <a:rPr lang="en-US" sz="2400" dirty="0" smtClean="0">
                <a:latin typeface="Calibri" pitchFamily="34" charset="0"/>
              </a:rPr>
              <a:t> and continues as the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artery </a:t>
            </a:r>
          </a:p>
          <a:p>
            <a:pPr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Popliteal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Artery</a:t>
            </a:r>
          </a:p>
          <a:p>
            <a:r>
              <a:rPr lang="en-US" sz="2400" dirty="0" smtClean="0">
                <a:latin typeface="Calibri" pitchFamily="34" charset="0"/>
              </a:rPr>
              <a:t>Deeply </a:t>
            </a:r>
            <a:r>
              <a:rPr lang="en-US" sz="2400" dirty="0" smtClean="0">
                <a:latin typeface="Calibri" pitchFamily="34" charset="0"/>
              </a:rPr>
              <a:t>placed in the </a:t>
            </a:r>
            <a:r>
              <a:rPr lang="en-US" sz="2400" dirty="0" err="1" smtClean="0">
                <a:latin typeface="Calibri" pitchFamily="34" charset="0"/>
              </a:rPr>
              <a:t>popliteal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fossa</a:t>
            </a:r>
            <a:r>
              <a:rPr lang="en-US" sz="2400" dirty="0" smtClean="0">
                <a:latin typeface="Calibri" pitchFamily="34" charset="0"/>
              </a:rPr>
              <a:t>, divides </a:t>
            </a:r>
            <a:r>
              <a:rPr lang="en-US" sz="2400" b="1" dirty="0" smtClean="0">
                <a:latin typeface="Calibri" pitchFamily="34" charset="0"/>
              </a:rPr>
              <a:t>at lower end of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fossa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into:</a:t>
            </a:r>
          </a:p>
          <a:p>
            <a:r>
              <a:rPr lang="en-US" sz="2400" b="1" dirty="0" smtClean="0">
                <a:latin typeface="Calibri" pitchFamily="34" charset="0"/>
              </a:rPr>
              <a:t>Anterior </a:t>
            </a:r>
            <a:r>
              <a:rPr lang="en-US" sz="2400" b="1" dirty="0" err="1" smtClean="0">
                <a:latin typeface="Calibri" pitchFamily="34" charset="0"/>
              </a:rPr>
              <a:t>tibial</a:t>
            </a:r>
            <a:r>
              <a:rPr lang="en-US" sz="2400" b="1" dirty="0" smtClean="0">
                <a:latin typeface="Calibri" pitchFamily="34" charset="0"/>
              </a:rPr>
              <a:t> artery</a:t>
            </a:r>
            <a:r>
              <a:rPr lang="en-US" sz="2400" dirty="0" smtClean="0">
                <a:latin typeface="Calibri" pitchFamily="34" charset="0"/>
              </a:rPr>
              <a:t>, continues </a:t>
            </a:r>
            <a:r>
              <a:rPr lang="en-US" sz="2400" dirty="0" smtClean="0">
                <a:latin typeface="Calibri" pitchFamily="34" charset="0"/>
              </a:rPr>
              <a:t>as the </a:t>
            </a:r>
            <a:r>
              <a:rPr lang="en-US" sz="2400" dirty="0" err="1" smtClean="0">
                <a:latin typeface="Calibri" pitchFamily="34" charset="0"/>
              </a:rPr>
              <a:t>dorsalis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Pedis</a:t>
            </a:r>
            <a:r>
              <a:rPr lang="en-US" sz="2400" dirty="0" smtClean="0">
                <a:latin typeface="Calibri" pitchFamily="34" charset="0"/>
              </a:rPr>
              <a:t> artery on </a:t>
            </a:r>
            <a:r>
              <a:rPr lang="en-US" sz="2400" dirty="0" smtClean="0">
                <a:latin typeface="Calibri" pitchFamily="34" charset="0"/>
              </a:rPr>
              <a:t>the dorsum of </a:t>
            </a:r>
            <a:r>
              <a:rPr lang="en-US" sz="2400" dirty="0" smtClean="0">
                <a:latin typeface="Calibri" pitchFamily="34" charset="0"/>
              </a:rPr>
              <a:t>foot</a:t>
            </a:r>
          </a:p>
          <a:p>
            <a:r>
              <a:rPr lang="en-US" sz="2400" b="1" dirty="0" smtClean="0">
                <a:latin typeface="Calibri" pitchFamily="34" charset="0"/>
              </a:rPr>
              <a:t>Posterior </a:t>
            </a:r>
            <a:r>
              <a:rPr lang="en-US" sz="2400" b="1" dirty="0" err="1" smtClean="0">
                <a:latin typeface="Calibri" pitchFamily="34" charset="0"/>
              </a:rPr>
              <a:t>tibial</a:t>
            </a:r>
            <a:r>
              <a:rPr lang="en-US" sz="2400" b="1" dirty="0" smtClean="0">
                <a:latin typeface="Calibri" pitchFamily="34" charset="0"/>
              </a:rPr>
              <a:t> artery</a:t>
            </a:r>
            <a:r>
              <a:rPr lang="en-US" sz="2400" dirty="0" smtClean="0">
                <a:latin typeface="Calibri" pitchFamily="34" charset="0"/>
              </a:rPr>
              <a:t> supply the sole of foot</a:t>
            </a:r>
            <a:endParaRPr lang="en-US" sz="2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9144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Arteries of Lower Limb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Zeenat\Pictures\kiju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990600"/>
            <a:ext cx="2706687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62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Head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&amp;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Neck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edium" pitchFamily="34" charset="0"/>
            </a:endParaRPr>
          </a:p>
        </p:txBody>
      </p:sp>
      <p:pic>
        <p:nvPicPr>
          <p:cNvPr id="19459" name="Picture 2" descr="C:\Documents and Settings\user1\Desktop\F66122-008-f2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1219200"/>
            <a:ext cx="5638800" cy="5218113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62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Upper Limb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edium" pitchFamily="34" charset="0"/>
            </a:endParaRPr>
          </a:p>
        </p:txBody>
      </p:sp>
      <p:pic>
        <p:nvPicPr>
          <p:cNvPr id="20483" name="Picture 2" descr="C:\Documents and Settings\user1\Desktop\F66122-007-f1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1209110"/>
            <a:ext cx="4572000" cy="5177403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62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Lower Limb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edium" pitchFamily="34" charset="0"/>
            </a:endParaRPr>
          </a:p>
        </p:txBody>
      </p:sp>
      <p:pic>
        <p:nvPicPr>
          <p:cNvPr id="21507" name="Picture 2" descr="C:\Documents and Settings\user1\Desktop\F66122-006-f1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219200"/>
            <a:ext cx="7921625" cy="5130800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800" b="1" i="1" dirty="0" smtClean="0"/>
              <a:t>At the end of the lecture, the student should be able to:</a:t>
            </a:r>
          </a:p>
          <a:p>
            <a:pPr eaLnBrk="1" hangingPunct="1">
              <a:defRPr/>
            </a:pPr>
            <a:r>
              <a:rPr lang="en-US" sz="2800" dirty="0" smtClean="0"/>
              <a:t>Define the  word ‘artery’ and understand the general principles of the arterial system.</a:t>
            </a:r>
          </a:p>
          <a:p>
            <a:pPr eaLnBrk="1" hangingPunct="1">
              <a:defRPr/>
            </a:pPr>
            <a:r>
              <a:rPr lang="en-US" sz="2800" dirty="0" smtClean="0"/>
              <a:t>Define arterial </a:t>
            </a:r>
            <a:r>
              <a:rPr lang="en-US" sz="2800" dirty="0" err="1" smtClean="0"/>
              <a:t>anastomosis</a:t>
            </a:r>
            <a:r>
              <a:rPr lang="en-US" sz="2800" dirty="0" smtClean="0"/>
              <a:t> and describe its significance.</a:t>
            </a:r>
          </a:p>
          <a:p>
            <a:pPr eaLnBrk="1" hangingPunct="1">
              <a:defRPr/>
            </a:pPr>
            <a:r>
              <a:rPr lang="en-US" sz="2800" dirty="0" smtClean="0"/>
              <a:t>Define end arteries and give examples.  </a:t>
            </a:r>
          </a:p>
          <a:p>
            <a:pPr eaLnBrk="1" hangingPunct="1">
              <a:defRPr/>
            </a:pPr>
            <a:r>
              <a:rPr lang="en-US" sz="2800" dirty="0" smtClean="0"/>
              <a:t>Describe the aorta and its divisions &amp; list the branches from each part.</a:t>
            </a:r>
          </a:p>
          <a:p>
            <a:pPr eaLnBrk="1" hangingPunct="1">
              <a:defRPr/>
            </a:pPr>
            <a:r>
              <a:rPr lang="en-US" sz="2800" dirty="0" smtClean="0"/>
              <a:t>List major arteries and their distribution in the head &amp; neck, thorax, abdomen and upper &amp; lower extremities.</a:t>
            </a:r>
          </a:p>
          <a:p>
            <a:pPr eaLnBrk="1" hangingPunct="1">
              <a:defRPr/>
            </a:pPr>
            <a:r>
              <a:rPr lang="en-US" sz="2800" dirty="0" smtClean="0"/>
              <a:t>List main pulse points.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2209800"/>
            <a:ext cx="91440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Bauhaus 93" pitchFamily="82" charset="0"/>
                <a:cs typeface="Aharoni" pitchFamily="2" charset="-79"/>
              </a:rPr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principle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Arteries carry blood away from the heart.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 All arteries, carry </a:t>
            </a:r>
            <a:r>
              <a:rPr lang="en-US" sz="2000" b="1" dirty="0" smtClean="0">
                <a:solidFill>
                  <a:srgbClr val="FF0000"/>
                </a:solidFill>
              </a:rPr>
              <a:t>oxygenated blood</a:t>
            </a:r>
            <a:r>
              <a:rPr lang="en-US" sz="2000" b="1" dirty="0" smtClean="0"/>
              <a:t>, except the </a:t>
            </a:r>
            <a:r>
              <a:rPr lang="en-US" sz="2000" b="1" dirty="0" smtClean="0">
                <a:solidFill>
                  <a:srgbClr val="FF0000"/>
                </a:solidFill>
              </a:rPr>
              <a:t>pulmonary and umbilical </a:t>
            </a:r>
            <a:r>
              <a:rPr lang="en-US" sz="2000" b="1" dirty="0" smtClean="0"/>
              <a:t>arteries,  which carry deoxygenated blood to the lungs (postnatal) and to the placenta (prenatal) respectively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The flow of blood depends on the </a:t>
            </a:r>
            <a:r>
              <a:rPr lang="en-US" sz="2000" b="1" dirty="0" smtClean="0">
                <a:solidFill>
                  <a:srgbClr val="FF0000"/>
                </a:solidFill>
              </a:rPr>
              <a:t>pumping action of the heart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There are </a:t>
            </a:r>
            <a:r>
              <a:rPr lang="en-US" sz="2000" b="1" dirty="0" smtClean="0">
                <a:solidFill>
                  <a:srgbClr val="FF0000"/>
                </a:solidFill>
              </a:rPr>
              <a:t>no valves </a:t>
            </a:r>
            <a:r>
              <a:rPr lang="en-US" sz="2000" b="1" dirty="0" smtClean="0"/>
              <a:t>in the arteries.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 The branches of arteries supplying adjacent areas  normally </a:t>
            </a:r>
            <a:r>
              <a:rPr lang="en-US" sz="2000" b="1" dirty="0" err="1" smtClean="0">
                <a:solidFill>
                  <a:srgbClr val="FF0000"/>
                </a:solidFill>
              </a:rPr>
              <a:t>anastomose</a:t>
            </a:r>
            <a:r>
              <a:rPr lang="en-US" sz="2000" b="1" dirty="0" smtClean="0"/>
              <a:t> with one another freely providing backup routes for blood to flow if one artery is blocked.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 The arteries whose terminal branches do not </a:t>
            </a:r>
            <a:r>
              <a:rPr lang="en-US" sz="2000" b="1" dirty="0" err="1" smtClean="0"/>
              <a:t>anastomose</a:t>
            </a:r>
            <a:r>
              <a:rPr lang="en-US" sz="2000" b="1" dirty="0" smtClean="0"/>
              <a:t> with branches of adjacent arteries are called “</a:t>
            </a:r>
            <a:r>
              <a:rPr lang="en-US" sz="2000" b="1" dirty="0" smtClean="0">
                <a:solidFill>
                  <a:srgbClr val="FF0000"/>
                </a:solidFill>
              </a:rPr>
              <a:t>end arteries or terminal arteries</a:t>
            </a:r>
            <a:r>
              <a:rPr lang="en-US" sz="2000" b="1" dirty="0" smtClean="0"/>
              <a:t>”. End arteries are of two types: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Anatomic (True) End Artery</a:t>
            </a:r>
            <a:r>
              <a:rPr lang="en-US" sz="2000" b="1" dirty="0" smtClean="0"/>
              <a:t>: When no </a:t>
            </a:r>
            <a:r>
              <a:rPr lang="en-US" sz="2000" b="1" dirty="0" err="1" smtClean="0"/>
              <a:t>anastomosis</a:t>
            </a:r>
            <a:r>
              <a:rPr lang="en-US" sz="2000" b="1" dirty="0" smtClean="0"/>
              <a:t> exists, e.g. artery of the retina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Functional End Arter</a:t>
            </a:r>
            <a:r>
              <a:rPr lang="en-US" sz="2000" b="1" dirty="0" smtClean="0"/>
              <a:t>y: When an </a:t>
            </a:r>
            <a:r>
              <a:rPr lang="en-US" sz="2000" b="1" dirty="0" err="1" smtClean="0"/>
              <a:t>anastomosis</a:t>
            </a:r>
            <a:r>
              <a:rPr lang="en-US" sz="2000" b="1" dirty="0" smtClean="0"/>
              <a:t> exists but is incapable of providing a sufficient supply of blood, e.g. </a:t>
            </a:r>
            <a:r>
              <a:rPr lang="en-US" sz="2000" b="1" dirty="0" err="1" smtClean="0"/>
              <a:t>splenic</a:t>
            </a:r>
            <a:r>
              <a:rPr lang="en-US" sz="2000" b="1" dirty="0" smtClean="0"/>
              <a:t> artery, renal artery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Aorta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5334000" cy="4876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largest artery in the body</a:t>
            </a:r>
          </a:p>
          <a:p>
            <a:r>
              <a:rPr lang="en-US" dirty="0" smtClean="0"/>
              <a:t>Arises from the </a:t>
            </a:r>
            <a:r>
              <a:rPr lang="en-US" b="1" dirty="0" smtClean="0"/>
              <a:t>left ventricle </a:t>
            </a:r>
            <a:r>
              <a:rPr lang="en-US" dirty="0" smtClean="0"/>
              <a:t>of the heart</a:t>
            </a:r>
          </a:p>
          <a:p>
            <a:r>
              <a:rPr lang="en-US" dirty="0" smtClean="0"/>
              <a:t>Carries oxygenated blood to all parts of the body</a:t>
            </a:r>
          </a:p>
          <a:p>
            <a:r>
              <a:rPr lang="en-US" dirty="0" smtClean="0"/>
              <a:t>Is divided into 4 parts: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Ascending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Arch of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Descending thoracic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Descending abdominal aorta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914400" lvl="1" indent="-514350" algn="just">
              <a:spcBef>
                <a:spcPct val="0"/>
              </a:spcBef>
              <a:buFont typeface="Arial" charset="0"/>
              <a:buNone/>
            </a:pPr>
            <a:r>
              <a:rPr lang="en-US" sz="2000" dirty="0" smtClean="0"/>
              <a:t> </a:t>
            </a:r>
          </a:p>
          <a:p>
            <a:pPr>
              <a:buFont typeface="Arial" charset="0"/>
              <a:buNone/>
            </a:pPr>
            <a:endParaRPr lang="ar-SA" sz="2400" dirty="0" smtClean="0"/>
          </a:p>
        </p:txBody>
      </p:sp>
      <p:pic>
        <p:nvPicPr>
          <p:cNvPr id="8" name="Picture 2" descr="https://www.clevelandclinic.org/heartcenter/images/guide/heartworks/thoracoabdominal_aor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066800"/>
            <a:ext cx="2895600" cy="5386342"/>
          </a:xfr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239000" y="1905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7010400" y="2286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7239000" y="35052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4</a:t>
            </a:r>
          </a:p>
        </p:txBody>
      </p:sp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7391400" y="2590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Ascending Aorta</a:t>
            </a:r>
            <a:r>
              <a:rPr lang="en-US" sz="4000" dirty="0" smtClean="0">
                <a:solidFill>
                  <a:schemeClr val="tx1"/>
                </a:solidFill>
                <a:latin typeface="Albertus Medium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Albertus Medium" pitchFamily="34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717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3434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Originates from left ventricle.</a:t>
            </a:r>
          </a:p>
          <a:p>
            <a:r>
              <a:rPr lang="en-US" dirty="0" smtClean="0"/>
              <a:t>Continues as the </a:t>
            </a:r>
            <a:r>
              <a:rPr lang="en-US" dirty="0" smtClean="0">
                <a:solidFill>
                  <a:srgbClr val="FF0000"/>
                </a:solidFill>
              </a:rPr>
              <a:t>arch of aorta</a:t>
            </a:r>
          </a:p>
          <a:p>
            <a:r>
              <a:rPr lang="en-US" dirty="0" smtClean="0"/>
              <a:t>Has three dilatations at its base, called </a:t>
            </a:r>
            <a:r>
              <a:rPr lang="en-US" dirty="0" smtClean="0">
                <a:solidFill>
                  <a:srgbClr val="FF0000"/>
                </a:solidFill>
              </a:rPr>
              <a:t>aortic sinuses</a:t>
            </a:r>
          </a:p>
          <a:p>
            <a:endParaRPr lang="ar-SA" dirty="0" smtClean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57200" y="4343400"/>
            <a:ext cx="4343400" cy="1858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</a:t>
            </a:r>
          </a:p>
          <a:p>
            <a:pPr marL="742950" lvl="1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Right &amp; Left coronary arteries,  </a:t>
            </a:r>
            <a:r>
              <a:rPr lang="en-US" sz="2800" dirty="0">
                <a:latin typeface="+mn-lt"/>
                <a:cs typeface="+mn-cs"/>
              </a:rPr>
              <a:t>arise from aortic sinuses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8" name="Picture 2" descr="C:\Documents and Settings\Free User\My Documents\My Pictures\Pictur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011426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934200" y="4419600"/>
            <a:ext cx="533400" cy="762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934200" y="4191000"/>
            <a:ext cx="457200" cy="8382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086600" y="4191000"/>
            <a:ext cx="381000" cy="9906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10400" y="5181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Aortic sinuses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Arch of Aorta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267200" cy="3581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Continuation of the ascending aorta. </a:t>
            </a:r>
          </a:p>
          <a:p>
            <a:r>
              <a:rPr lang="en-US" dirty="0" smtClean="0"/>
              <a:t>Leads to descending aorta. </a:t>
            </a:r>
          </a:p>
          <a:p>
            <a:r>
              <a:rPr lang="en-US" dirty="0" smtClean="0"/>
              <a:t>Located behind the lower part of </a:t>
            </a:r>
            <a:r>
              <a:rPr lang="en-US" dirty="0" err="1" smtClean="0"/>
              <a:t>manubrium</a:t>
            </a:r>
            <a:r>
              <a:rPr lang="en-US" dirty="0" smtClean="0"/>
              <a:t> </a:t>
            </a:r>
            <a:r>
              <a:rPr lang="en-US" dirty="0" err="1" smtClean="0"/>
              <a:t>sterni</a:t>
            </a:r>
            <a:r>
              <a:rPr lang="en-US" dirty="0" smtClean="0"/>
              <a:t> and on the left side of trachea </a:t>
            </a:r>
          </a:p>
          <a:p>
            <a:endParaRPr lang="ar-SA" dirty="0" smtClean="0"/>
          </a:p>
        </p:txBody>
      </p:sp>
      <p:pic>
        <p:nvPicPr>
          <p:cNvPr id="8196" name="Picture 7" descr="E:\dad\Student Gray\8. Head and neck\F66122-008-f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0782" b="5042"/>
          <a:stretch>
            <a:fillRect/>
          </a:stretch>
        </p:blipFill>
        <p:spPr>
          <a:xfrm>
            <a:off x="4876800" y="990600"/>
            <a:ext cx="3876675" cy="3535363"/>
          </a:xfrm>
          <a:noFill/>
          <a:ln>
            <a:solidFill>
              <a:srgbClr val="FF00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4724400"/>
            <a:ext cx="53340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cs typeface="+mn-cs"/>
              </a:rPr>
              <a:t>Brachiocephalic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 trunk.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Left common carotid artery. 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Left </a:t>
            </a:r>
            <a:r>
              <a:rPr lang="en-US" sz="2800" dirty="0" err="1">
                <a:solidFill>
                  <a:srgbClr val="FF0000"/>
                </a:solidFill>
                <a:latin typeface="+mn-lt"/>
                <a:cs typeface="+mn-cs"/>
              </a:rPr>
              <a:t>subclavian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 artery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6629400" y="2819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1</a:t>
            </a: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6858000" y="2667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2</a:t>
            </a:r>
          </a:p>
        </p:txBody>
      </p:sp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7010400" y="2895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3</a:t>
            </a:r>
          </a:p>
        </p:txBody>
      </p:sp>
      <p:sp>
        <p:nvSpPr>
          <p:cNvPr id="9" name="4-Point Star 8"/>
          <p:cNvSpPr/>
          <p:nvPr/>
        </p:nvSpPr>
        <p:spPr>
          <a:xfrm flipH="1">
            <a:off x="6934200" y="3352800"/>
            <a:ext cx="76200" cy="76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Carotid Artery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3581400" cy="4343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dirty="0" smtClean="0"/>
              <a:t>Origin: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Left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rgbClr val="FF0000"/>
                </a:solidFill>
              </a:rPr>
              <a:t>aortic arch.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Right</a:t>
            </a:r>
            <a:r>
              <a:rPr lang="en-US" dirty="0" smtClean="0"/>
              <a:t> from </a:t>
            </a:r>
            <a:r>
              <a:rPr lang="en-US" dirty="0" err="1" smtClean="0">
                <a:solidFill>
                  <a:srgbClr val="FF0000"/>
                </a:solidFill>
              </a:rPr>
              <a:t>brachiocephalic</a:t>
            </a:r>
            <a:r>
              <a:rPr lang="en-US" dirty="0" smtClean="0">
                <a:solidFill>
                  <a:srgbClr val="FF0000"/>
                </a:solidFill>
              </a:rPr>
              <a:t> trunk</a:t>
            </a:r>
            <a:r>
              <a:rPr lang="en-US" dirty="0" smtClean="0"/>
              <a:t>.</a:t>
            </a:r>
          </a:p>
          <a:p>
            <a:r>
              <a:rPr lang="en-US" sz="2400" dirty="0" smtClean="0"/>
              <a:t> Each common carotid divides into two branches: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Internal carotid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External carotid</a:t>
            </a:r>
          </a:p>
          <a:p>
            <a:endParaRPr lang="en-US" dirty="0" smtClean="0"/>
          </a:p>
        </p:txBody>
      </p:sp>
      <p:pic>
        <p:nvPicPr>
          <p:cNvPr id="9220" name="Content Placeholder 6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6029" r="14040" b="4762"/>
          <a:stretch>
            <a:fillRect/>
          </a:stretch>
        </p:blipFill>
        <p:spPr>
          <a:xfrm>
            <a:off x="4648200" y="1066800"/>
            <a:ext cx="4038600" cy="5176684"/>
          </a:xfr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0" y="3200400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Right external carotid</a:t>
            </a:r>
            <a:endParaRPr 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3200400"/>
            <a:ext cx="12192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  Left external    carotid</a:t>
            </a:r>
            <a:endParaRPr lang="en-US" sz="1100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0" y="3124200"/>
            <a:ext cx="762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543800" y="3124200"/>
            <a:ext cx="762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Carotid Artery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8006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Divides </a:t>
            </a:r>
            <a:r>
              <a:rPr lang="en-US" sz="2400" b="1" dirty="0" smtClean="0"/>
              <a:t>behind neck of the mandible</a:t>
            </a:r>
            <a:r>
              <a:rPr lang="en-US" sz="2400" dirty="0" smtClean="0"/>
              <a:t> into two terminal branches: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Superficial temporal artery &amp; Maxillary artery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Supplies structures in the head &amp; neck through the following branches: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Superior thyroid a. </a:t>
            </a:r>
            <a:r>
              <a:rPr lang="en-US" sz="2000" dirty="0" smtClean="0"/>
              <a:t>(thyroid gland)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Ascending pharyngeal a. </a:t>
            </a:r>
            <a:r>
              <a:rPr lang="en-US" sz="2000" dirty="0" smtClean="0"/>
              <a:t>(Pharynx)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Lingual a. </a:t>
            </a:r>
            <a:r>
              <a:rPr lang="en-US" sz="2000" dirty="0" smtClean="0"/>
              <a:t>(Tongue)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Facial a. </a:t>
            </a:r>
            <a:r>
              <a:rPr lang="en-US" sz="2000" dirty="0" smtClean="0"/>
              <a:t>(Face)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Occipital a.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Posterior auricular a.</a:t>
            </a:r>
            <a:r>
              <a:rPr lang="en-US" sz="2000" dirty="0" smtClean="0"/>
              <a:t>      (Scalp)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Superficial temporal a.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Maxillary a. </a:t>
            </a:r>
            <a:r>
              <a:rPr lang="en-US" sz="2000" dirty="0" smtClean="0"/>
              <a:t>(Maxillary &amp; </a:t>
            </a:r>
            <a:r>
              <a:rPr lang="en-US" sz="2000" dirty="0" err="1" smtClean="0"/>
              <a:t>mandibular</a:t>
            </a:r>
            <a:r>
              <a:rPr lang="en-US" sz="2000" dirty="0" smtClean="0"/>
              <a:t> regions)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2" descr="http://upload.wikimedia.org/wikipedia/commons/d/d0/External_carotid_arter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2812" y="1600200"/>
            <a:ext cx="3709892" cy="3429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Right Bracket 4"/>
          <p:cNvSpPr/>
          <p:nvPr/>
        </p:nvSpPr>
        <p:spPr>
          <a:xfrm>
            <a:off x="3581400" y="4953000"/>
            <a:ext cx="76200" cy="83820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Carotid Artery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0292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dirty="0" smtClean="0"/>
              <a:t>Has 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dirty="0" smtClean="0"/>
              <a:t> </a:t>
            </a:r>
            <a:r>
              <a:rPr lang="en-US" sz="2400" dirty="0" smtClean="0"/>
              <a:t>branch in the neck</a:t>
            </a:r>
          </a:p>
          <a:p>
            <a:r>
              <a:rPr lang="en-US" sz="2400" dirty="0" smtClean="0"/>
              <a:t>Enters the cranial cavity, joins the basilar artery (which is formed by the union of two vertebral arteries) and forms </a:t>
            </a:r>
            <a:r>
              <a:rPr lang="en-US" sz="2400" b="1" dirty="0" smtClean="0">
                <a:solidFill>
                  <a:srgbClr val="FF0000"/>
                </a:solidFill>
              </a:rPr>
              <a:t>‘arterial circle of Willis’</a:t>
            </a:r>
            <a:r>
              <a:rPr lang="en-US" sz="2400" dirty="0" smtClean="0"/>
              <a:t> to supply the brain. </a:t>
            </a:r>
          </a:p>
          <a:p>
            <a:r>
              <a:rPr lang="en-US" sz="2400" dirty="0" smtClean="0"/>
              <a:t>In addition, it </a:t>
            </a:r>
            <a:r>
              <a:rPr lang="en-US" sz="2400" dirty="0" smtClean="0"/>
              <a:t>supplies: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Nose  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Scalp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Eye</a:t>
            </a:r>
          </a:p>
          <a:p>
            <a:endParaRPr lang="en-US" dirty="0" smtClean="0"/>
          </a:p>
        </p:txBody>
      </p:sp>
      <p:pic>
        <p:nvPicPr>
          <p:cNvPr id="11268" name="Picture 7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4762" r="14545" b="4762"/>
          <a:stretch>
            <a:fillRect/>
          </a:stretch>
        </p:blipFill>
        <p:spPr>
          <a:xfrm>
            <a:off x="4495800" y="1295399"/>
            <a:ext cx="4267200" cy="4842637"/>
          </a:xfrm>
          <a:noFill/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5866866" y="1142999"/>
            <a:ext cx="1524534" cy="148731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00" y="22860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1012</Words>
  <Application>Microsoft Office PowerPoint</Application>
  <PresentationFormat>On-screen Show (4:3)</PresentationFormat>
  <Paragraphs>182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OBJECTIVES</vt:lpstr>
      <vt:lpstr>General principle of arteries</vt:lpstr>
      <vt:lpstr> Aorta </vt:lpstr>
      <vt:lpstr>  Ascending Aorta  </vt:lpstr>
      <vt:lpstr> Arch of Aorta </vt:lpstr>
      <vt:lpstr>Common Carotid Artery</vt:lpstr>
      <vt:lpstr>External Carotid Artery</vt:lpstr>
      <vt:lpstr>Internal Carotid Artery</vt:lpstr>
      <vt:lpstr>Subclavian artery</vt:lpstr>
      <vt:lpstr>Slide 11</vt:lpstr>
      <vt:lpstr>    Descending Thoracic Aorta</vt:lpstr>
      <vt:lpstr>   Descending Abdominal Aorta</vt:lpstr>
      <vt:lpstr>Main branches of Abdominal Aorta</vt:lpstr>
      <vt:lpstr>Common Iliac Arteries</vt:lpstr>
      <vt:lpstr>Slide 16</vt:lpstr>
      <vt:lpstr>Pulse Points in Head &amp; Neck</vt:lpstr>
      <vt:lpstr>Pulse Points in Upper Limb</vt:lpstr>
      <vt:lpstr>Pulse Points in Lower Limb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user</dc:creator>
  <cp:lastModifiedBy>Zeenat</cp:lastModifiedBy>
  <cp:revision>80</cp:revision>
  <dcterms:created xsi:type="dcterms:W3CDTF">2011-03-24T17:44:11Z</dcterms:created>
  <dcterms:modified xsi:type="dcterms:W3CDTF">2013-03-04T16:14:43Z</dcterms:modified>
</cp:coreProperties>
</file>