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4" r:id="rId3"/>
    <p:sldId id="258" r:id="rId4"/>
    <p:sldId id="268" r:id="rId5"/>
    <p:sldId id="269" r:id="rId6"/>
    <p:sldId id="270" r:id="rId7"/>
    <p:sldId id="257" r:id="rId8"/>
    <p:sldId id="275" r:id="rId9"/>
    <p:sldId id="263" r:id="rId10"/>
    <p:sldId id="264" r:id="rId11"/>
    <p:sldId id="266" r:id="rId12"/>
    <p:sldId id="267" r:id="rId13"/>
    <p:sldId id="265" r:id="rId14"/>
    <p:sldId id="273"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5" autoAdjust="0"/>
    <p:restoredTop sz="94737" autoAdjust="0"/>
  </p:normalViewPr>
  <p:slideViewPr>
    <p:cSldViewPr>
      <p:cViewPr varScale="1">
        <p:scale>
          <a:sx n="70" d="100"/>
          <a:sy n="70" d="100"/>
        </p:scale>
        <p:origin x="-522" y="-108"/>
      </p:cViewPr>
      <p:guideLst>
        <p:guide orient="horz" pos="2160"/>
        <p:guide pos="2880"/>
      </p:guideLst>
    </p:cSldViewPr>
  </p:slideViewPr>
  <p:outlineViewPr>
    <p:cViewPr>
      <p:scale>
        <a:sx n="33" d="100"/>
        <a:sy n="33" d="100"/>
      </p:scale>
      <p:origin x="264"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1FF8747-7A21-4627-A3CC-59C0A43A48F0}" type="datetimeFigureOut">
              <a:rPr lang="en-US"/>
              <a:pPr>
                <a:defRPr/>
              </a:pPr>
              <a:t>3/10/2012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9A7CA1-43C1-4E77-9A7A-5495B794527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924EDB-340A-4694-B89F-1E97E59B51AF}" type="datetimeFigureOut">
              <a:rPr lang="en-US"/>
              <a:pPr>
                <a:defRPr/>
              </a:pPr>
              <a:t>3/10/2012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AA6A4F-A0C1-45DE-8052-2ED21F692EA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555DEF-39F9-40C9-96BE-3B15D059B75C}" type="datetimeFigureOut">
              <a:rPr lang="en-US"/>
              <a:pPr>
                <a:defRPr/>
              </a:pPr>
              <a:t>3/10/2012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2BDCA9-F100-4F7E-8CF0-F54A312BDF2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69988" y="19462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Date Placeholder 4"/>
          <p:cNvSpPr>
            <a:spLocks noGrp="1"/>
          </p:cNvSpPr>
          <p:nvPr>
            <p:ph type="dt" sz="half" idx="10"/>
          </p:nvPr>
        </p:nvSpPr>
        <p:spPr>
          <a:xfrm>
            <a:off x="11430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pPr>
              <a:defRPr/>
            </a:pPr>
            <a:fld id="{14AC48BB-7D01-4FAF-92E9-231F9F79267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8D9DC3-8D99-4A8D-B78B-6A3F270D7166}" type="datetimeFigureOut">
              <a:rPr lang="en-US"/>
              <a:pPr>
                <a:defRPr/>
              </a:pPr>
              <a:t>3/10/2012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CB34813-3ED8-4FCB-A579-ABDC869376A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C983A4D-F3DE-4EB2-AC9C-DD0DDB4C6B82}" type="datetimeFigureOut">
              <a:rPr lang="en-US"/>
              <a:pPr>
                <a:defRPr/>
              </a:pPr>
              <a:t>3/10/2012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B4AA36-D133-4235-AC6E-0BD85B677D3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548BCD2-764B-4BF0-BDE0-AD1138A26904}" type="datetimeFigureOut">
              <a:rPr lang="en-US"/>
              <a:pPr>
                <a:defRPr/>
              </a:pPr>
              <a:t>3/10/2012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E9BAE4-4AAC-487F-BFD8-28848C4E460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A93007D-FAEC-4D43-8D23-1FE5B2FD0828}" type="datetimeFigureOut">
              <a:rPr lang="en-US"/>
              <a:pPr>
                <a:defRPr/>
              </a:pPr>
              <a:t>3/10/2012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1E73704-74FA-4BBC-AFBA-9EAAD432825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7CC40EB-1BE7-42D0-AF85-8575A717980A}" type="datetimeFigureOut">
              <a:rPr lang="en-US"/>
              <a:pPr>
                <a:defRPr/>
              </a:pPr>
              <a:t>3/10/2012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3FA0870-C1E3-43F6-8EF5-5C58FA6895C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6EA50B5-440F-4BBA-A436-BA25FDCDE461}" type="datetimeFigureOut">
              <a:rPr lang="en-US"/>
              <a:pPr>
                <a:defRPr/>
              </a:pPr>
              <a:t>3/10/2012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EE323C0-DD93-43A0-9FD5-9613EFA10C6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65196F-42EC-4485-BE9B-7C354354D71A}" type="datetimeFigureOut">
              <a:rPr lang="en-US"/>
              <a:pPr>
                <a:defRPr/>
              </a:pPr>
              <a:t>3/10/2012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629C36-53BF-45ED-82E5-95A60A4DAA5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4867BF-410D-4159-A982-746006EB6569}" type="datetimeFigureOut">
              <a:rPr lang="en-US"/>
              <a:pPr>
                <a:defRPr/>
              </a:pPr>
              <a:t>3/10/2012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2D2101-F7D0-463B-BBF2-525F3E414C5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F4F8E84-2D3C-480E-B393-88804E03BD4F}" type="datetimeFigureOut">
              <a:rPr lang="en-US"/>
              <a:pPr>
                <a:defRPr/>
              </a:pPr>
              <a:t>3/10/2012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444F543-9E90-499F-B189-DB77241022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981200"/>
            <a:ext cx="9144000" cy="2308324"/>
          </a:xfrm>
          <a:prstGeom prst="rect">
            <a:avLst/>
          </a:prstGeom>
          <a:ln/>
        </p:spPr>
        <p:style>
          <a:lnRef idx="0">
            <a:schemeClr val="accent4"/>
          </a:lnRef>
          <a:fillRef idx="3">
            <a:schemeClr val="accent4"/>
          </a:fillRef>
          <a:effectRef idx="3">
            <a:schemeClr val="accent4"/>
          </a:effectRef>
          <a:fontRef idx="minor">
            <a:schemeClr val="lt1"/>
          </a:fontRef>
        </p:style>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48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Major Veins </a:t>
            </a:r>
          </a:p>
          <a:p>
            <a:pPr algn="ctr">
              <a:defRPr/>
            </a:pPr>
            <a:r>
              <a:rPr lang="en-US" sz="48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of </a:t>
            </a:r>
          </a:p>
          <a:p>
            <a:pPr algn="ctr">
              <a:defRPr/>
            </a:pPr>
            <a:r>
              <a:rPr lang="en-US" sz="48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the body</a:t>
            </a:r>
          </a:p>
        </p:txBody>
      </p:sp>
      <p:pic>
        <p:nvPicPr>
          <p:cNvPr id="3075" name="Picture 3" descr="C:\Users\Zeenat\Pictures\,ml.png"/>
          <p:cNvPicPr>
            <a:picLocks noChangeAspect="1" noChangeArrowheads="1"/>
          </p:cNvPicPr>
          <p:nvPr/>
        </p:nvPicPr>
        <p:blipFill>
          <a:blip r:embed="rId2" cstate="print"/>
          <a:srcRect/>
          <a:stretch>
            <a:fillRect/>
          </a:stretch>
        </p:blipFill>
        <p:spPr bwMode="auto">
          <a:xfrm>
            <a:off x="3429000" y="533400"/>
            <a:ext cx="1981200" cy="533400"/>
          </a:xfrm>
          <a:prstGeom prst="rect">
            <a:avLst/>
          </a:prstGeom>
          <a:solidFill>
            <a:schemeClr val="accent4">
              <a:lumMod val="40000"/>
              <a:lumOff val="60000"/>
            </a:schemeClr>
          </a:solidFill>
          <a:ln>
            <a:solidFill>
              <a:srgbClr val="7030A0"/>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228600"/>
            <a:ext cx="9144000" cy="609600"/>
          </a:xfrm>
        </p:spPr>
        <p:style>
          <a:lnRef idx="0">
            <a:schemeClr val="accent4"/>
          </a:lnRef>
          <a:fillRef idx="3">
            <a:schemeClr val="accent4"/>
          </a:fillRef>
          <a:effectRef idx="3">
            <a:schemeClr val="accent4"/>
          </a:effectRef>
          <a:fontRef idx="minor">
            <a:schemeClr val="lt1"/>
          </a:fontRef>
        </p:style>
        <p:txBody>
          <a:bodyPr/>
          <a:lstStyle/>
          <a:p>
            <a:pPr eaLnBrk="1" hangingPunct="1"/>
            <a:r>
              <a:rPr lang="en-US" sz="3600" b="1" dirty="0" smtClean="0"/>
              <a:t>Veins of the Lower Limb</a:t>
            </a:r>
          </a:p>
        </p:txBody>
      </p:sp>
      <p:sp>
        <p:nvSpPr>
          <p:cNvPr id="11267" name="Rectangle 3"/>
          <p:cNvSpPr>
            <a:spLocks noGrp="1" noChangeArrowheads="1"/>
          </p:cNvSpPr>
          <p:nvPr>
            <p:ph type="body" sz="half" idx="1"/>
          </p:nvPr>
        </p:nvSpPr>
        <p:spPr>
          <a:xfrm>
            <a:off x="533400" y="990600"/>
            <a:ext cx="3886200" cy="5562600"/>
          </a:xfrm>
          <a:solidFill>
            <a:schemeClr val="accent4">
              <a:lumMod val="40000"/>
              <a:lumOff val="60000"/>
            </a:schemeClr>
          </a:solidFill>
          <a:ln>
            <a:solidFill>
              <a:srgbClr val="7030A0"/>
            </a:solidFill>
          </a:ln>
        </p:spPr>
        <p:txBody>
          <a:bodyPr/>
          <a:lstStyle/>
          <a:p>
            <a:pPr eaLnBrk="1" hangingPunct="1"/>
            <a:r>
              <a:rPr lang="en-US" sz="2800" b="1" dirty="0" smtClean="0">
                <a:effectLst>
                  <a:outerShdw blurRad="38100" dist="38100" dir="2700000" algn="tl">
                    <a:srgbClr val="000000">
                      <a:alpha val="43137"/>
                    </a:srgbClr>
                  </a:outerShdw>
                </a:effectLst>
              </a:rPr>
              <a:t>Superficial:</a:t>
            </a:r>
          </a:p>
          <a:p>
            <a:pPr lvl="1" eaLnBrk="1" hangingPunct="1">
              <a:buFont typeface="Arial" charset="0"/>
              <a:buChar char="•"/>
            </a:pPr>
            <a:r>
              <a:rPr lang="en-US" sz="2400" dirty="0" smtClean="0">
                <a:effectLst>
                  <a:outerShdw blurRad="38100" dist="38100" dir="2700000" algn="tl">
                    <a:srgbClr val="000000">
                      <a:alpha val="43137"/>
                    </a:srgbClr>
                  </a:outerShdw>
                </a:effectLst>
              </a:rPr>
              <a:t>Great </a:t>
            </a:r>
            <a:r>
              <a:rPr lang="en-US" sz="2400" dirty="0" err="1" smtClean="0">
                <a:effectLst>
                  <a:outerShdw blurRad="38100" dist="38100" dir="2700000" algn="tl">
                    <a:srgbClr val="000000">
                      <a:alpha val="43137"/>
                    </a:srgbClr>
                  </a:outerShdw>
                </a:effectLst>
              </a:rPr>
              <a:t>saphenous</a:t>
            </a:r>
            <a:endParaRPr lang="en-US" sz="2400" dirty="0" smtClean="0">
              <a:effectLst>
                <a:outerShdw blurRad="38100" dist="38100" dir="2700000" algn="tl">
                  <a:srgbClr val="000000">
                    <a:alpha val="43137"/>
                  </a:srgbClr>
                </a:outerShdw>
              </a:effectLst>
            </a:endParaRPr>
          </a:p>
          <a:p>
            <a:pPr lvl="1" eaLnBrk="1" hangingPunct="1">
              <a:buFont typeface="Arial" charset="0"/>
              <a:buChar char="•"/>
            </a:pPr>
            <a:r>
              <a:rPr lang="en-US" sz="2400" dirty="0" smtClean="0">
                <a:effectLst>
                  <a:outerShdw blurRad="38100" dist="38100" dir="2700000" algn="tl">
                    <a:srgbClr val="000000">
                      <a:alpha val="43137"/>
                    </a:srgbClr>
                  </a:outerShdw>
                </a:effectLst>
              </a:rPr>
              <a:t>Small </a:t>
            </a:r>
            <a:r>
              <a:rPr lang="en-US" sz="2400" dirty="0" err="1" smtClean="0">
                <a:effectLst>
                  <a:outerShdw blurRad="38100" dist="38100" dir="2700000" algn="tl">
                    <a:srgbClr val="000000">
                      <a:alpha val="43137"/>
                    </a:srgbClr>
                  </a:outerShdw>
                </a:effectLst>
              </a:rPr>
              <a:t>saphenous</a:t>
            </a:r>
            <a:endParaRPr lang="en-US" sz="2400" dirty="0" smtClean="0">
              <a:effectLst>
                <a:outerShdw blurRad="38100" dist="38100" dir="2700000" algn="tl">
                  <a:srgbClr val="000000">
                    <a:alpha val="43137"/>
                  </a:srgbClr>
                </a:outerShdw>
              </a:effectLst>
            </a:endParaRPr>
          </a:p>
          <a:p>
            <a:pPr eaLnBrk="1" hangingPunct="1"/>
            <a:r>
              <a:rPr lang="en-US" sz="2800" b="1" dirty="0" smtClean="0">
                <a:effectLst>
                  <a:outerShdw blurRad="38100" dist="38100" dir="2700000" algn="tl">
                    <a:srgbClr val="000000">
                      <a:alpha val="43137"/>
                    </a:srgbClr>
                  </a:outerShdw>
                </a:effectLst>
              </a:rPr>
              <a:t>Deep:</a:t>
            </a:r>
          </a:p>
          <a:p>
            <a:pPr lvl="1" eaLnBrk="1" hangingPunct="1">
              <a:buFont typeface="Arial" charset="0"/>
              <a:buChar char="•"/>
            </a:pPr>
            <a:r>
              <a:rPr lang="en-US" sz="2400" dirty="0" err="1" smtClean="0">
                <a:effectLst>
                  <a:outerShdw blurRad="38100" dist="38100" dir="2700000" algn="tl">
                    <a:srgbClr val="000000">
                      <a:alpha val="43137"/>
                    </a:srgbClr>
                  </a:outerShdw>
                </a:effectLst>
              </a:rPr>
              <a:t>Venae</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comitantes</a:t>
            </a:r>
            <a:r>
              <a:rPr lang="en-US" sz="2400" dirty="0" smtClean="0">
                <a:effectLst>
                  <a:outerShdw blurRad="38100" dist="38100" dir="2700000" algn="tl">
                    <a:srgbClr val="000000">
                      <a:alpha val="43137"/>
                    </a:srgbClr>
                  </a:outerShdw>
                </a:effectLst>
              </a:rPr>
              <a:t> of the  anterior </a:t>
            </a:r>
            <a:r>
              <a:rPr lang="en-US" sz="2400" dirty="0" err="1" smtClean="0">
                <a:effectLst>
                  <a:outerShdw blurRad="38100" dist="38100" dir="2700000" algn="tl">
                    <a:srgbClr val="000000">
                      <a:alpha val="43137"/>
                    </a:srgbClr>
                  </a:outerShdw>
                </a:effectLst>
              </a:rPr>
              <a:t>tibial</a:t>
            </a:r>
            <a:r>
              <a:rPr lang="en-US" sz="2400" dirty="0" smtClean="0">
                <a:effectLst>
                  <a:outerShdw blurRad="38100" dist="38100" dir="2700000" algn="tl">
                    <a:srgbClr val="000000">
                      <a:alpha val="43137"/>
                    </a:srgbClr>
                  </a:outerShdw>
                </a:effectLst>
              </a:rPr>
              <a:t> artery.</a:t>
            </a:r>
          </a:p>
          <a:p>
            <a:pPr lvl="1" eaLnBrk="1" hangingPunct="1">
              <a:buFont typeface="Arial" charset="0"/>
              <a:buChar char="•"/>
              <a:defRPr/>
            </a:pPr>
            <a:r>
              <a:rPr lang="en-US" sz="2400" dirty="0" err="1" smtClean="0">
                <a:effectLst>
                  <a:outerShdw blurRad="38100" dist="38100" dir="2700000" algn="tl">
                    <a:srgbClr val="000000">
                      <a:alpha val="43137"/>
                    </a:srgbClr>
                  </a:outerShdw>
                </a:effectLst>
              </a:rPr>
              <a:t>Venae</a:t>
            </a:r>
            <a:r>
              <a:rPr lang="en-US" sz="2400" dirty="0" smtClean="0">
                <a:effectLst>
                  <a:outerShdw blurRad="38100" dist="38100" dir="2700000" algn="tl">
                    <a:srgbClr val="000000">
                      <a:alpha val="43137"/>
                    </a:srgbClr>
                  </a:outerShdw>
                </a:effectLst>
              </a:rPr>
              <a:t> </a:t>
            </a:r>
            <a:r>
              <a:rPr lang="en-US" sz="2400" dirty="0" err="1" smtClean="0">
                <a:effectLst>
                  <a:outerShdw blurRad="38100" dist="38100" dir="2700000" algn="tl">
                    <a:srgbClr val="000000">
                      <a:alpha val="43137"/>
                    </a:srgbClr>
                  </a:outerShdw>
                </a:effectLst>
              </a:rPr>
              <a:t>comitantes</a:t>
            </a:r>
            <a:r>
              <a:rPr lang="en-US" sz="2400" dirty="0" smtClean="0">
                <a:effectLst>
                  <a:outerShdw blurRad="38100" dist="38100" dir="2700000" algn="tl">
                    <a:srgbClr val="000000">
                      <a:alpha val="43137"/>
                    </a:srgbClr>
                  </a:outerShdw>
                </a:effectLst>
              </a:rPr>
              <a:t> of the  </a:t>
            </a:r>
            <a:r>
              <a:rPr lang="en-US" sz="2400" dirty="0" smtClean="0">
                <a:effectLst>
                  <a:outerShdw blurRad="38100" dist="38100" dir="2700000" algn="tl">
                    <a:srgbClr val="000000">
                      <a:alpha val="43137"/>
                    </a:srgbClr>
                  </a:outerShdw>
                </a:effectLst>
              </a:rPr>
              <a:t>posterior </a:t>
            </a:r>
            <a:r>
              <a:rPr lang="en-US" sz="2400" dirty="0" err="1" smtClean="0">
                <a:effectLst>
                  <a:outerShdw blurRad="38100" dist="38100" dir="2700000" algn="tl">
                    <a:srgbClr val="000000">
                      <a:alpha val="43137"/>
                    </a:srgbClr>
                  </a:outerShdw>
                </a:effectLst>
              </a:rPr>
              <a:t>tibial</a:t>
            </a:r>
            <a:r>
              <a:rPr lang="en-US" sz="2400" dirty="0" smtClean="0">
                <a:effectLst>
                  <a:outerShdw blurRad="38100" dist="38100" dir="2700000" algn="tl">
                    <a:srgbClr val="000000">
                      <a:alpha val="43137"/>
                    </a:srgbClr>
                  </a:outerShdw>
                </a:effectLst>
              </a:rPr>
              <a:t> artery.</a:t>
            </a:r>
          </a:p>
          <a:p>
            <a:pPr lvl="1" eaLnBrk="1" hangingPunct="1">
              <a:buFont typeface="Arial" charset="0"/>
              <a:buChar char="•"/>
            </a:pPr>
            <a:r>
              <a:rPr lang="en-US" sz="2400" dirty="0" err="1" smtClean="0">
                <a:effectLst>
                  <a:outerShdw blurRad="38100" dist="38100" dir="2700000" algn="tl">
                    <a:srgbClr val="000000">
                      <a:alpha val="43137"/>
                    </a:srgbClr>
                  </a:outerShdw>
                </a:effectLst>
              </a:rPr>
              <a:t>Popliteal</a:t>
            </a:r>
            <a:endParaRPr lang="en-US" sz="2400" dirty="0" smtClean="0">
              <a:effectLst>
                <a:outerShdw blurRad="38100" dist="38100" dir="2700000" algn="tl">
                  <a:srgbClr val="000000">
                    <a:alpha val="43137"/>
                  </a:srgbClr>
                </a:outerShdw>
              </a:effectLst>
            </a:endParaRPr>
          </a:p>
          <a:p>
            <a:pPr lvl="1" eaLnBrk="1" hangingPunct="1">
              <a:buFont typeface="Arial" charset="0"/>
              <a:buChar char="•"/>
            </a:pPr>
            <a:r>
              <a:rPr lang="en-US" sz="2400" dirty="0" smtClean="0">
                <a:effectLst>
                  <a:outerShdw blurRad="38100" dist="38100" dir="2700000" algn="tl">
                    <a:srgbClr val="000000">
                      <a:alpha val="43137"/>
                    </a:srgbClr>
                  </a:outerShdw>
                </a:effectLst>
              </a:rPr>
              <a:t>Femoral</a:t>
            </a:r>
          </a:p>
          <a:p>
            <a:pPr lvl="1" eaLnBrk="1" hangingPunct="1">
              <a:buFont typeface="Arial" charset="0"/>
              <a:buChar char="•"/>
            </a:pPr>
            <a:r>
              <a:rPr lang="en-US" sz="2400" dirty="0" smtClean="0">
                <a:effectLst>
                  <a:outerShdw blurRad="38100" dist="38100" dir="2700000" algn="tl">
                    <a:srgbClr val="000000">
                      <a:alpha val="43137"/>
                    </a:srgbClr>
                  </a:outerShdw>
                </a:effectLst>
              </a:rPr>
              <a:t>External Iliac</a:t>
            </a:r>
          </a:p>
        </p:txBody>
      </p:sp>
      <p:pic>
        <p:nvPicPr>
          <p:cNvPr id="11268" name="Picture 2" descr="C:\Documents and Settings\Free User\My Documents\VEINS\v3.jpg"/>
          <p:cNvPicPr>
            <a:picLocks noGrp="1" noChangeAspect="1" noChangeArrowheads="1"/>
          </p:cNvPicPr>
          <p:nvPr>
            <p:ph type="clipArt" sz="half" idx="2"/>
          </p:nvPr>
        </p:nvPicPr>
        <p:blipFill>
          <a:blip r:embed="rId2" cstate="print"/>
          <a:srcRect l="1923" t="2776" r="15385" b="6998"/>
          <a:stretch>
            <a:fillRect/>
          </a:stretch>
        </p:blipFill>
        <p:spPr>
          <a:xfrm>
            <a:off x="4495800" y="914400"/>
            <a:ext cx="3733800" cy="5643563"/>
          </a:xfrm>
          <a:noFill/>
          <a:ln>
            <a:solidFill>
              <a:srgbClr val="7030A0"/>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228600"/>
            <a:ext cx="9144000" cy="609600"/>
          </a:xfrm>
        </p:spPr>
        <p:style>
          <a:lnRef idx="0">
            <a:schemeClr val="accent4"/>
          </a:lnRef>
          <a:fillRef idx="3">
            <a:schemeClr val="accent4"/>
          </a:fillRef>
          <a:effectRef idx="3">
            <a:schemeClr val="accent4"/>
          </a:effectRef>
          <a:fontRef idx="minor">
            <a:schemeClr val="lt1"/>
          </a:fontRef>
        </p:style>
        <p:txBody>
          <a:bodyPr/>
          <a:lstStyle/>
          <a:p>
            <a:pPr eaLnBrk="1" hangingPunct="1"/>
            <a:r>
              <a:rPr lang="en-US" sz="3600" b="1" dirty="0" smtClean="0"/>
              <a:t>Veins of the Thorax</a:t>
            </a:r>
          </a:p>
        </p:txBody>
      </p:sp>
      <p:sp>
        <p:nvSpPr>
          <p:cNvPr id="12291" name="Rectangle 3"/>
          <p:cNvSpPr>
            <a:spLocks noGrp="1" noChangeArrowheads="1"/>
          </p:cNvSpPr>
          <p:nvPr>
            <p:ph type="body" sz="half" idx="1"/>
          </p:nvPr>
        </p:nvSpPr>
        <p:spPr>
          <a:xfrm>
            <a:off x="914400" y="1066800"/>
            <a:ext cx="4191000" cy="4800600"/>
          </a:xfrm>
          <a:solidFill>
            <a:schemeClr val="accent4">
              <a:lumMod val="40000"/>
              <a:lumOff val="60000"/>
            </a:schemeClr>
          </a:solidFill>
          <a:ln>
            <a:solidFill>
              <a:srgbClr val="7030A0"/>
            </a:solidFill>
          </a:ln>
        </p:spPr>
        <p:txBody>
          <a:bodyPr/>
          <a:lstStyle/>
          <a:p>
            <a:pPr eaLnBrk="1" hangingPunct="1"/>
            <a:r>
              <a:rPr lang="en-US" sz="2400" dirty="0" smtClean="0">
                <a:effectLst>
                  <a:outerShdw blurRad="38100" dist="38100" dir="2700000" algn="tl">
                    <a:srgbClr val="000000">
                      <a:alpha val="43137"/>
                    </a:srgbClr>
                  </a:outerShdw>
                </a:effectLst>
              </a:rPr>
              <a:t>The bronchial, esophageal and pericardial veins drain into superior vena cava or </a:t>
            </a:r>
            <a:r>
              <a:rPr lang="en-US" sz="2400" dirty="0" err="1" smtClean="0">
                <a:effectLst>
                  <a:outerShdw blurRad="38100" dist="38100" dir="2700000" algn="tl">
                    <a:srgbClr val="000000">
                      <a:alpha val="43137"/>
                    </a:srgbClr>
                  </a:outerShdw>
                </a:effectLst>
              </a:rPr>
              <a:t>azygos</a:t>
            </a:r>
            <a:r>
              <a:rPr lang="en-US" sz="2400" dirty="0" smtClean="0">
                <a:effectLst>
                  <a:outerShdw blurRad="38100" dist="38100" dir="2700000" algn="tl">
                    <a:srgbClr val="000000">
                      <a:alpha val="43137"/>
                    </a:srgbClr>
                  </a:outerShdw>
                </a:effectLst>
              </a:rPr>
              <a:t> vein</a:t>
            </a:r>
          </a:p>
          <a:p>
            <a:pPr eaLnBrk="1" hangingPunct="1"/>
            <a:r>
              <a:rPr lang="en-US" sz="2400" dirty="0" smtClean="0">
                <a:effectLst>
                  <a:outerShdw blurRad="38100" dist="38100" dir="2700000" algn="tl">
                    <a:srgbClr val="000000">
                      <a:alpha val="43137"/>
                    </a:srgbClr>
                  </a:outerShdw>
                </a:effectLst>
              </a:rPr>
              <a:t>The posterior </a:t>
            </a:r>
            <a:r>
              <a:rPr lang="en-US" sz="2400" dirty="0" err="1" smtClean="0">
                <a:effectLst>
                  <a:outerShdw blurRad="38100" dist="38100" dir="2700000" algn="tl">
                    <a:srgbClr val="000000">
                      <a:alpha val="43137"/>
                    </a:srgbClr>
                  </a:outerShdw>
                </a:effectLst>
              </a:rPr>
              <a:t>intercostal</a:t>
            </a:r>
            <a:r>
              <a:rPr lang="en-US" sz="2400" dirty="0" smtClean="0">
                <a:effectLst>
                  <a:outerShdw blurRad="38100" dist="38100" dir="2700000" algn="tl">
                    <a:srgbClr val="000000">
                      <a:alpha val="43137"/>
                    </a:srgbClr>
                  </a:outerShdw>
                </a:effectLst>
              </a:rPr>
              <a:t> veins drain into </a:t>
            </a:r>
            <a:r>
              <a:rPr lang="en-US" sz="2400" dirty="0" err="1" smtClean="0">
                <a:effectLst>
                  <a:outerShdw blurRad="38100" dist="38100" dir="2700000" algn="tl">
                    <a:srgbClr val="000000">
                      <a:alpha val="43137"/>
                    </a:srgbClr>
                  </a:outerShdw>
                </a:effectLst>
              </a:rPr>
              <a:t>azygos</a:t>
            </a:r>
            <a:r>
              <a:rPr lang="en-US" sz="2400" dirty="0" smtClean="0">
                <a:effectLst>
                  <a:outerShdw blurRad="38100" dist="38100" dir="2700000" algn="tl">
                    <a:srgbClr val="000000">
                      <a:alpha val="43137"/>
                    </a:srgbClr>
                  </a:outerShdw>
                </a:effectLst>
              </a:rPr>
              <a:t> and </a:t>
            </a:r>
            <a:r>
              <a:rPr lang="en-US" sz="2400" dirty="0" err="1" smtClean="0">
                <a:effectLst>
                  <a:outerShdw blurRad="38100" dist="38100" dir="2700000" algn="tl">
                    <a:srgbClr val="000000">
                      <a:alpha val="43137"/>
                    </a:srgbClr>
                  </a:outerShdw>
                </a:effectLst>
              </a:rPr>
              <a:t>hemiazygos</a:t>
            </a:r>
            <a:r>
              <a:rPr lang="en-US" sz="2400" dirty="0" smtClean="0">
                <a:effectLst>
                  <a:outerShdw blurRad="38100" dist="38100" dir="2700000" algn="tl">
                    <a:srgbClr val="000000">
                      <a:alpha val="43137"/>
                    </a:srgbClr>
                  </a:outerShdw>
                </a:effectLst>
              </a:rPr>
              <a:t> veins</a:t>
            </a:r>
          </a:p>
          <a:p>
            <a:pPr eaLnBrk="1" hangingPunct="1"/>
            <a:r>
              <a:rPr lang="en-US" sz="2400" dirty="0" smtClean="0">
                <a:effectLst>
                  <a:outerShdw blurRad="38100" dist="38100" dir="2700000" algn="tl">
                    <a:srgbClr val="000000">
                      <a:alpha val="43137"/>
                    </a:srgbClr>
                  </a:outerShdw>
                </a:effectLst>
              </a:rPr>
              <a:t>The anterior </a:t>
            </a:r>
            <a:r>
              <a:rPr lang="en-US" sz="2400" dirty="0" err="1" smtClean="0">
                <a:effectLst>
                  <a:outerShdw blurRad="38100" dist="38100" dir="2700000" algn="tl">
                    <a:srgbClr val="000000">
                      <a:alpha val="43137"/>
                    </a:srgbClr>
                  </a:outerShdw>
                </a:effectLst>
              </a:rPr>
              <a:t>intercostal</a:t>
            </a:r>
            <a:r>
              <a:rPr lang="en-US" sz="2400" dirty="0" smtClean="0">
                <a:effectLst>
                  <a:outerShdw blurRad="38100" dist="38100" dir="2700000" algn="tl">
                    <a:srgbClr val="000000">
                      <a:alpha val="43137"/>
                    </a:srgbClr>
                  </a:outerShdw>
                </a:effectLst>
              </a:rPr>
              <a:t> veins drain into the internal thoracic veins which drains into the corresponding </a:t>
            </a:r>
            <a:r>
              <a:rPr lang="en-US" sz="2400" dirty="0" err="1" smtClean="0">
                <a:effectLst>
                  <a:outerShdw blurRad="38100" dist="38100" dir="2700000" algn="tl">
                    <a:srgbClr val="000000">
                      <a:alpha val="43137"/>
                    </a:srgbClr>
                  </a:outerShdw>
                </a:effectLst>
              </a:rPr>
              <a:t>brachiocephalic</a:t>
            </a:r>
            <a:r>
              <a:rPr lang="en-US" sz="2400" dirty="0" smtClean="0">
                <a:effectLst>
                  <a:outerShdw blurRad="38100" dist="38100" dir="2700000" algn="tl">
                    <a:srgbClr val="000000">
                      <a:alpha val="43137"/>
                    </a:srgbClr>
                  </a:outerShdw>
                </a:effectLst>
              </a:rPr>
              <a:t> veins</a:t>
            </a:r>
          </a:p>
        </p:txBody>
      </p:sp>
      <p:pic>
        <p:nvPicPr>
          <p:cNvPr id="12292" name="Picture 2" descr="F:\VEINS\v6.jpg"/>
          <p:cNvPicPr>
            <a:picLocks noGrp="1" noChangeAspect="1" noChangeArrowheads="1"/>
          </p:cNvPicPr>
          <p:nvPr>
            <p:ph type="clipArt" sz="half" idx="2"/>
          </p:nvPr>
        </p:nvPicPr>
        <p:blipFill>
          <a:blip r:embed="rId2" cstate="print"/>
          <a:srcRect/>
          <a:stretch>
            <a:fillRect/>
          </a:stretch>
        </p:blipFill>
        <p:spPr>
          <a:xfrm>
            <a:off x="5181600" y="1828800"/>
            <a:ext cx="3657600" cy="3048000"/>
          </a:xfrm>
          <a:noFill/>
          <a:ln>
            <a:solidFill>
              <a:srgbClr val="7030A0"/>
            </a:solid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74638"/>
            <a:ext cx="9144000" cy="639762"/>
          </a:xfrm>
        </p:spPr>
        <p:style>
          <a:lnRef idx="0">
            <a:schemeClr val="accent4"/>
          </a:lnRef>
          <a:fillRef idx="3">
            <a:schemeClr val="accent4"/>
          </a:fillRef>
          <a:effectRef idx="3">
            <a:schemeClr val="accent4"/>
          </a:effectRef>
          <a:fontRef idx="minor">
            <a:schemeClr val="lt1"/>
          </a:fontRef>
        </p:style>
        <p:txBody>
          <a:bodyPr/>
          <a:lstStyle/>
          <a:p>
            <a:pPr eaLnBrk="1" hangingPunct="1"/>
            <a:r>
              <a:rPr lang="en-US" sz="3600" b="1" dirty="0" smtClean="0"/>
              <a:t>Veins of the Abdomen</a:t>
            </a:r>
          </a:p>
        </p:txBody>
      </p:sp>
      <p:sp>
        <p:nvSpPr>
          <p:cNvPr id="13315" name="Rectangle 3"/>
          <p:cNvSpPr>
            <a:spLocks noGrp="1" noChangeArrowheads="1"/>
          </p:cNvSpPr>
          <p:nvPr>
            <p:ph idx="1"/>
          </p:nvPr>
        </p:nvSpPr>
        <p:spPr>
          <a:xfrm>
            <a:off x="457200" y="1143000"/>
            <a:ext cx="8229600" cy="4495800"/>
          </a:xfrm>
          <a:solidFill>
            <a:schemeClr val="accent4">
              <a:lumMod val="40000"/>
              <a:lumOff val="60000"/>
            </a:schemeClr>
          </a:solidFill>
          <a:ln>
            <a:solidFill>
              <a:srgbClr val="7030A0"/>
            </a:solidFill>
          </a:ln>
        </p:spPr>
        <p:txBody>
          <a:bodyPr/>
          <a:lstStyle/>
          <a:p>
            <a:pPr eaLnBrk="1" hangingPunct="1"/>
            <a:r>
              <a:rPr lang="en-US" sz="2800" dirty="0" smtClean="0">
                <a:effectLst>
                  <a:outerShdw blurRad="38100" dist="38100" dir="2700000" algn="tl">
                    <a:srgbClr val="000000">
                      <a:alpha val="43137"/>
                    </a:srgbClr>
                  </a:outerShdw>
                </a:effectLst>
              </a:rPr>
              <a:t>Veins returning from the digestive tract, pancreas, and spleen merge to form the hepatic portal vein, which does not join the inferior vena cava. Instead, it </a:t>
            </a:r>
            <a:r>
              <a:rPr lang="en-US" sz="2800" dirty="0" err="1" smtClean="0">
                <a:effectLst>
                  <a:outerShdw blurRad="38100" dist="38100" dir="2700000" algn="tl">
                    <a:srgbClr val="000000">
                      <a:alpha val="43137"/>
                    </a:srgbClr>
                  </a:outerShdw>
                </a:effectLst>
              </a:rPr>
              <a:t>redivides</a:t>
            </a:r>
            <a:r>
              <a:rPr lang="en-US" sz="2800" dirty="0" smtClean="0">
                <a:effectLst>
                  <a:outerShdw blurRad="38100" dist="38100" dir="2700000" algn="tl">
                    <a:srgbClr val="000000">
                      <a:alpha val="43137"/>
                    </a:srgbClr>
                  </a:outerShdw>
                </a:effectLst>
              </a:rPr>
              <a:t> and flows into a network of sinusoids in the liver. This collection of two capillary beds (the intestinal capillaries and the hepatic sinusoids) and the hepatic portal vein connecting them is called the </a:t>
            </a:r>
            <a:r>
              <a:rPr lang="en-US" sz="2800" dirty="0" smtClean="0">
                <a:solidFill>
                  <a:srgbClr val="FF0000"/>
                </a:solidFill>
                <a:effectLst>
                  <a:outerShdw blurRad="38100" dist="38100" dir="2700000" algn="tl">
                    <a:srgbClr val="000000">
                      <a:alpha val="43137"/>
                    </a:srgbClr>
                  </a:outerShdw>
                </a:effectLst>
              </a:rPr>
              <a:t>hepatic portal circulation</a:t>
            </a:r>
          </a:p>
          <a:p>
            <a:pPr eaLnBrk="1" hangingPunct="1"/>
            <a:r>
              <a:rPr lang="en-US" sz="2800" dirty="0" smtClean="0">
                <a:effectLst>
                  <a:outerShdw blurRad="38100" dist="38100" dir="2700000" algn="tl">
                    <a:srgbClr val="000000">
                      <a:alpha val="43137"/>
                    </a:srgbClr>
                  </a:outerShdw>
                </a:effectLst>
              </a:rPr>
              <a:t>Veins from the abdominal walls drain into the </a:t>
            </a:r>
            <a:r>
              <a:rPr lang="en-US" sz="2800" dirty="0" smtClean="0">
                <a:solidFill>
                  <a:srgbClr val="FF0000"/>
                </a:solidFill>
                <a:effectLst>
                  <a:outerShdw blurRad="38100" dist="38100" dir="2700000" algn="tl">
                    <a:srgbClr val="000000">
                      <a:alpha val="43137"/>
                    </a:srgbClr>
                  </a:outerShdw>
                </a:effectLst>
              </a:rPr>
              <a:t>inferior vena cava </a:t>
            </a:r>
          </a:p>
          <a:p>
            <a:pPr eaLnBrk="1" hangingPunct="1"/>
            <a:endParaRPr lang="en-US" sz="28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28600"/>
            <a:ext cx="9144000" cy="685800"/>
          </a:xfrm>
        </p:spPr>
        <p:style>
          <a:lnRef idx="0">
            <a:schemeClr val="accent4"/>
          </a:lnRef>
          <a:fillRef idx="3">
            <a:schemeClr val="accent4"/>
          </a:fillRef>
          <a:effectRef idx="3">
            <a:schemeClr val="accent4"/>
          </a:effectRef>
          <a:fontRef idx="minor">
            <a:schemeClr val="lt1"/>
          </a:fontRef>
        </p:style>
        <p:txBody>
          <a:bodyPr/>
          <a:lstStyle/>
          <a:p>
            <a:pPr eaLnBrk="1" hangingPunct="1"/>
            <a:r>
              <a:rPr lang="en-US" dirty="0" smtClean="0"/>
              <a:t>	</a:t>
            </a:r>
            <a:r>
              <a:rPr lang="en-US" sz="3600" b="1" dirty="0" smtClean="0"/>
              <a:t>Hepatic Portal Vein</a:t>
            </a:r>
          </a:p>
        </p:txBody>
      </p:sp>
      <p:sp>
        <p:nvSpPr>
          <p:cNvPr id="14339" name="Rectangle 6"/>
          <p:cNvSpPr>
            <a:spLocks noGrp="1" noChangeArrowheads="1"/>
          </p:cNvSpPr>
          <p:nvPr>
            <p:ph type="body" sz="half" idx="1"/>
          </p:nvPr>
        </p:nvSpPr>
        <p:spPr>
          <a:xfrm>
            <a:off x="533400" y="1295400"/>
            <a:ext cx="3962400" cy="4648200"/>
          </a:xfrm>
          <a:solidFill>
            <a:schemeClr val="accent4">
              <a:lumMod val="40000"/>
              <a:lumOff val="60000"/>
            </a:schemeClr>
          </a:solidFill>
          <a:ln>
            <a:solidFill>
              <a:srgbClr val="7030A0"/>
            </a:solidFill>
          </a:ln>
        </p:spPr>
        <p:txBody>
          <a:bodyPr/>
          <a:lstStyle/>
          <a:p>
            <a:pPr eaLnBrk="1" hangingPunct="1">
              <a:lnSpc>
                <a:spcPct val="90000"/>
              </a:lnSpc>
            </a:pPr>
            <a:r>
              <a:rPr lang="en-US" sz="2400" dirty="0" smtClean="0">
                <a:solidFill>
                  <a:srgbClr val="FF00FF"/>
                </a:solidFill>
                <a:effectLst>
                  <a:outerShdw blurRad="38100" dist="38100" dir="2700000" algn="tl">
                    <a:srgbClr val="000000">
                      <a:alpha val="43137"/>
                    </a:srgbClr>
                  </a:outerShdw>
                </a:effectLst>
              </a:rPr>
              <a:t>Drains</a:t>
            </a:r>
            <a:r>
              <a:rPr lang="en-US" sz="2400" dirty="0" smtClean="0">
                <a:effectLst>
                  <a:outerShdw blurRad="38100" dist="38100" dir="2700000" algn="tl">
                    <a:srgbClr val="000000">
                      <a:alpha val="43137"/>
                    </a:srgbClr>
                  </a:outerShdw>
                </a:effectLst>
              </a:rPr>
              <a:t> the GIT, spleen,  pancreas and gall bladder </a:t>
            </a:r>
          </a:p>
          <a:p>
            <a:pPr eaLnBrk="1" hangingPunct="1">
              <a:lnSpc>
                <a:spcPct val="90000"/>
              </a:lnSpc>
            </a:pPr>
            <a:r>
              <a:rPr lang="en-US" sz="2400" dirty="0" smtClean="0">
                <a:solidFill>
                  <a:srgbClr val="FF00FF"/>
                </a:solidFill>
                <a:effectLst>
                  <a:outerShdw blurRad="38100" dist="38100" dir="2700000" algn="tl">
                    <a:srgbClr val="000000">
                      <a:alpha val="43137"/>
                    </a:srgbClr>
                  </a:outerShdw>
                </a:effectLst>
              </a:rPr>
              <a:t>Delivers</a:t>
            </a:r>
            <a:r>
              <a:rPr lang="en-US" sz="2400" dirty="0" smtClean="0">
                <a:effectLst>
                  <a:outerShdw blurRad="38100" dist="38100" dir="2700000" algn="tl">
                    <a:srgbClr val="000000">
                      <a:alpha val="43137"/>
                    </a:srgbClr>
                  </a:outerShdw>
                </a:effectLst>
              </a:rPr>
              <a:t> this blood to the liver</a:t>
            </a:r>
          </a:p>
          <a:p>
            <a:pPr eaLnBrk="1" hangingPunct="1">
              <a:lnSpc>
                <a:spcPct val="90000"/>
              </a:lnSpc>
            </a:pPr>
            <a:r>
              <a:rPr lang="en-US" sz="2400" dirty="0" smtClean="0">
                <a:solidFill>
                  <a:srgbClr val="FF00FF"/>
                </a:solidFill>
                <a:effectLst>
                  <a:outerShdw blurRad="38100" dist="38100" dir="2700000" algn="tl">
                    <a:srgbClr val="000000">
                      <a:alpha val="43137"/>
                    </a:srgbClr>
                  </a:outerShdw>
                </a:effectLst>
              </a:rPr>
              <a:t>Formation</a:t>
            </a:r>
            <a:r>
              <a:rPr lang="en-US" sz="2400" dirty="0" smtClean="0">
                <a:effectLst>
                  <a:outerShdw blurRad="38100" dist="38100" dir="2700000" algn="tl">
                    <a:srgbClr val="000000">
                      <a:alpha val="43137"/>
                    </a:srgbClr>
                  </a:outerShdw>
                </a:effectLst>
              </a:rPr>
              <a:t>: Formed by the union of the superior mesenteric vein and the </a:t>
            </a:r>
            <a:r>
              <a:rPr lang="en-US" sz="2400" dirty="0" err="1" smtClean="0">
                <a:effectLst>
                  <a:outerShdw blurRad="38100" dist="38100" dir="2700000" algn="tl">
                    <a:srgbClr val="000000">
                      <a:alpha val="43137"/>
                    </a:srgbClr>
                  </a:outerShdw>
                </a:effectLst>
              </a:rPr>
              <a:t>splenic</a:t>
            </a:r>
            <a:r>
              <a:rPr lang="en-US" sz="2400" dirty="0" smtClean="0">
                <a:effectLst>
                  <a:outerShdw blurRad="38100" dist="38100" dir="2700000" algn="tl">
                    <a:srgbClr val="000000">
                      <a:alpha val="43137"/>
                    </a:srgbClr>
                  </a:outerShdw>
                </a:effectLst>
              </a:rPr>
              <a:t> vein. The Inferior mesenteric vein drains into the </a:t>
            </a:r>
            <a:r>
              <a:rPr lang="en-US" sz="2400" dirty="0" err="1" smtClean="0">
                <a:effectLst>
                  <a:outerShdw blurRad="38100" dist="38100" dir="2700000" algn="tl">
                    <a:srgbClr val="000000">
                      <a:alpha val="43137"/>
                    </a:srgbClr>
                  </a:outerShdw>
                </a:effectLst>
              </a:rPr>
              <a:t>splenic</a:t>
            </a:r>
            <a:r>
              <a:rPr lang="en-US" sz="2400" dirty="0" smtClean="0">
                <a:effectLst>
                  <a:outerShdw blurRad="38100" dist="38100" dir="2700000" algn="tl">
                    <a:srgbClr val="000000">
                      <a:alpha val="43137"/>
                    </a:srgbClr>
                  </a:outerShdw>
                </a:effectLst>
              </a:rPr>
              <a:t> vein</a:t>
            </a:r>
          </a:p>
          <a:p>
            <a:pPr eaLnBrk="1" hangingPunct="1">
              <a:lnSpc>
                <a:spcPct val="90000"/>
              </a:lnSpc>
            </a:pPr>
            <a:r>
              <a:rPr lang="en-US" sz="2400" dirty="0" smtClean="0">
                <a:effectLst>
                  <a:outerShdw blurRad="38100" dist="38100" dir="2700000" algn="tl">
                    <a:srgbClr val="000000">
                      <a:alpha val="43137"/>
                    </a:srgbClr>
                  </a:outerShdw>
                </a:effectLst>
              </a:rPr>
              <a:t>Liver is drained by </a:t>
            </a:r>
            <a:r>
              <a:rPr lang="en-US" sz="2400" dirty="0" smtClean="0">
                <a:solidFill>
                  <a:srgbClr val="FF0000"/>
                </a:solidFill>
                <a:effectLst>
                  <a:outerShdw blurRad="38100" dist="38100" dir="2700000" algn="tl">
                    <a:srgbClr val="000000">
                      <a:alpha val="43137"/>
                    </a:srgbClr>
                  </a:outerShdw>
                </a:effectLst>
              </a:rPr>
              <a:t>hepatic veins </a:t>
            </a:r>
            <a:r>
              <a:rPr lang="en-US" sz="2400" dirty="0" smtClean="0">
                <a:effectLst>
                  <a:outerShdw blurRad="38100" dist="38100" dir="2700000" algn="tl">
                    <a:srgbClr val="000000">
                      <a:alpha val="43137"/>
                    </a:srgbClr>
                  </a:outerShdw>
                </a:effectLst>
              </a:rPr>
              <a:t>which open into the </a:t>
            </a:r>
            <a:r>
              <a:rPr lang="en-US" sz="2400" dirty="0" smtClean="0">
                <a:solidFill>
                  <a:srgbClr val="FF0000"/>
                </a:solidFill>
                <a:effectLst>
                  <a:outerShdw blurRad="38100" dist="38100" dir="2700000" algn="tl">
                    <a:srgbClr val="000000">
                      <a:alpha val="43137"/>
                    </a:srgbClr>
                  </a:outerShdw>
                </a:effectLst>
              </a:rPr>
              <a:t>inferior vena cava</a:t>
            </a:r>
          </a:p>
          <a:p>
            <a:pPr eaLnBrk="1" hangingPunct="1">
              <a:lnSpc>
                <a:spcPct val="90000"/>
              </a:lnSpc>
            </a:pPr>
            <a:endParaRPr lang="en-US" sz="2400" dirty="0" smtClean="0"/>
          </a:p>
          <a:p>
            <a:pPr eaLnBrk="1" hangingPunct="1">
              <a:lnSpc>
                <a:spcPct val="90000"/>
              </a:lnSpc>
            </a:pPr>
            <a:endParaRPr lang="en-US" sz="2400" dirty="0" smtClean="0"/>
          </a:p>
        </p:txBody>
      </p:sp>
      <p:pic>
        <p:nvPicPr>
          <p:cNvPr id="14340" name="Picture 8" descr="cvs1"/>
          <p:cNvPicPr>
            <a:picLocks noGrp="1" noChangeAspect="1" noChangeArrowheads="1"/>
          </p:cNvPicPr>
          <p:nvPr>
            <p:ph type="clipArt" sz="half" idx="2"/>
          </p:nvPr>
        </p:nvPicPr>
        <p:blipFill>
          <a:blip r:embed="rId2" cstate="print"/>
          <a:srcRect/>
          <a:stretch>
            <a:fillRect/>
          </a:stretch>
        </p:blipFill>
        <p:spPr>
          <a:xfrm>
            <a:off x="4572000" y="1524000"/>
            <a:ext cx="4078288" cy="3733800"/>
          </a:xfrm>
          <a:noFill/>
          <a:ln>
            <a:solidFill>
              <a:srgbClr val="7030A0"/>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2209800"/>
            <a:ext cx="9144000" cy="11430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5400" b="1" dirty="0">
                <a:solidFill>
                  <a:schemeClr val="bg1"/>
                </a:solidFill>
                <a:effectLst>
                  <a:outerShdw blurRad="38100" dist="38100" dir="2700000" algn="tl">
                    <a:srgbClr val="000000">
                      <a:alpha val="43137"/>
                    </a:srgbClr>
                  </a:outerShdw>
                </a:effectLst>
                <a:latin typeface="Bauhaus 93" pitchFamily="82" charset="0"/>
                <a:cs typeface="Aharoni" pitchFamily="2" charset="-79"/>
              </a:rPr>
              <a:t>Thank you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39762"/>
          </a:xfrm>
        </p:spPr>
        <p:style>
          <a:lnRef idx="0">
            <a:schemeClr val="accent4"/>
          </a:lnRef>
          <a:fillRef idx="3">
            <a:schemeClr val="accent4"/>
          </a:fillRef>
          <a:effectRef idx="3">
            <a:schemeClr val="accent4"/>
          </a:effectRef>
          <a:fontRef idx="minor">
            <a:schemeClr val="lt1"/>
          </a:fontRef>
        </p:style>
        <p:txBody>
          <a:bodyPr rtlCol="0">
            <a:normAutofit fontScale="90000"/>
          </a:bodyPr>
          <a:lstStyle/>
          <a:p>
            <a:pPr eaLnBrk="1" fontAlgn="auto" hangingPunct="1">
              <a:spcAft>
                <a:spcPts val="0"/>
              </a:spcAft>
              <a:defRPr/>
            </a:pPr>
            <a:r>
              <a:rPr lang="en-US" b="1" dirty="0" smtClean="0">
                <a:effectLst>
                  <a:outerShdw blurRad="38100" dist="38100" dir="2700000" algn="tl">
                    <a:srgbClr val="000000">
                      <a:alpha val="43137"/>
                    </a:srgbClr>
                  </a:outerShdw>
                </a:effectLst>
              </a:rPr>
              <a:t>Objectives</a:t>
            </a:r>
          </a:p>
        </p:txBody>
      </p:sp>
      <p:sp>
        <p:nvSpPr>
          <p:cNvPr id="4099" name="Content Placeholder 2"/>
          <p:cNvSpPr>
            <a:spLocks noGrp="1"/>
          </p:cNvSpPr>
          <p:nvPr>
            <p:ph idx="1"/>
          </p:nvPr>
        </p:nvSpPr>
        <p:spPr>
          <a:xfrm>
            <a:off x="533400" y="1295400"/>
            <a:ext cx="8001000" cy="3733800"/>
          </a:xfrm>
          <a:solidFill>
            <a:schemeClr val="accent4">
              <a:lumMod val="40000"/>
              <a:lumOff val="60000"/>
            </a:schemeClr>
          </a:solidFill>
          <a:ln>
            <a:solidFill>
              <a:schemeClr val="accent1"/>
            </a:solidFill>
          </a:ln>
        </p:spPr>
        <p:txBody>
          <a:bodyPr/>
          <a:lstStyle/>
          <a:p>
            <a:pPr eaLnBrk="1" hangingPunct="1">
              <a:buFont typeface="Arial" charset="0"/>
              <a:buNone/>
            </a:pPr>
            <a:r>
              <a:rPr lang="en-US" dirty="0" smtClean="0"/>
              <a:t>	</a:t>
            </a:r>
            <a:r>
              <a:rPr lang="en-US" sz="2400" i="1" dirty="0" smtClean="0">
                <a:effectLst>
                  <a:outerShdw blurRad="38100" dist="38100" dir="2700000" algn="tl">
                    <a:srgbClr val="000000">
                      <a:alpha val="43137"/>
                    </a:srgbClr>
                  </a:outerShdw>
                </a:effectLst>
              </a:rPr>
              <a:t>At the end of the lecture, the student should be able to:</a:t>
            </a:r>
          </a:p>
          <a:p>
            <a:pPr eaLnBrk="1" hangingPunct="1"/>
            <a:r>
              <a:rPr lang="en-US" sz="2400" dirty="0" smtClean="0">
                <a:effectLst>
                  <a:outerShdw blurRad="38100" dist="38100" dir="2700000" algn="tl">
                    <a:srgbClr val="000000">
                      <a:alpha val="43137"/>
                    </a:srgbClr>
                  </a:outerShdw>
                </a:effectLst>
              </a:rPr>
              <a:t>Define the ‘vein’ and understand the general principle of the veins. </a:t>
            </a:r>
          </a:p>
          <a:p>
            <a:pPr eaLnBrk="1" hangingPunct="1"/>
            <a:r>
              <a:rPr lang="en-US" sz="2400" dirty="0" smtClean="0">
                <a:effectLst>
                  <a:outerShdw blurRad="38100" dist="38100" dir="2700000" algn="tl">
                    <a:srgbClr val="000000">
                      <a:alpha val="43137"/>
                    </a:srgbClr>
                  </a:outerShdw>
                </a:effectLst>
              </a:rPr>
              <a:t>Describe the role of the superior and inferior vena </a:t>
            </a:r>
            <a:r>
              <a:rPr lang="en-US" sz="2400" dirty="0" err="1" smtClean="0">
                <a:effectLst>
                  <a:outerShdw blurRad="38100" dist="38100" dir="2700000" algn="tl">
                    <a:srgbClr val="000000">
                      <a:alpha val="43137"/>
                    </a:srgbClr>
                  </a:outerShdw>
                </a:effectLst>
              </a:rPr>
              <a:t>cavae</a:t>
            </a:r>
            <a:r>
              <a:rPr lang="en-US" sz="2400" dirty="0" smtClean="0">
                <a:effectLst>
                  <a:outerShdw blurRad="38100" dist="38100" dir="2700000" algn="tl">
                    <a:srgbClr val="000000">
                      <a:alpha val="43137"/>
                    </a:srgbClr>
                  </a:outerShdw>
                </a:effectLst>
              </a:rPr>
              <a:t> &amp; list the tributaries of each vein.</a:t>
            </a:r>
          </a:p>
          <a:p>
            <a:pPr eaLnBrk="1" hangingPunct="1"/>
            <a:r>
              <a:rPr lang="en-US" sz="2400" dirty="0" smtClean="0">
                <a:effectLst>
                  <a:outerShdw blurRad="38100" dist="38100" dir="2700000" algn="tl">
                    <a:srgbClr val="000000">
                      <a:alpha val="43137"/>
                    </a:srgbClr>
                  </a:outerShdw>
                </a:effectLst>
              </a:rPr>
              <a:t>List major veins in the head &amp; neck, thorax, abdomen and upper &amp; lower extremities.</a:t>
            </a:r>
          </a:p>
          <a:p>
            <a:pPr eaLnBrk="1" hangingPunct="1"/>
            <a:r>
              <a:rPr lang="en-US" sz="2400" dirty="0" smtClean="0">
                <a:effectLst>
                  <a:outerShdw blurRad="38100" dist="38100" dir="2700000" algn="tl">
                    <a:srgbClr val="000000">
                      <a:alpha val="43137"/>
                    </a:srgbClr>
                  </a:outerShdw>
                </a:effectLst>
              </a:rPr>
              <a:t>Describe the hepatic portal vein and list its tributaries</a:t>
            </a:r>
            <a:r>
              <a:rPr lang="en-US" sz="2400" dirty="0" smtClean="0"/>
              <a: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457200" y="1066800"/>
            <a:ext cx="8229600" cy="5105400"/>
          </a:xfrm>
          <a:solidFill>
            <a:schemeClr val="accent4">
              <a:lumMod val="40000"/>
              <a:lumOff val="60000"/>
            </a:schemeClr>
          </a:solidFill>
          <a:ln>
            <a:solidFill>
              <a:srgbClr val="7030A0"/>
            </a:solidFill>
          </a:ln>
        </p:spPr>
        <p:txBody>
          <a:bodyPr/>
          <a:lstStyle/>
          <a:p>
            <a:pPr eaLnBrk="1" hangingPunct="1"/>
            <a:r>
              <a:rPr lang="en-US" sz="2000" dirty="0" smtClean="0">
                <a:effectLst>
                  <a:outerShdw blurRad="38100" dist="38100" dir="2700000" algn="tl">
                    <a:srgbClr val="000000">
                      <a:alpha val="43137"/>
                    </a:srgbClr>
                  </a:outerShdw>
                </a:effectLst>
              </a:rPr>
              <a:t>Veins are the vessels that carry blood </a:t>
            </a:r>
            <a:r>
              <a:rPr lang="en-US" sz="2000" dirty="0" smtClean="0">
                <a:solidFill>
                  <a:srgbClr val="FF0000"/>
                </a:solidFill>
                <a:effectLst>
                  <a:outerShdw blurRad="38100" dist="38100" dir="2700000" algn="tl">
                    <a:srgbClr val="000000">
                      <a:alpha val="43137"/>
                    </a:srgbClr>
                  </a:outerShdw>
                </a:effectLst>
              </a:rPr>
              <a:t>towards the heart</a:t>
            </a:r>
            <a:r>
              <a:rPr lang="en-US" sz="2000" dirty="0" smtClean="0">
                <a:effectLst>
                  <a:outerShdw blurRad="38100" dist="38100" dir="2700000" algn="tl">
                    <a:srgbClr val="000000">
                      <a:alpha val="43137"/>
                    </a:srgbClr>
                  </a:outerShdw>
                </a:effectLst>
              </a:rPr>
              <a:t>.</a:t>
            </a:r>
          </a:p>
          <a:p>
            <a:pPr eaLnBrk="1" hangingPunct="1"/>
            <a:r>
              <a:rPr lang="en-US" sz="2000" dirty="0" smtClean="0">
                <a:effectLst>
                  <a:outerShdw blurRad="38100" dist="38100" dir="2700000" algn="tl">
                    <a:srgbClr val="000000">
                      <a:alpha val="43137"/>
                    </a:srgbClr>
                  </a:outerShdw>
                </a:effectLst>
              </a:rPr>
              <a:t> All veins, carry </a:t>
            </a:r>
            <a:r>
              <a:rPr lang="en-US" sz="2000" dirty="0" smtClean="0">
                <a:solidFill>
                  <a:srgbClr val="FF0000"/>
                </a:solidFill>
                <a:effectLst>
                  <a:outerShdw blurRad="38100" dist="38100" dir="2700000" algn="tl">
                    <a:srgbClr val="000000">
                      <a:alpha val="43137"/>
                    </a:srgbClr>
                  </a:outerShdw>
                </a:effectLst>
              </a:rPr>
              <a:t>deoxygenated blood</a:t>
            </a:r>
            <a:r>
              <a:rPr lang="en-US" sz="2000" dirty="0" smtClean="0">
                <a:effectLst>
                  <a:outerShdw blurRad="38100" dist="38100" dir="2700000" algn="tl">
                    <a:srgbClr val="000000">
                      <a:alpha val="43137"/>
                    </a:srgbClr>
                  </a:outerShdw>
                </a:effectLst>
              </a:rPr>
              <a:t>, except the pulmonary and umbilical arteries,  which carry oxygenated blood from the lungs (postnatal) and from  the placenta (prenatal) respectively</a:t>
            </a:r>
          </a:p>
          <a:p>
            <a:pPr eaLnBrk="1" hangingPunct="1"/>
            <a:r>
              <a:rPr lang="en-US" sz="2000" dirty="0" smtClean="0">
                <a:effectLst>
                  <a:outerShdw blurRad="38100" dist="38100" dir="2700000" algn="tl">
                    <a:srgbClr val="000000">
                      <a:alpha val="43137"/>
                    </a:srgbClr>
                  </a:outerShdw>
                </a:effectLst>
              </a:rPr>
              <a:t>Veins have </a:t>
            </a:r>
            <a:r>
              <a:rPr lang="en-US" sz="2000" dirty="0" smtClean="0">
                <a:solidFill>
                  <a:srgbClr val="FF0000"/>
                </a:solidFill>
                <a:effectLst>
                  <a:outerShdw blurRad="38100" dist="38100" dir="2700000" algn="tl">
                    <a:srgbClr val="000000">
                      <a:alpha val="43137"/>
                    </a:srgbClr>
                  </a:outerShdw>
                </a:effectLst>
              </a:rPr>
              <a:t>valves</a:t>
            </a:r>
            <a:r>
              <a:rPr lang="en-US" sz="2000" dirty="0" smtClean="0">
                <a:effectLst>
                  <a:outerShdw blurRad="38100" dist="38100" dir="2700000" algn="tl">
                    <a:srgbClr val="000000">
                      <a:alpha val="43137"/>
                    </a:srgbClr>
                  </a:outerShdw>
                </a:effectLst>
              </a:rPr>
              <a:t> that allow unidirectional blood flow.</a:t>
            </a:r>
          </a:p>
          <a:p>
            <a:pPr eaLnBrk="1" hangingPunct="1"/>
            <a:r>
              <a:rPr lang="en-US" sz="2000" dirty="0" smtClean="0">
                <a:effectLst>
                  <a:outerShdw blurRad="38100" dist="38100" dir="2700000" algn="tl">
                    <a:srgbClr val="000000">
                      <a:alpha val="43137"/>
                    </a:srgbClr>
                  </a:outerShdw>
                </a:effectLst>
              </a:rPr>
              <a:t>The flow of blood depends on the </a:t>
            </a:r>
            <a:r>
              <a:rPr lang="en-US" sz="2000" dirty="0" smtClean="0">
                <a:solidFill>
                  <a:srgbClr val="FF0000"/>
                </a:solidFill>
                <a:effectLst>
                  <a:outerShdw blurRad="38100" dist="38100" dir="2700000" algn="tl">
                    <a:srgbClr val="000000">
                      <a:alpha val="43137"/>
                    </a:srgbClr>
                  </a:outerShdw>
                </a:effectLst>
              </a:rPr>
              <a:t>peripheral muscular activity</a:t>
            </a:r>
          </a:p>
          <a:p>
            <a:pPr eaLnBrk="1" hangingPunct="1"/>
            <a:r>
              <a:rPr lang="en-US" sz="2000" dirty="0" smtClean="0">
                <a:effectLst>
                  <a:outerShdw blurRad="38100" dist="38100" dir="2700000" algn="tl">
                    <a:srgbClr val="000000">
                      <a:alpha val="43137"/>
                    </a:srgbClr>
                  </a:outerShdw>
                </a:effectLst>
              </a:rPr>
              <a:t>Veins begin as </a:t>
            </a:r>
            <a:r>
              <a:rPr lang="en-US" sz="2000" dirty="0" err="1" smtClean="0">
                <a:effectLst>
                  <a:outerShdw blurRad="38100" dist="38100" dir="2700000" algn="tl">
                    <a:srgbClr val="000000">
                      <a:alpha val="43137"/>
                    </a:srgbClr>
                  </a:outerShdw>
                </a:effectLst>
              </a:rPr>
              <a:t>venules</a:t>
            </a:r>
            <a:r>
              <a:rPr lang="en-US" sz="2000" dirty="0" smtClean="0">
                <a:effectLst>
                  <a:outerShdw blurRad="38100" dist="38100" dir="2700000" algn="tl">
                    <a:srgbClr val="000000">
                      <a:alpha val="43137"/>
                    </a:srgbClr>
                  </a:outerShdw>
                </a:effectLst>
              </a:rPr>
              <a:t>, which unite into vessels of increasing size to form veins</a:t>
            </a:r>
          </a:p>
          <a:p>
            <a:pPr eaLnBrk="1" hangingPunct="1"/>
            <a:r>
              <a:rPr lang="en-US" sz="2000" dirty="0" smtClean="0">
                <a:effectLst>
                  <a:outerShdw blurRad="38100" dist="38100" dir="2700000" algn="tl">
                    <a:srgbClr val="000000">
                      <a:alpha val="43137"/>
                    </a:srgbClr>
                  </a:outerShdw>
                </a:effectLst>
              </a:rPr>
              <a:t>Arranged as </a:t>
            </a:r>
            <a:r>
              <a:rPr lang="en-US" sz="2000" dirty="0" smtClean="0">
                <a:solidFill>
                  <a:srgbClr val="FF0000"/>
                </a:solidFill>
                <a:effectLst>
                  <a:outerShdw blurRad="38100" dist="38100" dir="2700000" algn="tl">
                    <a:srgbClr val="000000">
                      <a:alpha val="43137"/>
                    </a:srgbClr>
                  </a:outerShdw>
                </a:effectLst>
              </a:rPr>
              <a:t>superficial and deep veins</a:t>
            </a:r>
            <a:r>
              <a:rPr lang="en-US" sz="2000" dirty="0" smtClean="0">
                <a:effectLst>
                  <a:outerShdw blurRad="38100" dist="38100" dir="2700000" algn="tl">
                    <a:srgbClr val="000000">
                      <a:alpha val="43137"/>
                    </a:srgbClr>
                  </a:outerShdw>
                </a:effectLst>
              </a:rPr>
              <a:t>, draining the superficial and deep parts of the body respectively. Deep veins are paired with arteries. Superficial veins usually have names unrelated to those of arteries, because there are very few superficial arteries.</a:t>
            </a:r>
          </a:p>
          <a:p>
            <a:pPr eaLnBrk="1" hangingPunct="1"/>
            <a:r>
              <a:rPr lang="en-US" sz="2000" dirty="0" smtClean="0">
                <a:effectLst>
                  <a:outerShdw blurRad="38100" dist="38100" dir="2700000" algn="tl">
                    <a:srgbClr val="000000">
                      <a:alpha val="43137"/>
                    </a:srgbClr>
                  </a:outerShdw>
                </a:effectLst>
              </a:rPr>
              <a:t>Vary  considerably in their locations and branching</a:t>
            </a:r>
          </a:p>
          <a:p>
            <a:pPr eaLnBrk="1" hangingPunct="1"/>
            <a:r>
              <a:rPr lang="en-US" sz="2000" dirty="0" smtClean="0">
                <a:effectLst>
                  <a:outerShdw blurRad="38100" dist="38100" dir="2700000" algn="tl">
                    <a:srgbClr val="000000">
                      <a:alpha val="43137"/>
                    </a:srgbClr>
                  </a:outerShdw>
                </a:effectLst>
              </a:rPr>
              <a:t>Communicate with each other forming extensive </a:t>
            </a:r>
            <a:r>
              <a:rPr lang="en-US" sz="2000" dirty="0" err="1" smtClean="0">
                <a:effectLst>
                  <a:outerShdw blurRad="38100" dist="38100" dir="2700000" algn="tl">
                    <a:srgbClr val="000000">
                      <a:alpha val="43137"/>
                    </a:srgbClr>
                  </a:outerShdw>
                </a:effectLst>
              </a:rPr>
              <a:t>anastomoses</a:t>
            </a:r>
            <a:r>
              <a:rPr lang="en-US" sz="2000" dirty="0" smtClean="0">
                <a:effectLst>
                  <a:outerShdw blurRad="38100" dist="38100" dir="2700000" algn="tl">
                    <a:srgbClr val="000000">
                      <a:alpha val="43137"/>
                    </a:srgbClr>
                  </a:outerShdw>
                </a:effectLst>
              </a:rPr>
              <a:t> which provides for collateral return blood flow  in case of venous obstruction.</a:t>
            </a:r>
          </a:p>
          <a:p>
            <a:pPr eaLnBrk="1" hangingPunct="1"/>
            <a:endParaRPr lang="en-US" sz="2000" dirty="0" smtClean="0"/>
          </a:p>
          <a:p>
            <a:pPr eaLnBrk="1" hangingPunct="1">
              <a:buFont typeface="Arial" charset="0"/>
              <a:buNone/>
            </a:pPr>
            <a:r>
              <a:rPr lang="en-US" sz="2000" dirty="0" smtClean="0"/>
              <a:t> </a:t>
            </a:r>
          </a:p>
        </p:txBody>
      </p:sp>
      <p:sp>
        <p:nvSpPr>
          <p:cNvPr id="4" name="Title 1"/>
          <p:cNvSpPr txBox="1">
            <a:spLocks/>
          </p:cNvSpPr>
          <p:nvPr/>
        </p:nvSpPr>
        <p:spPr bwMode="auto">
          <a:xfrm>
            <a:off x="0" y="274638"/>
            <a:ext cx="9144000" cy="639762"/>
          </a:xfrm>
          <a:prstGeom prst="rect">
            <a:avLst/>
          </a:prstGeom>
          <a:ln w="9525">
            <a:noFill/>
            <a:miter lim="800000"/>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normAutofit fontScale="90000" lnSpcReduction="20000"/>
          </a:bodyPr>
          <a:lstStyle/>
          <a:p>
            <a:pPr lvl="0" algn="ctr" fontAlgn="auto">
              <a:spcAft>
                <a:spcPts val="0"/>
              </a:spcAft>
              <a:defRPr/>
            </a:pPr>
            <a:r>
              <a:rPr lang="en-US" sz="4400" b="1" dirty="0">
                <a:effectLst>
                  <a:outerShdw blurRad="38100" dist="38100" dir="2700000" algn="tl">
                    <a:srgbClr val="000000">
                      <a:alpha val="43137"/>
                    </a:srgbClr>
                  </a:outerShdw>
                </a:effectLst>
              </a:rPr>
              <a:t>General principles about Veins</a:t>
            </a:r>
            <a:endParaRPr kumimoji="0" lang="en-US" sz="4400" b="1" i="0"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4"/>
          <p:cNvSpPr>
            <a:spLocks noGrp="1" noChangeArrowheads="1"/>
          </p:cNvSpPr>
          <p:nvPr>
            <p:ph type="body" sz="half" idx="1"/>
          </p:nvPr>
        </p:nvSpPr>
        <p:spPr>
          <a:xfrm>
            <a:off x="685800" y="457200"/>
            <a:ext cx="4419600" cy="5410200"/>
          </a:xfrm>
          <a:solidFill>
            <a:schemeClr val="accent4">
              <a:lumMod val="40000"/>
              <a:lumOff val="60000"/>
            </a:schemeClr>
          </a:solidFill>
          <a:ln>
            <a:solidFill>
              <a:srgbClr val="7030A0"/>
            </a:solidFill>
          </a:ln>
        </p:spPr>
        <p:txBody>
          <a:bodyPr/>
          <a:lstStyle/>
          <a:p>
            <a:pPr eaLnBrk="1" hangingPunct="1"/>
            <a:r>
              <a:rPr lang="en-US" sz="2400" dirty="0" smtClean="0">
                <a:effectLst>
                  <a:outerShdw blurRad="38100" dist="38100" dir="2700000" algn="tl">
                    <a:srgbClr val="000000">
                      <a:alpha val="43137"/>
                    </a:srgbClr>
                  </a:outerShdw>
                </a:effectLst>
              </a:rPr>
              <a:t>Venous blood from the body is drained into the </a:t>
            </a:r>
            <a:r>
              <a:rPr lang="en-US" sz="2400" b="1" dirty="0" smtClean="0">
                <a:solidFill>
                  <a:srgbClr val="FF0000"/>
                </a:solidFill>
                <a:effectLst>
                  <a:outerShdw blurRad="38100" dist="38100" dir="2700000" algn="tl">
                    <a:srgbClr val="000000">
                      <a:alpha val="43137"/>
                    </a:srgbClr>
                  </a:outerShdw>
                </a:effectLst>
              </a:rPr>
              <a:t>right atrium </a:t>
            </a:r>
            <a:r>
              <a:rPr lang="en-US" sz="2400" dirty="0" smtClean="0">
                <a:effectLst>
                  <a:outerShdw blurRad="38100" dist="38100" dir="2700000" algn="tl">
                    <a:srgbClr val="000000">
                      <a:alpha val="43137"/>
                    </a:srgbClr>
                  </a:outerShdw>
                </a:effectLst>
              </a:rPr>
              <a:t>by two major veins: </a:t>
            </a:r>
          </a:p>
          <a:p>
            <a:pPr eaLnBrk="1" hangingPunct="1"/>
            <a:r>
              <a:rPr lang="en-US" sz="2400" dirty="0" smtClean="0">
                <a:effectLst>
                  <a:outerShdw blurRad="38100" dist="38100" dir="2700000" algn="tl">
                    <a:srgbClr val="000000">
                      <a:alpha val="43137"/>
                    </a:srgbClr>
                  </a:outerShdw>
                </a:effectLst>
              </a:rPr>
              <a:t>The</a:t>
            </a:r>
            <a:r>
              <a:rPr lang="en-US" sz="2400" b="1" dirty="0" smtClean="0">
                <a:effectLst>
                  <a:outerShdw blurRad="38100" dist="38100" dir="2700000" algn="tl">
                    <a:srgbClr val="000000">
                      <a:alpha val="43137"/>
                    </a:srgbClr>
                  </a:outerShdw>
                </a:effectLst>
              </a:rPr>
              <a:t> </a:t>
            </a:r>
            <a:r>
              <a:rPr lang="en-US" sz="2400" b="1" dirty="0" smtClean="0">
                <a:solidFill>
                  <a:srgbClr val="FF0000"/>
                </a:solidFill>
                <a:effectLst>
                  <a:outerShdw blurRad="38100" dist="38100" dir="2700000" algn="tl">
                    <a:srgbClr val="000000">
                      <a:alpha val="43137"/>
                    </a:srgbClr>
                  </a:outerShdw>
                </a:effectLst>
              </a:rPr>
              <a:t>superior vena cava</a:t>
            </a:r>
            <a:r>
              <a:rPr lang="en-US" sz="2400" dirty="0" smtClean="0">
                <a:effectLst>
                  <a:outerShdw blurRad="38100" dist="38100" dir="2700000" algn="tl">
                    <a:srgbClr val="000000">
                      <a:alpha val="43137"/>
                    </a:srgbClr>
                  </a:outerShdw>
                </a:effectLst>
              </a:rPr>
              <a:t>, which brings blood from all parts above the diaphragm: the head, neck, brain, upper limbs, and much of the chest and lungs.</a:t>
            </a:r>
          </a:p>
          <a:p>
            <a:pPr eaLnBrk="1" hangingPunct="1"/>
            <a:r>
              <a:rPr lang="en-US" sz="2400" dirty="0" smtClean="0">
                <a:effectLst>
                  <a:outerShdw blurRad="38100" dist="38100" dir="2700000" algn="tl">
                    <a:srgbClr val="000000">
                      <a:alpha val="43137"/>
                    </a:srgbClr>
                  </a:outerShdw>
                </a:effectLst>
              </a:rPr>
              <a:t>The</a:t>
            </a:r>
            <a:r>
              <a:rPr lang="en-US" sz="2400" b="1" dirty="0" smtClean="0">
                <a:effectLst>
                  <a:outerShdw blurRad="38100" dist="38100" dir="2700000" algn="tl">
                    <a:srgbClr val="000000">
                      <a:alpha val="43137"/>
                    </a:srgbClr>
                  </a:outerShdw>
                </a:effectLst>
              </a:rPr>
              <a:t> </a:t>
            </a:r>
            <a:r>
              <a:rPr lang="en-US" sz="2400" b="1" dirty="0" smtClean="0">
                <a:solidFill>
                  <a:srgbClr val="FF0000"/>
                </a:solidFill>
                <a:effectLst>
                  <a:outerShdw blurRad="38100" dist="38100" dir="2700000" algn="tl">
                    <a:srgbClr val="000000">
                      <a:alpha val="43137"/>
                    </a:srgbClr>
                  </a:outerShdw>
                </a:effectLst>
              </a:rPr>
              <a:t>inferior vena cava</a:t>
            </a:r>
            <a:r>
              <a:rPr lang="en-US" sz="2400" dirty="0" smtClean="0">
                <a:effectLst>
                  <a:outerShdw blurRad="38100" dist="38100" dir="2700000" algn="tl">
                    <a:srgbClr val="000000">
                      <a:alpha val="43137"/>
                    </a:srgbClr>
                  </a:outerShdw>
                </a:effectLst>
              </a:rPr>
              <a:t>, which</a:t>
            </a:r>
            <a:r>
              <a:rPr lang="en-US" sz="2400" b="1" dirty="0" smtClean="0">
                <a:effectLst>
                  <a:outerShdw blurRad="38100" dist="38100" dir="2700000" algn="tl">
                    <a:srgbClr val="000000">
                      <a:alpha val="43137"/>
                    </a:srgbClr>
                  </a:outerShdw>
                </a:effectLst>
              </a:rPr>
              <a:t> </a:t>
            </a:r>
            <a:r>
              <a:rPr lang="en-US" sz="2400" dirty="0" smtClean="0">
                <a:effectLst>
                  <a:outerShdw blurRad="38100" dist="38100" dir="2700000" algn="tl">
                    <a:srgbClr val="000000">
                      <a:alpha val="43137"/>
                    </a:srgbClr>
                  </a:outerShdw>
                </a:effectLst>
              </a:rPr>
              <a:t>brings blood from all parts below the diaphragm: abdomen, pelvis, perineum and lower limbs.</a:t>
            </a:r>
          </a:p>
        </p:txBody>
      </p:sp>
      <p:pic>
        <p:nvPicPr>
          <p:cNvPr id="6147" name="Picture 6" descr="2"/>
          <p:cNvPicPr>
            <a:picLocks noGrp="1" noChangeAspect="1" noChangeArrowheads="1"/>
          </p:cNvPicPr>
          <p:nvPr>
            <p:ph type="clipArt" sz="half" idx="2"/>
          </p:nvPr>
        </p:nvPicPr>
        <p:blipFill>
          <a:blip r:embed="rId2" cstate="print"/>
          <a:srcRect/>
          <a:stretch>
            <a:fillRect/>
          </a:stretch>
        </p:blipFill>
        <p:spPr>
          <a:xfrm>
            <a:off x="5029200" y="838200"/>
            <a:ext cx="3468688" cy="4800600"/>
          </a:xfrm>
          <a:noFill/>
          <a:ln>
            <a:solidFill>
              <a:srgbClr val="7030A0"/>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228600"/>
            <a:ext cx="9144000" cy="685800"/>
          </a:xfrm>
          <a:ln/>
        </p:spPr>
        <p:style>
          <a:lnRef idx="0">
            <a:schemeClr val="accent4"/>
          </a:lnRef>
          <a:fillRef idx="3">
            <a:schemeClr val="accent4"/>
          </a:fillRef>
          <a:effectRef idx="3">
            <a:schemeClr val="accent4"/>
          </a:effectRef>
          <a:fontRef idx="minor">
            <a:schemeClr val="lt1"/>
          </a:fontRef>
        </p:style>
        <p:txBody>
          <a:bodyPr/>
          <a:lstStyle/>
          <a:p>
            <a:pPr eaLnBrk="1" hangingPunct="1"/>
            <a:r>
              <a:rPr lang="en-US" sz="3600" b="1" smtClean="0"/>
              <a:t>The Superior Vena Cava</a:t>
            </a:r>
          </a:p>
        </p:txBody>
      </p:sp>
      <p:pic>
        <p:nvPicPr>
          <p:cNvPr id="7172" name="Picture 6" descr="bv2"/>
          <p:cNvPicPr>
            <a:picLocks noGrp="1" noChangeAspect="1" noChangeArrowheads="1"/>
          </p:cNvPicPr>
          <p:nvPr>
            <p:ph type="clipArt" sz="half" idx="2"/>
          </p:nvPr>
        </p:nvPicPr>
        <p:blipFill>
          <a:blip r:embed="rId2" cstate="print"/>
          <a:srcRect b="41743"/>
          <a:stretch>
            <a:fillRect/>
          </a:stretch>
        </p:blipFill>
        <p:spPr>
          <a:xfrm>
            <a:off x="4340225" y="1447800"/>
            <a:ext cx="4270375" cy="3352800"/>
          </a:xfrm>
          <a:noFill/>
          <a:ln>
            <a:solidFill>
              <a:schemeClr val="accent1"/>
            </a:solidFill>
          </a:ln>
        </p:spPr>
      </p:pic>
      <p:sp>
        <p:nvSpPr>
          <p:cNvPr id="5" name="Rectangle 3"/>
          <p:cNvSpPr txBox="1">
            <a:spLocks noChangeArrowheads="1"/>
          </p:cNvSpPr>
          <p:nvPr/>
        </p:nvSpPr>
        <p:spPr bwMode="auto">
          <a:xfrm>
            <a:off x="152400" y="1143000"/>
            <a:ext cx="4267200" cy="5181600"/>
          </a:xfrm>
          <a:prstGeom prst="rect">
            <a:avLst/>
          </a:prstGeom>
          <a:solidFill>
            <a:schemeClr val="accent4">
              <a:lumMod val="40000"/>
              <a:lumOff val="60000"/>
            </a:schemeClr>
          </a:solidFill>
          <a:ln w="9525">
            <a:solidFill>
              <a:srgbClr val="7030A0"/>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Formed by the union of the 2 (</a:t>
            </a:r>
            <a:r>
              <a:rPr kumimoji="0" lang="en-US" sz="24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right &amp; left</a:t>
            </a:r>
            <a:r>
              <a:rPr kumimoji="0" lang="en-US" sz="2400" b="0"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a:t>
            </a:r>
            <a:r>
              <a:rPr kumimoji="0" lang="en-US" sz="24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 </a:t>
            </a:r>
            <a:r>
              <a:rPr kumimoji="0" lang="en-US" sz="2400" b="0" i="0" u="none" strike="noStrike" kern="1200" cap="none" spc="0" normalizeH="0" baseline="0" noProof="0" dirty="0" err="1" smtClean="0">
                <a:ln>
                  <a:noFill/>
                </a:ln>
                <a:solidFill>
                  <a:srgbClr val="FF0000"/>
                </a:solidFill>
                <a:effectLst>
                  <a:outerShdw blurRad="38100" dist="38100" dir="2700000" algn="tl">
                    <a:srgbClr val="000000">
                      <a:alpha val="43137"/>
                    </a:srgbClr>
                  </a:outerShdw>
                </a:effectLst>
                <a:uLnTx/>
                <a:uFillTx/>
                <a:latin typeface="+mn-lt"/>
                <a:ea typeface="+mn-ea"/>
                <a:cs typeface="+mn-cs"/>
              </a:rPr>
              <a:t>brachiocephalic</a:t>
            </a:r>
            <a:r>
              <a:rPr kumimoji="0" lang="en-US" sz="24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n-lt"/>
                <a:ea typeface="+mn-ea"/>
                <a:cs typeface="+mn-cs"/>
              </a:rPr>
              <a:t> veins.</a:t>
            </a:r>
          </a:p>
          <a:p>
            <a:pPr marL="800100" lvl="1" indent="-342900">
              <a:spcBef>
                <a:spcPct val="20000"/>
              </a:spcBef>
              <a:buFont typeface="Wingdings" pitchFamily="2" charset="2"/>
              <a:buChar char="§"/>
              <a:defRPr/>
            </a:pPr>
            <a:r>
              <a:rPr kumimoji="0" lang="en-US" sz="2400" b="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mn-lt"/>
                <a:ea typeface="+mn-ea"/>
                <a:cs typeface="+mn-cs"/>
              </a:rPr>
              <a:t>Each </a:t>
            </a:r>
            <a:r>
              <a:rPr kumimoji="0" lang="en-US" sz="2400" b="0" i="0" u="none" strike="noStrike" kern="1200" cap="none" spc="0" normalizeH="0" baseline="0" noProof="0" dirty="0" err="1" smtClean="0">
                <a:ln>
                  <a:noFill/>
                </a:ln>
                <a:solidFill>
                  <a:srgbClr val="00B050"/>
                </a:solidFill>
                <a:effectLst>
                  <a:outerShdw blurRad="38100" dist="38100" dir="2700000" algn="tl">
                    <a:srgbClr val="000000">
                      <a:alpha val="43137"/>
                    </a:srgbClr>
                  </a:outerShdw>
                </a:effectLst>
                <a:uLnTx/>
                <a:uFillTx/>
                <a:latin typeface="+mn-lt"/>
                <a:ea typeface="+mn-ea"/>
                <a:cs typeface="+mn-cs"/>
              </a:rPr>
              <a:t>brachiocephalic</a:t>
            </a:r>
            <a:r>
              <a:rPr kumimoji="0" lang="en-US" sz="2400" b="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mn-lt"/>
                <a:ea typeface="+mn-ea"/>
                <a:cs typeface="+mn-cs"/>
              </a:rPr>
              <a:t>  vein is formed by the union of internal jugular and </a:t>
            </a:r>
            <a:r>
              <a:rPr kumimoji="0" lang="en-US" sz="2400" b="0" i="0" u="none" strike="noStrike" kern="1200" cap="none" spc="0" normalizeH="0" baseline="0" noProof="0" dirty="0" err="1" smtClean="0">
                <a:ln>
                  <a:noFill/>
                </a:ln>
                <a:solidFill>
                  <a:srgbClr val="00B050"/>
                </a:solidFill>
                <a:effectLst>
                  <a:outerShdw blurRad="38100" dist="38100" dir="2700000" algn="tl">
                    <a:srgbClr val="000000">
                      <a:alpha val="43137"/>
                    </a:srgbClr>
                  </a:outerShdw>
                </a:effectLst>
                <a:uLnTx/>
                <a:uFillTx/>
                <a:latin typeface="+mn-lt"/>
                <a:ea typeface="+mn-ea"/>
                <a:cs typeface="+mn-cs"/>
              </a:rPr>
              <a:t>subclavian</a:t>
            </a:r>
            <a:r>
              <a:rPr kumimoji="0" lang="en-US" sz="2400" b="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mn-lt"/>
                <a:ea typeface="+mn-ea"/>
                <a:cs typeface="+mn-cs"/>
              </a:rPr>
              <a:t> veins.</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Drains into the right atrium.</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Tributaries</a:t>
            </a:r>
            <a:endPar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Azygos</a:t>
            </a:r>
            <a:r>
              <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vein.</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Pericardial veins.</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Mediastinal</a:t>
            </a:r>
            <a:r>
              <a:rPr kumimoji="0" lang="en-US" sz="24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veins.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28600"/>
            <a:ext cx="9144000" cy="609600"/>
          </a:xfrm>
          <a:ln/>
        </p:spPr>
        <p:style>
          <a:lnRef idx="0">
            <a:schemeClr val="accent4"/>
          </a:lnRef>
          <a:fillRef idx="3">
            <a:schemeClr val="accent4"/>
          </a:fillRef>
          <a:effectRef idx="3">
            <a:schemeClr val="accent4"/>
          </a:effectRef>
          <a:fontRef idx="minor">
            <a:schemeClr val="lt1"/>
          </a:fontRef>
        </p:style>
        <p:txBody>
          <a:bodyPr/>
          <a:lstStyle/>
          <a:p>
            <a:pPr eaLnBrk="1" hangingPunct="1"/>
            <a:r>
              <a:rPr lang="en-US" sz="4000" b="1" smtClean="0"/>
              <a:t>The Inferior Vena Cava</a:t>
            </a:r>
            <a:endParaRPr lang="en-US" sz="4000" smtClean="0"/>
          </a:p>
        </p:txBody>
      </p:sp>
      <p:sp>
        <p:nvSpPr>
          <p:cNvPr id="8195" name="Rectangle 3"/>
          <p:cNvSpPr>
            <a:spLocks noGrp="1" noChangeArrowheads="1"/>
          </p:cNvSpPr>
          <p:nvPr>
            <p:ph type="body" sz="half" idx="1"/>
          </p:nvPr>
        </p:nvSpPr>
        <p:spPr>
          <a:xfrm>
            <a:off x="533400" y="990600"/>
            <a:ext cx="4114800" cy="5029200"/>
          </a:xfrm>
          <a:solidFill>
            <a:schemeClr val="accent4">
              <a:lumMod val="40000"/>
              <a:lumOff val="60000"/>
            </a:schemeClr>
          </a:solidFill>
          <a:ln>
            <a:solidFill>
              <a:srgbClr val="7030A0"/>
            </a:solidFill>
          </a:ln>
        </p:spPr>
        <p:txBody>
          <a:bodyPr/>
          <a:lstStyle/>
          <a:p>
            <a:pPr eaLnBrk="1" hangingPunct="1"/>
            <a:r>
              <a:rPr lang="en-US" sz="2400" dirty="0" smtClean="0">
                <a:effectLst>
                  <a:outerShdw blurRad="38100" dist="38100" dir="2700000" algn="tl">
                    <a:srgbClr val="000000">
                      <a:alpha val="43137"/>
                    </a:srgbClr>
                  </a:outerShdw>
                </a:effectLst>
              </a:rPr>
              <a:t>Formed by the union of the </a:t>
            </a:r>
            <a:r>
              <a:rPr lang="en-US" sz="2400" dirty="0" smtClean="0">
                <a:solidFill>
                  <a:srgbClr val="FF0000"/>
                </a:solidFill>
                <a:effectLst>
                  <a:outerShdw blurRad="38100" dist="38100" dir="2700000" algn="tl">
                    <a:srgbClr val="000000">
                      <a:alpha val="43137"/>
                    </a:srgbClr>
                  </a:outerShdw>
                </a:effectLst>
              </a:rPr>
              <a:t>two common iliac veins</a:t>
            </a:r>
            <a:r>
              <a:rPr lang="en-US" sz="2400" dirty="0" smtClean="0">
                <a:effectLst>
                  <a:outerShdw blurRad="38100" dist="38100" dir="2700000" algn="tl">
                    <a:srgbClr val="000000">
                      <a:alpha val="43137"/>
                    </a:srgbClr>
                  </a:outerShdw>
                </a:effectLst>
              </a:rPr>
              <a:t>, at the level of L5. </a:t>
            </a:r>
          </a:p>
          <a:p>
            <a:pPr eaLnBrk="1" hangingPunct="1"/>
            <a:r>
              <a:rPr lang="en-US" sz="2400" b="1" dirty="0" smtClean="0">
                <a:effectLst>
                  <a:outerShdw blurRad="38100" dist="38100" dir="2700000" algn="tl">
                    <a:srgbClr val="000000">
                      <a:alpha val="43137"/>
                    </a:srgbClr>
                  </a:outerShdw>
                </a:effectLst>
              </a:rPr>
              <a:t>Tributaries</a:t>
            </a:r>
            <a:endParaRPr lang="en-US" sz="2400" dirty="0" smtClean="0">
              <a:effectLst>
                <a:outerShdw blurRad="38100" dist="38100" dir="2700000" algn="tl">
                  <a:srgbClr val="000000">
                    <a:alpha val="43137"/>
                  </a:srgbClr>
                </a:outerShdw>
              </a:effectLst>
            </a:endParaRPr>
          </a:p>
          <a:p>
            <a:pPr lvl="1" eaLnBrk="1" hangingPunct="1">
              <a:buFont typeface="Arial" charset="0"/>
              <a:buChar char="•"/>
            </a:pPr>
            <a:r>
              <a:rPr lang="en-US" sz="2400" dirty="0" smtClean="0">
                <a:effectLst>
                  <a:outerShdw blurRad="38100" dist="38100" dir="2700000" algn="tl">
                    <a:srgbClr val="000000">
                      <a:alpha val="43137"/>
                    </a:srgbClr>
                  </a:outerShdw>
                </a:effectLst>
              </a:rPr>
              <a:t>Inferior </a:t>
            </a:r>
            <a:r>
              <a:rPr lang="en-US" sz="2400" dirty="0" err="1" smtClean="0">
                <a:effectLst>
                  <a:outerShdw blurRad="38100" dist="38100" dir="2700000" algn="tl">
                    <a:srgbClr val="000000">
                      <a:alpha val="43137"/>
                    </a:srgbClr>
                  </a:outerShdw>
                </a:effectLst>
              </a:rPr>
              <a:t>phrenic</a:t>
            </a:r>
            <a:endParaRPr lang="en-US" sz="2400" dirty="0" smtClean="0">
              <a:effectLst>
                <a:outerShdw blurRad="38100" dist="38100" dir="2700000" algn="tl">
                  <a:srgbClr val="000000">
                    <a:alpha val="43137"/>
                  </a:srgbClr>
                </a:outerShdw>
              </a:effectLst>
            </a:endParaRPr>
          </a:p>
          <a:p>
            <a:pPr lvl="1" eaLnBrk="1" hangingPunct="1">
              <a:buFont typeface="Arial" charset="0"/>
              <a:buChar char="•"/>
            </a:pPr>
            <a:r>
              <a:rPr lang="en-US" sz="2400" dirty="0" smtClean="0">
                <a:effectLst>
                  <a:outerShdw blurRad="38100" dist="38100" dir="2700000" algn="tl">
                    <a:srgbClr val="000000">
                      <a:alpha val="43137"/>
                    </a:srgbClr>
                  </a:outerShdw>
                </a:effectLst>
              </a:rPr>
              <a:t>Right supra renal</a:t>
            </a:r>
          </a:p>
          <a:p>
            <a:pPr lvl="1" eaLnBrk="1" hangingPunct="1">
              <a:buFont typeface="Arial" charset="0"/>
              <a:buChar char="•"/>
            </a:pPr>
            <a:r>
              <a:rPr lang="en-US" sz="2400" dirty="0" smtClean="0">
                <a:effectLst>
                  <a:outerShdw blurRad="38100" dist="38100" dir="2700000" algn="tl">
                    <a:srgbClr val="000000">
                      <a:alpha val="43137"/>
                    </a:srgbClr>
                  </a:outerShdw>
                </a:effectLst>
              </a:rPr>
              <a:t>Renal</a:t>
            </a:r>
          </a:p>
          <a:p>
            <a:pPr lvl="1" eaLnBrk="1" hangingPunct="1">
              <a:buFont typeface="Arial" charset="0"/>
              <a:buChar char="•"/>
            </a:pPr>
            <a:r>
              <a:rPr lang="en-US" sz="2400" dirty="0" smtClean="0">
                <a:effectLst>
                  <a:outerShdw blurRad="38100" dist="38100" dir="2700000" algn="tl">
                    <a:srgbClr val="000000">
                      <a:alpha val="43137"/>
                    </a:srgbClr>
                  </a:outerShdw>
                </a:effectLst>
              </a:rPr>
              <a:t>Hepatic veins</a:t>
            </a:r>
          </a:p>
          <a:p>
            <a:pPr lvl="1" eaLnBrk="1" hangingPunct="1">
              <a:buFont typeface="Arial" charset="0"/>
              <a:buChar char="•"/>
            </a:pPr>
            <a:r>
              <a:rPr lang="en-US" sz="2400" dirty="0" smtClean="0">
                <a:effectLst>
                  <a:outerShdw blurRad="38100" dist="38100" dir="2700000" algn="tl">
                    <a:srgbClr val="000000">
                      <a:alpha val="43137"/>
                    </a:srgbClr>
                  </a:outerShdw>
                </a:effectLst>
              </a:rPr>
              <a:t>Lumbar veins</a:t>
            </a:r>
          </a:p>
          <a:p>
            <a:pPr lvl="1" eaLnBrk="1" hangingPunct="1">
              <a:buFont typeface="Arial" charset="0"/>
              <a:buChar char="•"/>
            </a:pPr>
            <a:r>
              <a:rPr lang="en-US" sz="2400" dirty="0" smtClean="0">
                <a:effectLst>
                  <a:outerShdw blurRad="38100" dist="38100" dir="2700000" algn="tl">
                    <a:srgbClr val="000000">
                      <a:alpha val="43137"/>
                    </a:srgbClr>
                  </a:outerShdw>
                </a:effectLst>
              </a:rPr>
              <a:t>Right </a:t>
            </a:r>
            <a:r>
              <a:rPr lang="en-US" sz="2400" dirty="0" err="1" smtClean="0">
                <a:effectLst>
                  <a:outerShdw blurRad="38100" dist="38100" dir="2700000" algn="tl">
                    <a:srgbClr val="000000">
                      <a:alpha val="43137"/>
                    </a:srgbClr>
                  </a:outerShdw>
                </a:effectLst>
              </a:rPr>
              <a:t>gonadal</a:t>
            </a:r>
            <a:r>
              <a:rPr lang="en-US" sz="2400" dirty="0" smtClean="0">
                <a:effectLst>
                  <a:outerShdw blurRad="38100" dist="38100" dir="2700000" algn="tl">
                    <a:srgbClr val="000000">
                      <a:alpha val="43137"/>
                    </a:srgbClr>
                  </a:outerShdw>
                </a:effectLst>
              </a:rPr>
              <a:t> (left </a:t>
            </a:r>
            <a:r>
              <a:rPr lang="en-US" sz="2400" dirty="0" err="1" smtClean="0">
                <a:effectLst>
                  <a:outerShdw blurRad="38100" dist="38100" dir="2700000" algn="tl">
                    <a:srgbClr val="000000">
                      <a:alpha val="43137"/>
                    </a:srgbClr>
                  </a:outerShdw>
                </a:effectLst>
              </a:rPr>
              <a:t>gonadal</a:t>
            </a:r>
            <a:r>
              <a:rPr lang="en-US" sz="2400" dirty="0" smtClean="0">
                <a:effectLst>
                  <a:outerShdw blurRad="38100" dist="38100" dir="2700000" algn="tl">
                    <a:srgbClr val="000000">
                      <a:alpha val="43137"/>
                    </a:srgbClr>
                  </a:outerShdw>
                </a:effectLst>
              </a:rPr>
              <a:t> drains into left renal vein)</a:t>
            </a:r>
          </a:p>
          <a:p>
            <a:pPr lvl="1" eaLnBrk="1" hangingPunct="1">
              <a:buFont typeface="Arial" charset="0"/>
              <a:buChar char="•"/>
            </a:pPr>
            <a:endParaRPr lang="en-US" sz="2400" dirty="0" smtClean="0"/>
          </a:p>
        </p:txBody>
      </p:sp>
      <p:pic>
        <p:nvPicPr>
          <p:cNvPr id="8196" name="Picture 2" descr="F:\VEINS\v5.jpg"/>
          <p:cNvPicPr>
            <a:picLocks noGrp="1" noChangeAspect="1" noChangeArrowheads="1"/>
          </p:cNvPicPr>
          <p:nvPr>
            <p:ph type="clipArt" sz="half" idx="2"/>
          </p:nvPr>
        </p:nvPicPr>
        <p:blipFill>
          <a:blip r:embed="rId2" cstate="print"/>
          <a:srcRect/>
          <a:stretch>
            <a:fillRect/>
          </a:stretch>
        </p:blipFill>
        <p:spPr>
          <a:xfrm>
            <a:off x="4716463" y="1600200"/>
            <a:ext cx="4122737" cy="3657600"/>
          </a:xfrm>
          <a:noFill/>
          <a:ln>
            <a:solidFill>
              <a:srgbClr val="7030A0"/>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274638"/>
            <a:ext cx="9144000" cy="639762"/>
          </a:xfrm>
        </p:spPr>
        <p:style>
          <a:lnRef idx="0">
            <a:schemeClr val="accent4"/>
          </a:lnRef>
          <a:fillRef idx="3">
            <a:schemeClr val="accent4"/>
          </a:fillRef>
          <a:effectRef idx="3">
            <a:schemeClr val="accent4"/>
          </a:effectRef>
          <a:fontRef idx="minor">
            <a:schemeClr val="lt1"/>
          </a:fontRef>
        </p:style>
        <p:txBody>
          <a:bodyPr/>
          <a:lstStyle/>
          <a:p>
            <a:pPr eaLnBrk="1" hangingPunct="1"/>
            <a:r>
              <a:rPr lang="en-US" sz="3600" b="1" smtClean="0"/>
              <a:t>Veins of the Head and Neck</a:t>
            </a:r>
          </a:p>
        </p:txBody>
      </p:sp>
      <p:sp>
        <p:nvSpPr>
          <p:cNvPr id="3075" name="Content Placeholder 2"/>
          <p:cNvSpPr>
            <a:spLocks noGrp="1"/>
          </p:cNvSpPr>
          <p:nvPr>
            <p:ph sz="half" idx="1"/>
          </p:nvPr>
        </p:nvSpPr>
        <p:spPr>
          <a:xfrm>
            <a:off x="990600" y="1752600"/>
            <a:ext cx="2667000" cy="3124200"/>
          </a:xfrm>
          <a:solidFill>
            <a:schemeClr val="accent4">
              <a:lumMod val="40000"/>
              <a:lumOff val="60000"/>
            </a:schemeClr>
          </a:solidFill>
          <a:ln>
            <a:solidFill>
              <a:srgbClr val="7030A0"/>
            </a:solidFill>
          </a:ln>
        </p:spPr>
        <p:txBody>
          <a:bodyPr/>
          <a:lstStyle/>
          <a:p>
            <a:pPr eaLnBrk="1" hangingPunct="1">
              <a:defRPr/>
            </a:pPr>
            <a:r>
              <a:rPr lang="en-US" sz="1800" dirty="0" smtClean="0">
                <a:effectLst>
                  <a:outerShdw blurRad="38100" dist="38100" dir="2700000" algn="tl">
                    <a:srgbClr val="000000">
                      <a:alpha val="43137"/>
                    </a:srgbClr>
                  </a:outerShdw>
                </a:effectLst>
              </a:rPr>
              <a:t>The superficial veins of the head &amp; neck drain into the paired </a:t>
            </a:r>
            <a:r>
              <a:rPr lang="en-US" sz="1800" b="1" dirty="0" smtClean="0">
                <a:effectLst>
                  <a:outerShdw blurRad="38100" dist="38100" dir="2700000" algn="tl">
                    <a:srgbClr val="000000">
                      <a:alpha val="43137"/>
                    </a:srgbClr>
                  </a:outerShdw>
                </a:effectLst>
              </a:rPr>
              <a:t>external jugular veins.</a:t>
            </a:r>
            <a:r>
              <a:rPr lang="en-US" sz="1800" dirty="0" smtClean="0">
                <a:effectLst>
                  <a:outerShdw blurRad="38100" dist="38100" dir="2700000" algn="tl">
                    <a:srgbClr val="000000">
                      <a:alpha val="43137"/>
                    </a:srgbClr>
                  </a:outerShdw>
                </a:effectLst>
              </a:rPr>
              <a:t> The external jugular veins empty into the </a:t>
            </a:r>
            <a:r>
              <a:rPr lang="en-US" sz="1800" b="1" dirty="0" err="1" smtClean="0">
                <a:effectLst>
                  <a:outerShdw blurRad="38100" dist="38100" dir="2700000" algn="tl">
                    <a:srgbClr val="000000">
                      <a:alpha val="43137"/>
                    </a:srgbClr>
                  </a:outerShdw>
                </a:effectLst>
              </a:rPr>
              <a:t>subclavian</a:t>
            </a:r>
            <a:r>
              <a:rPr lang="en-US" sz="1800" b="1" dirty="0" smtClean="0">
                <a:effectLst>
                  <a:outerShdw blurRad="38100" dist="38100" dir="2700000" algn="tl">
                    <a:srgbClr val="000000">
                      <a:alpha val="43137"/>
                    </a:srgbClr>
                  </a:outerShdw>
                </a:effectLst>
              </a:rPr>
              <a:t> veins</a:t>
            </a:r>
            <a:r>
              <a:rPr lang="en-US" sz="1800" dirty="0" smtClean="0">
                <a:effectLst>
                  <a:outerShdw blurRad="38100" dist="38100" dir="2700000" algn="tl">
                    <a:srgbClr val="000000">
                      <a:alpha val="43137"/>
                    </a:srgbClr>
                  </a:outerShdw>
                </a:effectLst>
              </a:rPr>
              <a:t>. </a:t>
            </a:r>
          </a:p>
        </p:txBody>
      </p:sp>
      <p:pic>
        <p:nvPicPr>
          <p:cNvPr id="9221" name="Picture 3" descr="C:\Documents and Settings\Free User\My Documents\Copy of v2.jpg"/>
          <p:cNvPicPr>
            <a:picLocks noChangeAspect="1" noChangeArrowheads="1"/>
          </p:cNvPicPr>
          <p:nvPr/>
        </p:nvPicPr>
        <p:blipFill>
          <a:blip r:embed="rId2" cstate="print"/>
          <a:srcRect l="10658" t="3592" r="24477" b="43719"/>
          <a:stretch>
            <a:fillRect/>
          </a:stretch>
        </p:blipFill>
        <p:spPr bwMode="auto">
          <a:xfrm>
            <a:off x="5105400" y="1828800"/>
            <a:ext cx="3276600" cy="2720975"/>
          </a:xfrm>
          <a:prstGeom prst="rect">
            <a:avLst/>
          </a:prstGeom>
          <a:noFill/>
          <a:ln w="9525">
            <a:solidFill>
              <a:srgbClr val="7030A0"/>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Documents and Settings\Free User\My Documents\v2.jpg"/>
          <p:cNvPicPr>
            <a:picLocks noChangeAspect="1" noChangeArrowheads="1"/>
          </p:cNvPicPr>
          <p:nvPr/>
        </p:nvPicPr>
        <p:blipFill>
          <a:blip r:embed="rId2" cstate="print"/>
          <a:srcRect l="47170" t="52404" b="5138"/>
          <a:stretch>
            <a:fillRect/>
          </a:stretch>
        </p:blipFill>
        <p:spPr>
          <a:xfrm>
            <a:off x="5334000" y="1828800"/>
            <a:ext cx="3276600" cy="2690813"/>
          </a:xfrm>
          <a:prstGeom prst="rect">
            <a:avLst/>
          </a:prstGeom>
          <a:ln>
            <a:solidFill>
              <a:srgbClr val="7030A0"/>
            </a:solidFill>
          </a:ln>
        </p:spPr>
      </p:pic>
      <p:sp>
        <p:nvSpPr>
          <p:cNvPr id="3" name="Content Placeholder 2"/>
          <p:cNvSpPr txBox="1">
            <a:spLocks/>
          </p:cNvSpPr>
          <p:nvPr/>
        </p:nvSpPr>
        <p:spPr>
          <a:xfrm>
            <a:off x="609600" y="1143000"/>
            <a:ext cx="4419600" cy="5410200"/>
          </a:xfrm>
          <a:prstGeom prst="rect">
            <a:avLst/>
          </a:prstGeom>
          <a:solidFill>
            <a:schemeClr val="accent4">
              <a:lumMod val="40000"/>
              <a:lumOff val="60000"/>
            </a:schemeClr>
          </a:solidFill>
          <a:ln>
            <a:solidFill>
              <a:srgbClr val="7030A0"/>
            </a:solidFill>
          </a:ln>
        </p:spPr>
        <p:txBody>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The deep veins of the head &amp; neck draining the:</a:t>
            </a:r>
          </a:p>
          <a:p>
            <a:pPr marL="742950" marR="0" lvl="1" indent="-28575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1800" b="0" i="0" u="sng"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Brain</a:t>
            </a:r>
            <a:r>
              <a:rPr kumimoji="0" lang="en-US" sz="1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lie in the cranial cavity. These are </a:t>
            </a:r>
            <a:r>
              <a:rPr kumimoji="0" lang="en-US" sz="18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dural</a:t>
            </a:r>
            <a:r>
              <a:rPr kumimoji="0" lang="en-US" sz="1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sinuses—large, elongated chambers formed between layers of the </a:t>
            </a:r>
            <a:r>
              <a:rPr kumimoji="0" lang="en-US" sz="18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dura</a:t>
            </a:r>
            <a:r>
              <a:rPr kumimoji="0" lang="en-US" sz="1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mater</a:t>
            </a:r>
          </a:p>
          <a:p>
            <a:pPr marL="742950" marR="0" lvl="1" indent="-28575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1800" b="0" i="0" u="sng"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Deep structures in the neck </a:t>
            </a:r>
            <a:r>
              <a:rPr kumimoji="0" lang="en-US" sz="1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ultimately drain into the </a:t>
            </a: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internal jugular veins. </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Small </a:t>
            </a:r>
            <a:r>
              <a:rPr kumimoji="0" lang="en-US" sz="18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emissary veins </a:t>
            </a:r>
            <a:r>
              <a:rPr kumimoji="0" lang="en-US" sz="1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connect the superficial veins with the </a:t>
            </a:r>
            <a:r>
              <a:rPr kumimoji="0" lang="en-US" sz="18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dural</a:t>
            </a:r>
            <a:r>
              <a:rPr kumimoji="0" lang="en-US" sz="1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venous sinuses, a fact of clinical interest as a possible avenue for infections to enter the cranial cavity.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304800"/>
            <a:ext cx="9144000" cy="685800"/>
          </a:xfrm>
        </p:spPr>
        <p:style>
          <a:lnRef idx="0">
            <a:schemeClr val="accent4"/>
          </a:lnRef>
          <a:fillRef idx="3">
            <a:schemeClr val="accent4"/>
          </a:fillRef>
          <a:effectRef idx="3">
            <a:schemeClr val="accent4"/>
          </a:effectRef>
          <a:fontRef idx="minor">
            <a:schemeClr val="lt1"/>
          </a:fontRef>
        </p:style>
        <p:txBody>
          <a:bodyPr/>
          <a:lstStyle/>
          <a:p>
            <a:pPr eaLnBrk="1" hangingPunct="1"/>
            <a:r>
              <a:rPr lang="en-US" sz="3600" b="1" dirty="0" smtClean="0"/>
              <a:t>Veins of the Upper Limb</a:t>
            </a:r>
          </a:p>
        </p:txBody>
      </p:sp>
      <p:sp>
        <p:nvSpPr>
          <p:cNvPr id="10243" name="Rectangle 3"/>
          <p:cNvSpPr>
            <a:spLocks noGrp="1" noChangeArrowheads="1"/>
          </p:cNvSpPr>
          <p:nvPr>
            <p:ph type="body" sz="half" idx="1"/>
          </p:nvPr>
        </p:nvSpPr>
        <p:spPr>
          <a:xfrm>
            <a:off x="228600" y="1371600"/>
            <a:ext cx="4953000" cy="4572000"/>
          </a:xfrm>
          <a:solidFill>
            <a:schemeClr val="accent4">
              <a:lumMod val="40000"/>
              <a:lumOff val="60000"/>
            </a:schemeClr>
          </a:solidFill>
          <a:ln>
            <a:solidFill>
              <a:srgbClr val="7030A0"/>
            </a:solidFill>
          </a:ln>
        </p:spPr>
        <p:txBody>
          <a:bodyPr/>
          <a:lstStyle/>
          <a:p>
            <a:pPr eaLnBrk="1" hangingPunct="1"/>
            <a:r>
              <a:rPr lang="en-US" sz="2400" b="1" dirty="0" smtClean="0">
                <a:effectLst>
                  <a:outerShdw blurRad="38100" dist="38100" dir="2700000" algn="tl">
                    <a:srgbClr val="000000">
                      <a:alpha val="43137"/>
                    </a:srgbClr>
                  </a:outerShdw>
                </a:effectLst>
              </a:rPr>
              <a:t>Superficial</a:t>
            </a:r>
            <a:r>
              <a:rPr lang="en-US" sz="2400" dirty="0" smtClean="0">
                <a:effectLst>
                  <a:outerShdw blurRad="38100" dist="38100" dir="2700000" algn="tl">
                    <a:srgbClr val="000000">
                      <a:alpha val="43137"/>
                    </a:srgbClr>
                  </a:outerShdw>
                </a:effectLst>
              </a:rPr>
              <a:t>:</a:t>
            </a:r>
          </a:p>
          <a:p>
            <a:pPr lvl="1" eaLnBrk="1" hangingPunct="1">
              <a:buFont typeface="Arial" charset="0"/>
              <a:buChar char="•"/>
            </a:pPr>
            <a:r>
              <a:rPr lang="en-US" sz="2000" dirty="0" smtClean="0">
                <a:effectLst>
                  <a:outerShdw blurRad="38100" dist="38100" dir="2700000" algn="tl">
                    <a:srgbClr val="000000">
                      <a:alpha val="43137"/>
                    </a:srgbClr>
                  </a:outerShdw>
                </a:effectLst>
              </a:rPr>
              <a:t>Cephalic</a:t>
            </a:r>
          </a:p>
          <a:p>
            <a:pPr lvl="1" eaLnBrk="1" hangingPunct="1">
              <a:buFont typeface="Arial" charset="0"/>
              <a:buChar char="•"/>
            </a:pPr>
            <a:r>
              <a:rPr lang="en-US" sz="2000" dirty="0" err="1" smtClean="0">
                <a:effectLst>
                  <a:outerShdw blurRad="38100" dist="38100" dir="2700000" algn="tl">
                    <a:srgbClr val="000000">
                      <a:alpha val="43137"/>
                    </a:srgbClr>
                  </a:outerShdw>
                </a:effectLst>
              </a:rPr>
              <a:t>Basilic</a:t>
            </a:r>
            <a:endParaRPr lang="en-US" sz="2000" dirty="0" smtClean="0">
              <a:effectLst>
                <a:outerShdw blurRad="38100" dist="38100" dir="2700000" algn="tl">
                  <a:srgbClr val="000000">
                    <a:alpha val="43137"/>
                  </a:srgbClr>
                </a:outerShdw>
              </a:effectLst>
            </a:endParaRPr>
          </a:p>
          <a:p>
            <a:pPr lvl="1" eaLnBrk="1" hangingPunct="1">
              <a:buFont typeface="Arial" charset="0"/>
              <a:buChar char="•"/>
            </a:pPr>
            <a:r>
              <a:rPr lang="en-US" sz="2000" dirty="0" smtClean="0">
                <a:effectLst>
                  <a:outerShdw blurRad="38100" dist="38100" dir="2700000" algn="tl">
                    <a:srgbClr val="000000">
                      <a:alpha val="43137"/>
                    </a:srgbClr>
                  </a:outerShdw>
                </a:effectLst>
              </a:rPr>
              <a:t>Median </a:t>
            </a:r>
            <a:r>
              <a:rPr lang="en-US" sz="2000" dirty="0" err="1" smtClean="0">
                <a:effectLst>
                  <a:outerShdw blurRad="38100" dist="38100" dir="2700000" algn="tl">
                    <a:srgbClr val="000000">
                      <a:alpha val="43137"/>
                    </a:srgbClr>
                  </a:outerShdw>
                </a:effectLst>
              </a:rPr>
              <a:t>cubital</a:t>
            </a:r>
            <a:endParaRPr lang="en-US" sz="2000" dirty="0" smtClean="0">
              <a:effectLst>
                <a:outerShdw blurRad="38100" dist="38100" dir="2700000" algn="tl">
                  <a:srgbClr val="000000">
                    <a:alpha val="43137"/>
                  </a:srgbClr>
                </a:outerShdw>
              </a:effectLst>
            </a:endParaRPr>
          </a:p>
          <a:p>
            <a:pPr eaLnBrk="1" hangingPunct="1"/>
            <a:r>
              <a:rPr lang="en-US" sz="2400" b="1" dirty="0" smtClean="0">
                <a:effectLst>
                  <a:outerShdw blurRad="38100" dist="38100" dir="2700000" algn="tl">
                    <a:srgbClr val="000000">
                      <a:alpha val="43137"/>
                    </a:srgbClr>
                  </a:outerShdw>
                </a:effectLst>
              </a:rPr>
              <a:t>Deep:</a:t>
            </a:r>
          </a:p>
          <a:p>
            <a:pPr lvl="1" eaLnBrk="1" hangingPunct="1">
              <a:buFont typeface="Arial" charset="0"/>
              <a:buChar char="•"/>
              <a:defRPr/>
            </a:pPr>
            <a:r>
              <a:rPr lang="en-US" sz="2000" dirty="0" err="1" smtClean="0">
                <a:effectLst>
                  <a:outerShdw blurRad="38100" dist="38100" dir="2700000" algn="tl">
                    <a:srgbClr val="000000">
                      <a:alpha val="43137"/>
                    </a:srgbClr>
                  </a:outerShdw>
                </a:effectLst>
              </a:rPr>
              <a:t>Venae</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comitantes</a:t>
            </a:r>
            <a:r>
              <a:rPr lang="en-US" sz="2000" dirty="0" smtClean="0">
                <a:effectLst>
                  <a:outerShdw blurRad="38100" dist="38100" dir="2700000" algn="tl">
                    <a:srgbClr val="000000">
                      <a:alpha val="43137"/>
                    </a:srgbClr>
                  </a:outerShdw>
                </a:effectLst>
              </a:rPr>
              <a:t> of the Radial artery.</a:t>
            </a:r>
          </a:p>
          <a:p>
            <a:pPr lvl="1" eaLnBrk="1" hangingPunct="1">
              <a:buFont typeface="Arial" charset="0"/>
              <a:buChar char="•"/>
            </a:pPr>
            <a:r>
              <a:rPr lang="en-US" sz="2000" dirty="0" err="1" smtClean="0">
                <a:effectLst>
                  <a:outerShdw blurRad="38100" dist="38100" dir="2700000" algn="tl">
                    <a:srgbClr val="000000">
                      <a:alpha val="43137"/>
                    </a:srgbClr>
                  </a:outerShdw>
                </a:effectLst>
              </a:rPr>
              <a:t>Venae</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comitantes</a:t>
            </a:r>
            <a:r>
              <a:rPr lang="en-US" sz="2000" dirty="0" smtClean="0">
                <a:effectLst>
                  <a:outerShdw blurRad="38100" dist="38100" dir="2700000" algn="tl">
                    <a:srgbClr val="000000">
                      <a:alpha val="43137"/>
                    </a:srgbClr>
                  </a:outerShdw>
                </a:effectLst>
              </a:rPr>
              <a:t> of the </a:t>
            </a:r>
            <a:r>
              <a:rPr lang="en-US" sz="2000" dirty="0" err="1" smtClean="0">
                <a:effectLst>
                  <a:outerShdw blurRad="38100" dist="38100" dir="2700000" algn="tl">
                    <a:srgbClr val="000000">
                      <a:alpha val="43137"/>
                    </a:srgbClr>
                  </a:outerShdw>
                </a:effectLst>
              </a:rPr>
              <a:t>ulnar</a:t>
            </a:r>
            <a:r>
              <a:rPr lang="en-US" sz="2000" dirty="0" smtClean="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artery.</a:t>
            </a:r>
          </a:p>
          <a:p>
            <a:pPr lvl="1" eaLnBrk="1" hangingPunct="1">
              <a:buFont typeface="Arial" charset="0"/>
              <a:buChar char="•"/>
              <a:defRPr/>
            </a:pPr>
            <a:r>
              <a:rPr lang="en-US" sz="2000" dirty="0" err="1" smtClean="0">
                <a:effectLst>
                  <a:outerShdw blurRad="38100" dist="38100" dir="2700000" algn="tl">
                    <a:srgbClr val="000000">
                      <a:alpha val="43137"/>
                    </a:srgbClr>
                  </a:outerShdw>
                </a:effectLst>
              </a:rPr>
              <a:t>Venae</a:t>
            </a:r>
            <a:r>
              <a:rPr lang="en-US" sz="2000" dirty="0" smtClean="0">
                <a:effectLst>
                  <a:outerShdw blurRad="38100" dist="38100" dir="2700000" algn="tl">
                    <a:srgbClr val="000000">
                      <a:alpha val="43137"/>
                    </a:srgbClr>
                  </a:outerShdw>
                </a:effectLst>
              </a:rPr>
              <a:t> </a:t>
            </a:r>
            <a:r>
              <a:rPr lang="en-US" sz="2000" dirty="0" err="1" smtClean="0">
                <a:effectLst>
                  <a:outerShdw blurRad="38100" dist="38100" dir="2700000" algn="tl">
                    <a:srgbClr val="000000">
                      <a:alpha val="43137"/>
                    </a:srgbClr>
                  </a:outerShdw>
                </a:effectLst>
              </a:rPr>
              <a:t>comitantes</a:t>
            </a:r>
            <a:r>
              <a:rPr lang="en-US" sz="2000" dirty="0" smtClean="0">
                <a:effectLst>
                  <a:outerShdw blurRad="38100" dist="38100" dir="2700000" algn="tl">
                    <a:srgbClr val="000000">
                      <a:alpha val="43137"/>
                    </a:srgbClr>
                  </a:outerShdw>
                </a:effectLst>
              </a:rPr>
              <a:t> of the </a:t>
            </a:r>
            <a:r>
              <a:rPr lang="en-US" sz="2000" dirty="0" smtClean="0">
                <a:effectLst>
                  <a:outerShdw blurRad="38100" dist="38100" dir="2700000" algn="tl">
                    <a:srgbClr val="000000">
                      <a:alpha val="43137"/>
                    </a:srgbClr>
                  </a:outerShdw>
                </a:effectLst>
              </a:rPr>
              <a:t>brachial </a:t>
            </a:r>
            <a:r>
              <a:rPr lang="en-US" sz="2000" dirty="0" smtClean="0">
                <a:effectLst>
                  <a:outerShdw blurRad="38100" dist="38100" dir="2700000" algn="tl">
                    <a:srgbClr val="000000">
                      <a:alpha val="43137"/>
                    </a:srgbClr>
                  </a:outerShdw>
                </a:effectLst>
              </a:rPr>
              <a:t>artery.</a:t>
            </a:r>
          </a:p>
          <a:p>
            <a:pPr lvl="1" eaLnBrk="1" hangingPunct="1">
              <a:buFont typeface="Arial" charset="0"/>
              <a:buChar char="•"/>
            </a:pPr>
            <a:r>
              <a:rPr lang="en-US" sz="2000" dirty="0" smtClean="0">
                <a:effectLst>
                  <a:outerShdw blurRad="38100" dist="38100" dir="2700000" algn="tl">
                    <a:srgbClr val="000000">
                      <a:alpha val="43137"/>
                    </a:srgbClr>
                  </a:outerShdw>
                </a:effectLst>
              </a:rPr>
              <a:t>Axillary vein</a:t>
            </a:r>
            <a:endParaRPr lang="en-US" sz="2000" dirty="0" smtClean="0">
              <a:effectLst>
                <a:outerShdw blurRad="38100" dist="38100" dir="2700000" algn="tl">
                  <a:srgbClr val="000000">
                    <a:alpha val="43137"/>
                  </a:srgbClr>
                </a:outerShdw>
              </a:effectLst>
            </a:endParaRPr>
          </a:p>
          <a:p>
            <a:pPr lvl="1" eaLnBrk="1" hangingPunct="1">
              <a:buFont typeface="Arial" charset="0"/>
              <a:buChar char="•"/>
            </a:pPr>
            <a:r>
              <a:rPr lang="en-US" sz="2000" dirty="0" err="1" smtClean="0">
                <a:effectLst>
                  <a:outerShdw blurRad="38100" dist="38100" dir="2700000" algn="tl">
                    <a:srgbClr val="000000">
                      <a:alpha val="43137"/>
                    </a:srgbClr>
                  </a:outerShdw>
                </a:effectLst>
              </a:rPr>
              <a:t>Subclavian</a:t>
            </a:r>
            <a:r>
              <a:rPr lang="en-US" sz="2000" dirty="0" smtClean="0">
                <a:effectLst>
                  <a:outerShdw blurRad="38100" dist="38100" dir="2700000" algn="tl">
                    <a:srgbClr val="000000">
                      <a:alpha val="43137"/>
                    </a:srgbClr>
                  </a:outerShdw>
                </a:effectLst>
              </a:rPr>
              <a:t>: continuation of </a:t>
            </a:r>
            <a:r>
              <a:rPr lang="en-US" sz="2000" dirty="0" err="1" smtClean="0">
                <a:effectLst>
                  <a:outerShdw blurRad="38100" dist="38100" dir="2700000" algn="tl">
                    <a:srgbClr val="000000">
                      <a:alpha val="43137"/>
                    </a:srgbClr>
                  </a:outerShdw>
                </a:effectLst>
              </a:rPr>
              <a:t>axillary</a:t>
            </a:r>
            <a:r>
              <a:rPr lang="en-US" sz="2000" dirty="0" smtClean="0">
                <a:effectLst>
                  <a:outerShdw blurRad="38100" dist="38100" dir="2700000" algn="tl">
                    <a:srgbClr val="000000">
                      <a:alpha val="43137"/>
                    </a:srgbClr>
                  </a:outerShdw>
                </a:effectLst>
              </a:rPr>
              <a:t>, at the outer border of the first rib</a:t>
            </a:r>
          </a:p>
        </p:txBody>
      </p:sp>
      <p:pic>
        <p:nvPicPr>
          <p:cNvPr id="10244" name="Picture 3" descr="C:\Documents and Settings\Free User\My Documents\VEINS\v4.jpg"/>
          <p:cNvPicPr>
            <a:picLocks noGrp="1" noChangeAspect="1" noChangeArrowheads="1"/>
          </p:cNvPicPr>
          <p:nvPr>
            <p:ph type="clipArt" sz="half" idx="2"/>
          </p:nvPr>
        </p:nvPicPr>
        <p:blipFill>
          <a:blip r:embed="rId2" cstate="print"/>
          <a:srcRect l="5328" r="4074" b="16667"/>
          <a:stretch>
            <a:fillRect/>
          </a:stretch>
        </p:blipFill>
        <p:spPr>
          <a:xfrm>
            <a:off x="5257800" y="1066800"/>
            <a:ext cx="3429000" cy="5533793"/>
          </a:xfrm>
          <a:noFill/>
          <a:ln>
            <a:solidFill>
              <a:srgbClr val="7030A0"/>
            </a:solid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460</TotalTime>
  <Words>704</Words>
  <Application>Microsoft Office PowerPoint</Application>
  <PresentationFormat>On-screen Show (4:3)</PresentationFormat>
  <Paragraphs>80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Objectives</vt:lpstr>
      <vt:lpstr>Slide 3</vt:lpstr>
      <vt:lpstr>Slide 4</vt:lpstr>
      <vt:lpstr>The Superior Vena Cava</vt:lpstr>
      <vt:lpstr>The Inferior Vena Cava</vt:lpstr>
      <vt:lpstr>Veins of the Head and Neck</vt:lpstr>
      <vt:lpstr>Slide 8</vt:lpstr>
      <vt:lpstr>Veins of the Upper Limb</vt:lpstr>
      <vt:lpstr>Veins of the Lower Limb</vt:lpstr>
      <vt:lpstr>Veins of the Thorax</vt:lpstr>
      <vt:lpstr>Veins of the Abdomen</vt:lpstr>
      <vt:lpstr> Hepatic Portal Vein</vt:lpstr>
      <vt:lpstr>Slide 14</vt:lpstr>
    </vt:vector>
  </TitlesOfParts>
  <Company>BEST FORUM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www.arabswell.com</dc:creator>
  <cp:lastModifiedBy>www.arabswell.com</cp:lastModifiedBy>
  <cp:revision>52</cp:revision>
  <dcterms:created xsi:type="dcterms:W3CDTF">2011-03-23T06:12:10Z</dcterms:created>
  <dcterms:modified xsi:type="dcterms:W3CDTF">2012-03-10T10:03:56Z</dcterms:modified>
</cp:coreProperties>
</file>