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88" r:id="rId3"/>
    <p:sldId id="285" r:id="rId4"/>
    <p:sldId id="266" r:id="rId5"/>
    <p:sldId id="289" r:id="rId6"/>
    <p:sldId id="290" r:id="rId7"/>
    <p:sldId id="291" r:id="rId8"/>
    <p:sldId id="292" r:id="rId9"/>
    <p:sldId id="281" r:id="rId10"/>
    <p:sldId id="282" r:id="rId11"/>
    <p:sldId id="287" r:id="rId12"/>
    <p:sldId id="293" r:id="rId13"/>
    <p:sldId id="294" r:id="rId14"/>
    <p:sldId id="295" r:id="rId15"/>
    <p:sldId id="310" r:id="rId16"/>
    <p:sldId id="306" r:id="rId17"/>
    <p:sldId id="307" r:id="rId18"/>
    <p:sldId id="308" r:id="rId19"/>
    <p:sldId id="309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56" autoAdjust="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44C4DA-EDC4-455F-8A92-E2B258A64E0C}" type="datetimeFigureOut">
              <a:rPr lang="en-US" smtClean="0"/>
              <a:pPr/>
              <a:t>3/30/2013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F686D4-69C4-4B49-ACC5-7C8D925809E6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4754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4B73E2E-5C8C-486D-A34C-C756E640342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dirty="0" err="1" smtClean="0"/>
              <a:t>Liddle</a:t>
            </a:r>
            <a:r>
              <a:rPr lang="en-GB" dirty="0" smtClean="0"/>
              <a:t> syndrome</a:t>
            </a:r>
            <a:r>
              <a:rPr lang="en-GB" baseline="0" dirty="0" smtClean="0"/>
              <a:t> is caused by mutation of </a:t>
            </a:r>
            <a:r>
              <a:rPr lang="en-GB" baseline="0" dirty="0" err="1" smtClean="0"/>
              <a:t>ENaC</a:t>
            </a:r>
            <a:r>
              <a:rPr lang="en-GB" baseline="0" dirty="0" smtClean="0"/>
              <a:t> leading to hypertension causing increased distal tubular </a:t>
            </a:r>
            <a:r>
              <a:rPr lang="en-GB" baseline="0" dirty="0" err="1" smtClean="0"/>
              <a:t>resorption</a:t>
            </a:r>
            <a:r>
              <a:rPr lang="en-GB" baseline="0" dirty="0" smtClean="0"/>
              <a:t> of sodium induced by </a:t>
            </a:r>
            <a:r>
              <a:rPr lang="en-GB" baseline="0" dirty="0" err="1" smtClean="0"/>
              <a:t>aldostrone</a:t>
            </a:r>
            <a:r>
              <a:rPr lang="en-GB" baseline="0" dirty="0" smtClean="0"/>
              <a:t>.</a:t>
            </a:r>
            <a:endParaRPr lang="en-GB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058829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 is a hypertensive emergency which can complicate any type of HTN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479145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 smtClean="0"/>
              <a:t>Reduction of blood pressure dramatically reduces the incidence and death rates from IHD, heart failure, and stroke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16</a:t>
            </a:fld>
            <a:endParaRPr lang="en-C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Hypertensive heart disease (HHD) </a:t>
            </a:r>
            <a:r>
              <a:rPr lang="en-IN" baseline="0" dirty="0" smtClean="0"/>
              <a:t> -</a:t>
            </a:r>
            <a:r>
              <a:rPr lang="en-IN" dirty="0" smtClean="0"/>
              <a:t>&gt; increased demands placed on the heart by hypertension-&gt;pressure overload and ventricular hypertrophy.</a:t>
            </a:r>
          </a:p>
          <a:p>
            <a:r>
              <a:rPr lang="en-IN" dirty="0" smtClean="0"/>
              <a:t> Although most commonly seen in the left heart as the result of systemic hypertension, pulmonary hypertension can cause right-sided HHD, or </a:t>
            </a:r>
            <a:r>
              <a:rPr lang="en-IN" dirty="0" err="1" smtClean="0"/>
              <a:t>cor</a:t>
            </a:r>
            <a:r>
              <a:rPr lang="en-IN" dirty="0" smtClean="0"/>
              <a:t> </a:t>
            </a:r>
            <a:r>
              <a:rPr lang="en-IN" dirty="0" err="1" smtClean="0"/>
              <a:t>pulmonale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47591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Systemic and local tissue blood pressures must be maintained within a narrow range to prevent untoward consequences. Low pressures </a:t>
            </a:r>
            <a:r>
              <a:rPr lang="en-US" sz="8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(hypotension)</a:t>
            </a:r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result in inadequate organ perfusion and can lead to dysfunction or tissue death. Conversely, high pressures </a:t>
            </a:r>
            <a:r>
              <a:rPr lang="en-US" sz="8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(hypertension)</a:t>
            </a:r>
            <a:r>
              <a:rPr lang="en-US" sz="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can cause vessel and end-organ damage.</a:t>
            </a:r>
          </a:p>
          <a:p>
            <a:endParaRPr lang="en-US" sz="1100" b="0" dirty="0" smtClean="0"/>
          </a:p>
          <a:p>
            <a:endParaRPr lang="en-CA" sz="1100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BE1ECFC-EF2A-456D-A259-3EBA22D2EC5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None/>
              <a:defRPr/>
            </a:pPr>
            <a:r>
              <a:rPr lang="en-US" sz="1200" dirty="0" smtClean="0"/>
              <a:t>Essential hypertension ( HTN of </a:t>
            </a:r>
            <a:r>
              <a:rPr lang="en-US" sz="1200" smtClean="0"/>
              <a:t>unknown etiology):</a:t>
            </a:r>
            <a:endParaRPr lang="en-US" sz="1200" dirty="0" smtClean="0"/>
          </a:p>
          <a:p>
            <a:pPr>
              <a:buFont typeface="Wingdings" pitchFamily="2" charset="2"/>
              <a:buNone/>
            </a:pPr>
            <a:r>
              <a:rPr lang="en-US" b="1" dirty="0" smtClean="0"/>
              <a:t>Causes are multifactorial and results from the combined effects of 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 multiple genetic polymorphisms &amp;</a:t>
            </a:r>
          </a:p>
          <a:p>
            <a:pPr>
              <a:buFont typeface="Courier New" pitchFamily="49" charset="0"/>
              <a:buChar char="o"/>
            </a:pPr>
            <a:r>
              <a:rPr lang="en-US" b="1" dirty="0" smtClean="0"/>
              <a:t>  interacting environmental factors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CA" sz="1600" dirty="0" err="1" smtClean="0"/>
              <a:t>Adrenocortical</a:t>
            </a:r>
            <a:r>
              <a:rPr lang="en-CA" sz="1600" dirty="0" smtClean="0"/>
              <a:t> hyper function :</a:t>
            </a:r>
            <a:r>
              <a:rPr lang="en-CA" sz="1200" dirty="0" smtClean="0"/>
              <a:t>Cushing syndrome, primary </a:t>
            </a:r>
            <a:r>
              <a:rPr lang="en-CA" sz="1200" dirty="0" err="1" smtClean="0"/>
              <a:t>aldosteronism</a:t>
            </a:r>
            <a:r>
              <a:rPr lang="en-CA" sz="1200" dirty="0" smtClean="0"/>
              <a:t>, congenital adrenal hyperplasia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F686D4-69C4-4B49-ACC5-7C8D925809E6}" type="slidenum">
              <a:rPr lang="en-CA" smtClean="0"/>
              <a:pPr/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CDB9E-2351-4EFB-9B90-F7996A70F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Hypertension</a:t>
            </a:r>
            <a:br>
              <a:rPr lang="en-US" dirty="0" smtClean="0"/>
            </a:br>
            <a:r>
              <a:rPr lang="en-US" sz="2400" dirty="0" smtClean="0"/>
              <a:t>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Hisham</a:t>
            </a:r>
            <a:r>
              <a:rPr lang="en-US" dirty="0" smtClean="0"/>
              <a:t> Al </a:t>
            </a:r>
            <a:r>
              <a:rPr lang="en-US" dirty="0" err="1" smtClean="0"/>
              <a:t>Khalidi</a:t>
            </a:r>
            <a:r>
              <a:rPr lang="en-US" dirty="0" smtClean="0"/>
              <a:t>/</a:t>
            </a:r>
          </a:p>
          <a:p>
            <a:r>
              <a:rPr lang="en-US" dirty="0" err="1" smtClean="0"/>
              <a:t>Shaesta</a:t>
            </a:r>
            <a:r>
              <a:rPr lang="en-US" dirty="0" smtClean="0"/>
              <a:t> </a:t>
            </a:r>
            <a:r>
              <a:rPr lang="en-US" dirty="0" err="1" smtClean="0"/>
              <a:t>Naseem</a:t>
            </a:r>
            <a:r>
              <a:rPr lang="en-US" dirty="0" smtClean="0"/>
              <a:t> </a:t>
            </a:r>
            <a:r>
              <a:rPr lang="en-US" dirty="0" err="1"/>
              <a:t>Z</a:t>
            </a:r>
            <a:r>
              <a:rPr lang="en-US" dirty="0" err="1" smtClean="0"/>
              <a:t>aidi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err="1" smtClean="0"/>
              <a:t>Renin-angiotensin-aldosterone</a:t>
            </a:r>
            <a:r>
              <a:rPr lang="en-US" sz="3200" dirty="0" smtClean="0"/>
              <a:t> and </a:t>
            </a:r>
            <a:r>
              <a:rPr lang="en-US" sz="3200" dirty="0" err="1" smtClean="0"/>
              <a:t>atrial</a:t>
            </a:r>
            <a:r>
              <a:rPr lang="en-US" sz="3200" dirty="0" smtClean="0"/>
              <a:t> </a:t>
            </a:r>
            <a:r>
              <a:rPr lang="en-US" sz="3200" dirty="0" err="1" smtClean="0"/>
              <a:t>natriuretic</a:t>
            </a:r>
            <a:r>
              <a:rPr lang="en-US" sz="3200" dirty="0" smtClean="0"/>
              <a:t> peptide rule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208538"/>
            <a:ext cx="8043863" cy="564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/>
          <p:cNvSpPr/>
          <p:nvPr/>
        </p:nvSpPr>
        <p:spPr>
          <a:xfrm>
            <a:off x="8229600" y="4953000"/>
            <a:ext cx="10668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5" name="Rectangle 4"/>
          <p:cNvSpPr/>
          <p:nvPr/>
        </p:nvSpPr>
        <p:spPr>
          <a:xfrm>
            <a:off x="7086600" y="4648200"/>
            <a:ext cx="1676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00200"/>
            <a:ext cx="8194675" cy="4505325"/>
          </a:xfrm>
        </p:spPr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en-US" dirty="0" smtClean="0"/>
              <a:t>1.Defect in sodium excretion (increased sodium </a:t>
            </a:r>
            <a:r>
              <a:rPr lang="en-US" dirty="0" err="1" smtClean="0"/>
              <a:t>resorption</a:t>
            </a:r>
            <a:r>
              <a:rPr lang="en-US" dirty="0" smtClean="0"/>
              <a:t> or decreased excretion)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2.Defect in cell membrane function:</a:t>
            </a:r>
          </a:p>
          <a:p>
            <a:pPr>
              <a:buFontTx/>
              <a:buNone/>
            </a:pPr>
            <a:r>
              <a:rPr lang="en-US" dirty="0" smtClean="0"/>
              <a:t>   </a:t>
            </a:r>
            <a:r>
              <a:rPr lang="en-US" sz="2400" dirty="0" smtClean="0"/>
              <a:t>-Na/Ca transport</a:t>
            </a:r>
          </a:p>
          <a:p>
            <a:pPr>
              <a:buFontTx/>
              <a:buNone/>
            </a:pPr>
            <a:r>
              <a:rPr lang="en-US" sz="2400" dirty="0" smtClean="0"/>
              <a:t>   -Increased </a:t>
            </a:r>
            <a:r>
              <a:rPr lang="en-US" sz="2400" dirty="0" err="1" smtClean="0"/>
              <a:t>vasoconstrictive</a:t>
            </a:r>
            <a:r>
              <a:rPr lang="en-US" sz="2400" dirty="0" smtClean="0"/>
              <a:t> response</a:t>
            </a:r>
          </a:p>
          <a:p>
            <a:pPr>
              <a:buFontTx/>
              <a:buNone/>
            </a:pPr>
            <a:endParaRPr lang="en-US" sz="2400" dirty="0" smtClean="0"/>
          </a:p>
          <a:p>
            <a:pPr>
              <a:buFontTx/>
              <a:buNone/>
            </a:pPr>
            <a:r>
              <a:rPr lang="en-US" dirty="0" smtClean="0"/>
              <a:t>3.Increased sympathetic response</a:t>
            </a:r>
          </a:p>
          <a:p>
            <a:pPr>
              <a:buFontTx/>
              <a:buNone/>
            </a:pPr>
            <a:r>
              <a:rPr lang="en-US" dirty="0" smtClean="0"/>
              <a:t>  </a:t>
            </a:r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908050"/>
          </a:xfrm>
        </p:spPr>
        <p:txBody>
          <a:bodyPr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800" dirty="0"/>
              <a:t/>
            </a:r>
            <a:br>
              <a:rPr lang="en-US" sz="2800" dirty="0"/>
            </a:br>
            <a:r>
              <a:rPr lang="en-US" sz="2800" b="1" dirty="0"/>
              <a:t>Postulated</a:t>
            </a:r>
            <a:r>
              <a:rPr lang="en-US" sz="2800" dirty="0"/>
              <a:t> mechanisms of Essential Hypertension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</a:t>
            </a:r>
            <a:br>
              <a:rPr lang="en-US" b="1" dirty="0" smtClean="0"/>
            </a:br>
            <a:r>
              <a:rPr lang="en-US" sz="3600" dirty="0" smtClean="0"/>
              <a:t>Remember!</a:t>
            </a:r>
            <a:r>
              <a:rPr lang="en-US" b="1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296400" cy="4525963"/>
          </a:xfrm>
        </p:spPr>
        <p:txBody>
          <a:bodyPr/>
          <a:lstStyle/>
          <a:p>
            <a:r>
              <a:rPr lang="en-CA" dirty="0" smtClean="0"/>
              <a:t>Peripheral resistance is regulated predominantly at the level of the </a:t>
            </a:r>
            <a:r>
              <a:rPr lang="en-CA" b="1" dirty="0" smtClean="0">
                <a:solidFill>
                  <a:srgbClr val="FF0000"/>
                </a:solidFill>
              </a:rPr>
              <a:t>arterioles</a:t>
            </a:r>
          </a:p>
          <a:p>
            <a:endParaRPr lang="en-CA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CA" dirty="0" smtClean="0"/>
              <a:t> </a:t>
            </a:r>
          </a:p>
          <a:p>
            <a:r>
              <a:rPr lang="en-CA" b="1" i="1" dirty="0" smtClean="0">
                <a:solidFill>
                  <a:srgbClr val="92D050"/>
                </a:solidFill>
              </a:rPr>
              <a:t>Defective sodium excretion</a:t>
            </a:r>
            <a:r>
              <a:rPr lang="en-CA" b="1" dirty="0" smtClean="0"/>
              <a:t> </a:t>
            </a:r>
            <a:r>
              <a:rPr lang="en-CA" dirty="0" smtClean="0"/>
              <a:t>in the presence of </a:t>
            </a:r>
            <a:r>
              <a:rPr lang="en-CA" dirty="0" smtClean="0">
                <a:solidFill>
                  <a:srgbClr val="FFFF00"/>
                </a:solidFill>
              </a:rPr>
              <a:t>normal arterial pressure</a:t>
            </a:r>
            <a:r>
              <a:rPr lang="en-CA" dirty="0" smtClean="0"/>
              <a:t> is probably a </a:t>
            </a:r>
            <a:r>
              <a:rPr lang="en-CA" b="1" dirty="0" smtClean="0">
                <a:solidFill>
                  <a:srgbClr val="C00000"/>
                </a:solidFill>
              </a:rPr>
              <a:t>key</a:t>
            </a:r>
            <a:r>
              <a:rPr lang="en-CA" dirty="0" smtClean="0"/>
              <a:t> initiating event for the pathogenesis of most forms of hypertension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359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Vascular pathology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Accelerate </a:t>
            </a:r>
            <a:r>
              <a:rPr lang="en-US" dirty="0" err="1" smtClean="0"/>
              <a:t>atherogenesis</a:t>
            </a:r>
            <a:endParaRPr lang="en-US" dirty="0" smtClean="0"/>
          </a:p>
          <a:p>
            <a:r>
              <a:rPr lang="en-US" dirty="0" smtClean="0"/>
              <a:t>Arteriosclerosis (particularly in the kidney), lead to thick wall and narrow lumen</a:t>
            </a:r>
          </a:p>
          <a:p>
            <a:r>
              <a:rPr lang="en-US" dirty="0" smtClean="0"/>
              <a:t>It can be either:</a:t>
            </a:r>
          </a:p>
          <a:p>
            <a:pPr lvl="1"/>
            <a:r>
              <a:rPr lang="en-US" sz="3200" b="1" u="sng" dirty="0" smtClean="0">
                <a:solidFill>
                  <a:srgbClr val="FF0000"/>
                </a:solidFill>
              </a:rPr>
              <a:t>Hyaline arteriosclerosis </a:t>
            </a:r>
            <a:endParaRPr lang="en-US" sz="3200" b="1" u="sng" dirty="0" smtClean="0">
              <a:solidFill>
                <a:srgbClr val="FF0000"/>
              </a:solidFill>
            </a:endParaRPr>
          </a:p>
          <a:p>
            <a:pPr lvl="1"/>
            <a:r>
              <a:rPr lang="en-US" b="1" u="sng" dirty="0" smtClean="0">
                <a:solidFill>
                  <a:srgbClr val="FF0000"/>
                </a:solidFill>
              </a:rPr>
              <a:t>Hyper </a:t>
            </a:r>
            <a:r>
              <a:rPr lang="en-US" b="1" u="sng" dirty="0" smtClean="0">
                <a:solidFill>
                  <a:srgbClr val="FF0000"/>
                </a:solidFill>
              </a:rPr>
              <a:t>plastic arteriosclerosis</a:t>
            </a:r>
            <a:r>
              <a:rPr lang="en-US" dirty="0" smtClean="0"/>
              <a:t> </a:t>
            </a:r>
            <a:r>
              <a:rPr lang="en-US" dirty="0" smtClean="0"/>
              <a:t>(in </a:t>
            </a:r>
            <a:r>
              <a:rPr lang="en-US" dirty="0" smtClean="0"/>
              <a:t>malignant   HTN)</a:t>
            </a:r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2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robbinspathology.com/common/showimage.cfm?type=f&amp;ThisFigFile=S01871-011-f017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463" y="0"/>
            <a:ext cx="4267200" cy="51816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78829" y="4891444"/>
            <a:ext cx="4639003" cy="163121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000" b="1" dirty="0" smtClean="0"/>
              <a:t>Hyaline arteriolosclerosis. :  The arteriolar wall is thickened with increased protein deposition (</a:t>
            </a:r>
            <a:r>
              <a:rPr lang="en-US" sz="2000" b="1" dirty="0" err="1" smtClean="0"/>
              <a:t>hyalinized</a:t>
            </a:r>
            <a:r>
              <a:rPr lang="en-US" sz="2000" b="1" dirty="0" smtClean="0"/>
              <a:t>), and the lumen is markedly narrowed</a:t>
            </a:r>
            <a:endParaRPr lang="en-US" sz="2000" dirty="0"/>
          </a:p>
        </p:txBody>
      </p:sp>
      <p:pic>
        <p:nvPicPr>
          <p:cNvPr id="4" name="Picture 2" descr="http://www.robbinspathology.com/common/showimage.cfm?type=f&amp;ThisFigFile=S01871-011-f017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16822" y="0"/>
            <a:ext cx="4648199" cy="51054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105400" y="4953000"/>
            <a:ext cx="4038600" cy="1508105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sz="2800" b="1" dirty="0"/>
              <a:t>Hyperplastic arteriolosclerosis </a:t>
            </a:r>
            <a:r>
              <a:rPr lang="en-US" b="1" dirty="0"/>
              <a:t>(onion-skinning; </a:t>
            </a:r>
            <a:r>
              <a:rPr lang="en-US" b="1" i="1" dirty="0"/>
              <a:t>arrow</a:t>
            </a:r>
            <a:r>
              <a:rPr lang="en-US" b="1" dirty="0"/>
              <a:t>) causing </a:t>
            </a:r>
            <a:r>
              <a:rPr lang="en-US" b="1" dirty="0" err="1"/>
              <a:t>lumenal</a:t>
            </a:r>
            <a:r>
              <a:rPr lang="en-US" b="1" dirty="0"/>
              <a:t> obliteration (</a:t>
            </a:r>
            <a:r>
              <a:rPr lang="en-US" b="1" i="1" dirty="0"/>
              <a:t>arrow</a:t>
            </a:r>
            <a:r>
              <a:rPr lang="en-US" b="1" dirty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184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C00000"/>
                </a:solidFill>
              </a:rPr>
              <a:t>Malignant Hypertension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229600" cy="5943600"/>
          </a:xfrm>
        </p:spPr>
        <p:txBody>
          <a:bodyPr>
            <a:normAutofit/>
          </a:bodyPr>
          <a:lstStyle/>
          <a:p>
            <a:pPr marL="460375" indent="-460375"/>
            <a:r>
              <a:rPr lang="en-US" dirty="0" smtClean="0"/>
              <a:t>B.P &gt; 210/120 mm Hg</a:t>
            </a:r>
          </a:p>
          <a:p>
            <a:pPr marL="460375" indent="-460375"/>
            <a:r>
              <a:rPr lang="en-US" dirty="0" smtClean="0"/>
              <a:t>It leads to :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Rapidly progressive end organ damage.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Renal failure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Hypertensive encephalopathy. 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Left ventricular failure.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CA" dirty="0" smtClean="0"/>
              <a:t>Retinal </a:t>
            </a:r>
            <a:r>
              <a:rPr lang="en-CA" dirty="0"/>
              <a:t>hemorrhages and exudates, with </a:t>
            </a:r>
            <a:r>
              <a:rPr lang="en-CA" dirty="0" smtClean="0"/>
              <a:t> </a:t>
            </a:r>
            <a:r>
              <a:rPr lang="en-CA" dirty="0" smtClean="0"/>
              <a:t>papilledema</a:t>
            </a:r>
          </a:p>
          <a:p>
            <a:pPr marL="460375" indent="-460375">
              <a:buFont typeface="Wingdings" pitchFamily="2" charset="2"/>
              <a:buChar char="Ø"/>
            </a:pPr>
            <a:r>
              <a:rPr lang="en-US" dirty="0" smtClean="0"/>
              <a:t>Leads </a:t>
            </a:r>
            <a:r>
              <a:rPr lang="en-US" dirty="0"/>
              <a:t>to death in 1 or 2 years if untreated.</a:t>
            </a:r>
          </a:p>
          <a:p>
            <a:pPr lvl="1"/>
            <a:endParaRPr lang="en-US" dirty="0"/>
          </a:p>
          <a:p>
            <a:pPr marL="460375" indent="-460375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098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Other major </a:t>
            </a:r>
            <a:r>
              <a:rPr lang="en-US" dirty="0" smtClean="0"/>
              <a:t>complications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  <a:r>
              <a:rPr lang="en-US" dirty="0" smtClean="0"/>
              <a:t>	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Coronary heart disease </a:t>
            </a:r>
          </a:p>
          <a:p>
            <a:r>
              <a:rPr lang="en-CA" dirty="0" err="1" smtClean="0"/>
              <a:t>Cerebrovascular</a:t>
            </a:r>
            <a:r>
              <a:rPr lang="en-CA" dirty="0" smtClean="0"/>
              <a:t> accidents</a:t>
            </a:r>
          </a:p>
          <a:p>
            <a:r>
              <a:rPr lang="en-CA" dirty="0" smtClean="0"/>
              <a:t>Cardiac hypertrophy and heart failure (</a:t>
            </a:r>
            <a:r>
              <a:rPr lang="en-CA" i="1" dirty="0" smtClean="0"/>
              <a:t>hypertensive heart disease</a:t>
            </a:r>
            <a:r>
              <a:rPr lang="en-CA" dirty="0" smtClean="0"/>
              <a:t>)</a:t>
            </a:r>
          </a:p>
          <a:p>
            <a:r>
              <a:rPr lang="en-CA" dirty="0" smtClean="0"/>
              <a:t>Aortic dissection</a:t>
            </a:r>
          </a:p>
          <a:p>
            <a:r>
              <a:rPr lang="en-CA" dirty="0" smtClean="0"/>
              <a:t>Renal failure</a:t>
            </a:r>
          </a:p>
          <a:p>
            <a:r>
              <a:rPr lang="en-US" dirty="0" smtClean="0"/>
              <a:t>Retinopathy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4152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Cerebral Infarction (Stroke) :</a:t>
            </a:r>
          </a:p>
        </p:txBody>
      </p:sp>
      <p:pic>
        <p:nvPicPr>
          <p:cNvPr id="70659" name="Picture 2" descr="gross cns hemorrh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143000"/>
            <a:ext cx="8305800" cy="5456238"/>
          </a:xfrm>
          <a:noFill/>
        </p:spPr>
      </p:pic>
      <p:sp>
        <p:nvSpPr>
          <p:cNvPr id="186372" name="AutoShape 4"/>
          <p:cNvSpPr>
            <a:spLocks noChangeArrowheads="1"/>
          </p:cNvSpPr>
          <p:nvPr/>
        </p:nvSpPr>
        <p:spPr bwMode="auto">
          <a:xfrm rot="7652013">
            <a:off x="5582444" y="2723356"/>
            <a:ext cx="2057400" cy="268288"/>
          </a:xfrm>
          <a:prstGeom prst="rightArrow">
            <a:avLst>
              <a:gd name="adj1" fmla="val 50000"/>
              <a:gd name="adj2" fmla="val 191716"/>
            </a:avLst>
          </a:prstGeom>
          <a:solidFill>
            <a:srgbClr val="0033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6373" name="Text Box 5"/>
          <p:cNvSpPr txBox="1">
            <a:spLocks noChangeArrowheads="1"/>
          </p:cNvSpPr>
          <p:nvPr/>
        </p:nvSpPr>
        <p:spPr bwMode="auto">
          <a:xfrm>
            <a:off x="6858000" y="1219200"/>
            <a:ext cx="192563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Haemorrhagic</a:t>
            </a:r>
          </a:p>
          <a:p>
            <a:pPr algn="ctr" eaLnBrk="1" hangingPunct="1">
              <a:defRPr/>
            </a:pPr>
            <a:r>
              <a:rPr lang="en-US" sz="24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Necrosis</a:t>
            </a:r>
          </a:p>
        </p:txBody>
      </p:sp>
    </p:spTree>
    <p:extLst>
      <p:ext uri="{BB962C8B-B14F-4D97-AF65-F5344CB8AC3E}">
        <p14:creationId xmlns:p14="http://schemas.microsoft.com/office/powerpoint/2010/main" val="9600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6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6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2" grpId="0" animBg="1"/>
      <p:bldP spid="186373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C00000"/>
                </a:solidFill>
              </a:rPr>
              <a:t>Systemic hypertensive heart disease</a:t>
            </a:r>
            <a:endParaRPr lang="en-CA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610600" cy="5105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IN" sz="28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Criteria </a:t>
            </a: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left ventricular hypertrophy (usually concentric) in the absence of other cardiovascular pathology </a:t>
            </a:r>
          </a:p>
          <a:p>
            <a:pPr marL="514350" indent="-514350">
              <a:buFont typeface="+mj-lt"/>
              <a:buAutoNum type="arabicPeriod"/>
            </a:pPr>
            <a:r>
              <a:rPr lang="e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History or pathologic evidence of hypertension</a:t>
            </a:r>
          </a:p>
          <a:p>
            <a:endParaRPr lang="en-IN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200" dirty="0" smtClean="0"/>
              <a:t>The free LV wall is &gt; 2cm and the weight of the heart is &gt; 500 grams.</a:t>
            </a:r>
          </a:p>
          <a:p>
            <a:r>
              <a:rPr lang="en-US" sz="3200" dirty="0" smtClean="0"/>
              <a:t>Long-term       dilatation and wall thinning.</a:t>
            </a:r>
          </a:p>
          <a:p>
            <a:r>
              <a:rPr lang="en-US" sz="3200" dirty="0" smtClean="0"/>
              <a:t>Treatment of HTN helps recovery</a:t>
            </a:r>
          </a:p>
        </p:txBody>
      </p:sp>
      <p:sp>
        <p:nvSpPr>
          <p:cNvPr id="5" name="Right Arrow 4"/>
          <p:cNvSpPr/>
          <p:nvPr/>
        </p:nvSpPr>
        <p:spPr>
          <a:xfrm>
            <a:off x="2971800" y="4648200"/>
            <a:ext cx="381000" cy="304800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825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:\Practice\Left Ventricular Hypertrophy.bmp"/>
          <p:cNvPicPr>
            <a:picLocks noChangeAspect="1" noChangeArrowheads="1"/>
          </p:cNvPicPr>
          <p:nvPr/>
        </p:nvPicPr>
        <p:blipFill rotWithShape="1">
          <a:blip r:embed="rId3" cstate="print"/>
          <a:srcRect l="17756" r="2704" b="3378"/>
          <a:stretch/>
        </p:blipFill>
        <p:spPr bwMode="auto">
          <a:xfrm>
            <a:off x="1181100" y="23191"/>
            <a:ext cx="6934200" cy="5228271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0" y="5380672"/>
            <a:ext cx="9296400" cy="147732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This left ventricle is very thickened (slightly over 2 cm in thickness), but the rest of the heart is not greatly enlarged.</a:t>
            </a:r>
          </a:p>
          <a:p>
            <a:pPr>
              <a:spcBef>
                <a:spcPct val="50000"/>
              </a:spcBef>
            </a:pPr>
            <a:r>
              <a:rPr lang="en-GB" dirty="0"/>
              <a:t> This is typical for hypertensive heart disease. </a:t>
            </a:r>
          </a:p>
          <a:p>
            <a:pPr>
              <a:spcBef>
                <a:spcPct val="50000"/>
              </a:spcBef>
            </a:pPr>
            <a:r>
              <a:rPr lang="en-GB" dirty="0"/>
              <a:t>The hypertension creates a greater pressure load on the heart to induce the hypertrophy.</a:t>
            </a:r>
          </a:p>
        </p:txBody>
      </p:sp>
    </p:spTree>
    <p:extLst>
      <p:ext uri="{BB962C8B-B14F-4D97-AF65-F5344CB8AC3E}">
        <p14:creationId xmlns:p14="http://schemas.microsoft.com/office/powerpoint/2010/main" val="80848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8839200" cy="5715001"/>
          </a:xfrm>
        </p:spPr>
        <p:txBody>
          <a:bodyPr>
            <a:normAutofit/>
          </a:bodyPr>
          <a:lstStyle/>
          <a:p>
            <a:endParaRPr lang="en-US" b="1" dirty="0" smtClean="0"/>
          </a:p>
          <a:p>
            <a:r>
              <a:rPr lang="en-US" b="1" dirty="0" smtClean="0"/>
              <a:t>Blood pressure </a:t>
            </a:r>
            <a:r>
              <a:rPr lang="en-US" dirty="0" smtClean="0"/>
              <a:t>is the </a:t>
            </a:r>
            <a:r>
              <a:rPr lang="en-US" b="1" dirty="0" smtClean="0">
                <a:solidFill>
                  <a:srgbClr val="00B0F0"/>
                </a:solidFill>
              </a:rPr>
              <a:t>pressure exerted by circulating blood upon the walls of blood vessels</a:t>
            </a:r>
          </a:p>
          <a:p>
            <a:pPr marL="0" indent="0">
              <a:buNone/>
            </a:pPr>
            <a:endParaRPr lang="en-US" b="1" dirty="0" smtClean="0">
              <a:solidFill>
                <a:srgbClr val="00B0F0"/>
              </a:solidFill>
            </a:endParaRPr>
          </a:p>
          <a:p>
            <a:r>
              <a:rPr lang="en-US" b="1" dirty="0" smtClean="0"/>
              <a:t>It is </a:t>
            </a:r>
            <a:r>
              <a:rPr lang="en-US" b="1" dirty="0"/>
              <a:t>a function of </a:t>
            </a:r>
            <a:r>
              <a:rPr lang="en-US" b="1" u="sng" dirty="0">
                <a:solidFill>
                  <a:srgbClr val="FFFF00"/>
                </a:solidFill>
              </a:rPr>
              <a:t>cardiac output </a:t>
            </a:r>
            <a:r>
              <a:rPr lang="en-US" b="1" dirty="0">
                <a:solidFill>
                  <a:schemeClr val="tx1">
                    <a:lumMod val="75000"/>
                  </a:schemeClr>
                </a:solidFill>
              </a:rPr>
              <a:t>and</a:t>
            </a:r>
            <a:r>
              <a:rPr lang="en-US" b="1" dirty="0">
                <a:solidFill>
                  <a:srgbClr val="FFFF00"/>
                </a:solidFill>
              </a:rPr>
              <a:t> </a:t>
            </a:r>
            <a:r>
              <a:rPr lang="en-US" b="1" u="sng" dirty="0">
                <a:solidFill>
                  <a:srgbClr val="FFFF00"/>
                </a:solidFill>
              </a:rPr>
              <a:t>peripheral vascular </a:t>
            </a:r>
            <a:r>
              <a:rPr lang="en-US" b="1" u="sng" dirty="0" smtClean="0">
                <a:solidFill>
                  <a:srgbClr val="FFFF00"/>
                </a:solidFill>
              </a:rPr>
              <a:t>resistance</a:t>
            </a:r>
            <a:endParaRPr lang="en-US" b="1" dirty="0" smtClean="0"/>
          </a:p>
        </p:txBody>
      </p:sp>
    </p:spTree>
    <p:extLst>
      <p:ext uri="{BB962C8B-B14F-4D97-AF65-F5344CB8AC3E}">
        <p14:creationId xmlns:p14="http://schemas.microsoft.com/office/powerpoint/2010/main" val="4463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13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752600"/>
            <a:ext cx="8077200" cy="4724400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dirty="0" smtClean="0">
                <a:cs typeface="Lucida Sans Unicode" pitchFamily="34" charset="0"/>
              </a:rPr>
              <a:t>Common problem (</a:t>
            </a:r>
            <a:r>
              <a:rPr lang="en-US" b="1" dirty="0" smtClean="0">
                <a:solidFill>
                  <a:srgbClr val="FF0000"/>
                </a:solidFill>
                <a:cs typeface="Lucida Sans Unicode" pitchFamily="34" charset="0"/>
              </a:rPr>
              <a:t>25%</a:t>
            </a:r>
            <a:r>
              <a:rPr lang="en-US" dirty="0" smtClean="0">
                <a:cs typeface="Lucida Sans Unicode" pitchFamily="34" charset="0"/>
              </a:rPr>
              <a:t> of population)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dirty="0" smtClean="0">
                <a:cs typeface="Lucida Sans Unicode" pitchFamily="34" charset="0"/>
              </a:rPr>
              <a:t>Asymptomatic until late- Silent Killer – painless – 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dirty="0" smtClean="0">
                <a:cs typeface="Lucida Sans Unicode" pitchFamily="34" charset="0"/>
              </a:rPr>
              <a:t>Leading  risk factor of – </a:t>
            </a:r>
            <a:r>
              <a:rPr lang="en-US" b="1" dirty="0" smtClean="0">
                <a:solidFill>
                  <a:srgbClr val="92D050"/>
                </a:solidFill>
                <a:cs typeface="Lucida Sans Unicode" pitchFamily="34" charset="0"/>
              </a:rPr>
              <a:t>MI &amp; Stroke </a:t>
            </a:r>
          </a:p>
          <a:p>
            <a:pPr>
              <a:spcBef>
                <a:spcPct val="30000"/>
              </a:spcBef>
              <a:buClr>
                <a:srgbClr val="66CCFF"/>
              </a:buClr>
              <a:buSzPct val="90000"/>
            </a:pPr>
            <a:r>
              <a:rPr lang="en-US" dirty="0" smtClean="0">
                <a:cs typeface="Lucida Sans Unicode" pitchFamily="34" charset="0"/>
              </a:rPr>
              <a:t>Complications alert to diagnosis but late…</a:t>
            </a:r>
          </a:p>
        </p:txBody>
      </p:sp>
      <p:sp>
        <p:nvSpPr>
          <p:cNvPr id="432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74638"/>
            <a:ext cx="80010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Hypertension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2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2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2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2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13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Definition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dirty="0" smtClean="0"/>
              <a:t>No rigid definition</a:t>
            </a:r>
          </a:p>
          <a:p>
            <a:r>
              <a:rPr lang="en-CA" dirty="0" smtClean="0"/>
              <a:t>However, hypertension (HTN) is usually considered when there is :</a:t>
            </a:r>
          </a:p>
          <a:p>
            <a:pPr lvl="1"/>
            <a:r>
              <a:rPr lang="en-CA" sz="2400" dirty="0" smtClean="0"/>
              <a:t>A </a:t>
            </a:r>
            <a:r>
              <a:rPr lang="en-CA" sz="2400" b="1" dirty="0" smtClean="0">
                <a:solidFill>
                  <a:srgbClr val="FFFF00"/>
                </a:solidFill>
              </a:rPr>
              <a:t>sustained diastolic pressure </a:t>
            </a:r>
            <a:r>
              <a:rPr lang="en-CA" sz="2400" dirty="0" smtClean="0"/>
              <a:t>greater than </a:t>
            </a:r>
            <a:r>
              <a:rPr lang="en-CA" sz="2400" b="1" dirty="0" smtClean="0">
                <a:solidFill>
                  <a:srgbClr val="00B0F0"/>
                </a:solidFill>
              </a:rPr>
              <a:t>89</a:t>
            </a:r>
            <a:r>
              <a:rPr lang="en-CA" sz="2400" dirty="0" smtClean="0"/>
              <a:t> mm Hg</a:t>
            </a:r>
          </a:p>
          <a:p>
            <a:pPr lvl="1" algn="ctr">
              <a:buNone/>
            </a:pPr>
            <a:r>
              <a:rPr lang="en-US" b="1" dirty="0" smtClean="0"/>
              <a:t>OR</a:t>
            </a:r>
            <a:endParaRPr lang="en-CA" b="1" dirty="0" smtClean="0"/>
          </a:p>
          <a:p>
            <a:pPr lvl="1"/>
            <a:r>
              <a:rPr lang="en-CA" sz="2400" dirty="0" smtClean="0"/>
              <a:t>A </a:t>
            </a:r>
            <a:r>
              <a:rPr lang="en-CA" sz="2400" b="1" dirty="0" smtClean="0">
                <a:solidFill>
                  <a:srgbClr val="FFFF00"/>
                </a:solidFill>
              </a:rPr>
              <a:t>sustained systolic pressure</a:t>
            </a:r>
            <a:r>
              <a:rPr lang="en-CA" sz="2400" dirty="0" smtClean="0"/>
              <a:t> in excess of </a:t>
            </a:r>
            <a:r>
              <a:rPr lang="en-CA" sz="2400" b="1" dirty="0" smtClean="0">
                <a:solidFill>
                  <a:srgbClr val="00B0F0"/>
                </a:solidFill>
              </a:rPr>
              <a:t>139</a:t>
            </a:r>
            <a:r>
              <a:rPr lang="en-CA" sz="2400" dirty="0" smtClean="0"/>
              <a:t> mm Hg</a:t>
            </a:r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br>
              <a:rPr lang="en-US" b="1" dirty="0" smtClean="0"/>
            </a:br>
            <a:r>
              <a:rPr lang="en-US" dirty="0" smtClean="0">
                <a:solidFill>
                  <a:srgbClr val="FF0000"/>
                </a:solidFill>
              </a:rPr>
              <a:t>Risk factors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3837"/>
            <a:ext cx="8229600" cy="5364163"/>
          </a:xfrm>
        </p:spPr>
        <p:txBody>
          <a:bodyPr>
            <a:normAutofit fontScale="92500" lnSpcReduction="10000"/>
          </a:bodyPr>
          <a:lstStyle/>
          <a:p>
            <a:r>
              <a:rPr lang="en-CA" b="1" dirty="0" smtClean="0"/>
              <a:t>Hereditary</a:t>
            </a:r>
            <a:endParaRPr lang="en-CA" dirty="0" smtClean="0"/>
          </a:p>
          <a:p>
            <a:r>
              <a:rPr lang="en-CA" b="1" dirty="0" smtClean="0"/>
              <a:t>Race :</a:t>
            </a:r>
            <a:r>
              <a:rPr lang="en-CA" dirty="0" smtClean="0"/>
              <a:t> </a:t>
            </a:r>
            <a:r>
              <a:rPr lang="en-CA" sz="2400" dirty="0" smtClean="0"/>
              <a:t>African-Americans</a:t>
            </a:r>
          </a:p>
          <a:p>
            <a:r>
              <a:rPr lang="en-CA" b="1" dirty="0" smtClean="0"/>
              <a:t>Gender: </a:t>
            </a:r>
            <a:r>
              <a:rPr lang="en-CA" dirty="0" smtClean="0"/>
              <a:t> </a:t>
            </a:r>
            <a:r>
              <a:rPr lang="en-CA" sz="2400" dirty="0" smtClean="0"/>
              <a:t>Men &amp; postmenopausal women</a:t>
            </a:r>
          </a:p>
          <a:p>
            <a:r>
              <a:rPr lang="en-CA" b="1" dirty="0" smtClean="0"/>
              <a:t>Age</a:t>
            </a:r>
          </a:p>
          <a:p>
            <a:r>
              <a:rPr lang="en-CA" b="1" dirty="0" smtClean="0"/>
              <a:t>Obesity</a:t>
            </a:r>
          </a:p>
          <a:p>
            <a:r>
              <a:rPr lang="en-CA" b="1" dirty="0" smtClean="0"/>
              <a:t>Diet, particularly sodium intake</a:t>
            </a:r>
          </a:p>
          <a:p>
            <a:endParaRPr lang="en-US" b="1" dirty="0" smtClean="0"/>
          </a:p>
          <a:p>
            <a:pPr>
              <a:buNone/>
            </a:pPr>
            <a:r>
              <a:rPr lang="en-CA" dirty="0" smtClean="0">
                <a:solidFill>
                  <a:srgbClr val="92D050"/>
                </a:solidFill>
              </a:rPr>
              <a:t>Other factors associated with HTN include</a:t>
            </a:r>
            <a:r>
              <a:rPr lang="en-CA" dirty="0" smtClean="0"/>
              <a:t>:</a:t>
            </a:r>
          </a:p>
          <a:p>
            <a:r>
              <a:rPr lang="en-CA" sz="1900" b="1" dirty="0" smtClean="0"/>
              <a:t>Heavy alcohol consumption</a:t>
            </a:r>
          </a:p>
          <a:p>
            <a:r>
              <a:rPr lang="en-CA" sz="1900" b="1" dirty="0" smtClean="0"/>
              <a:t>Diabetes</a:t>
            </a:r>
          </a:p>
          <a:p>
            <a:r>
              <a:rPr lang="en-CA" sz="1900" b="1" dirty="0" smtClean="0"/>
              <a:t>Use of oral contraceptives</a:t>
            </a:r>
          </a:p>
          <a:p>
            <a:r>
              <a:rPr lang="en-CA" sz="1900" b="1" dirty="0" smtClean="0"/>
              <a:t>Sedentary or inactive lifestyle</a:t>
            </a:r>
            <a:endParaRPr lang="en-CA" sz="1900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42405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Hypertension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Types and causes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33600"/>
            <a:ext cx="7848600" cy="4495800"/>
          </a:xfrm>
        </p:spPr>
        <p:txBody>
          <a:bodyPr>
            <a:normAutofit/>
          </a:bodyPr>
          <a:lstStyle/>
          <a:p>
            <a:r>
              <a:rPr lang="en-CA" sz="4000" b="1" dirty="0" smtClean="0"/>
              <a:t>Essential (Primary) Hypertension (90-95%)</a:t>
            </a:r>
          </a:p>
          <a:p>
            <a:pPr marL="0" indent="0">
              <a:buNone/>
            </a:pPr>
            <a:endParaRPr lang="en-CA" sz="4000" b="1" dirty="0" smtClean="0"/>
          </a:p>
          <a:p>
            <a:r>
              <a:rPr lang="en-CA" sz="4000" b="1" dirty="0" smtClean="0"/>
              <a:t>Secondary Hypertension</a:t>
            </a:r>
          </a:p>
        </p:txBody>
      </p:sp>
    </p:spTree>
    <p:extLst>
      <p:ext uri="{BB962C8B-B14F-4D97-AF65-F5344CB8AC3E}">
        <p14:creationId xmlns:p14="http://schemas.microsoft.com/office/powerpoint/2010/main" val="409010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Causes of </a:t>
            </a:r>
            <a:r>
              <a:rPr lang="en-CA" dirty="0"/>
              <a:t>Secondary </a:t>
            </a:r>
            <a:r>
              <a:rPr lang="en-CA" dirty="0" smtClean="0"/>
              <a:t>Hypertension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686800" cy="6781800"/>
          </a:xfrm>
        </p:spPr>
        <p:txBody>
          <a:bodyPr>
            <a:normAutofit fontScale="92500" lnSpcReduction="20000"/>
          </a:bodyPr>
          <a:lstStyle/>
          <a:p>
            <a:pPr lvl="1">
              <a:buFont typeface="Arial" pitchFamily="34" charset="0"/>
              <a:buChar char="•"/>
            </a:pPr>
            <a:r>
              <a:rPr lang="en-CA" sz="3300" b="1" u="sng" dirty="0" smtClean="0">
                <a:solidFill>
                  <a:srgbClr val="FFFF00"/>
                </a:solidFill>
              </a:rPr>
              <a:t>Renal:</a:t>
            </a:r>
          </a:p>
          <a:p>
            <a:pPr lvl="2"/>
            <a:r>
              <a:rPr lang="en-CA" sz="2900" dirty="0" smtClean="0"/>
              <a:t>Acute </a:t>
            </a:r>
            <a:r>
              <a:rPr lang="en-CA" sz="2900" dirty="0" err="1" smtClean="0"/>
              <a:t>glomerulonephritis</a:t>
            </a:r>
            <a:endParaRPr lang="en-CA" sz="2900" dirty="0" smtClean="0"/>
          </a:p>
          <a:p>
            <a:pPr lvl="2"/>
            <a:r>
              <a:rPr lang="en-CA" sz="2900" dirty="0" smtClean="0"/>
              <a:t>Chronic renal disease</a:t>
            </a:r>
          </a:p>
          <a:p>
            <a:pPr lvl="2"/>
            <a:r>
              <a:rPr lang="en-CA" sz="2900" dirty="0" smtClean="0"/>
              <a:t>Polycystic disease</a:t>
            </a:r>
          </a:p>
          <a:p>
            <a:pPr lvl="2"/>
            <a:r>
              <a:rPr lang="en-CA" sz="2900" dirty="0" smtClean="0"/>
              <a:t>Renal artery </a:t>
            </a:r>
            <a:r>
              <a:rPr lang="en-CA" sz="2900" dirty="0" err="1" smtClean="0"/>
              <a:t>stenosis</a:t>
            </a:r>
            <a:endParaRPr lang="en-CA" sz="2900" dirty="0" smtClean="0"/>
          </a:p>
          <a:p>
            <a:pPr lvl="2"/>
            <a:r>
              <a:rPr lang="en-CA" sz="2900" dirty="0" smtClean="0"/>
              <a:t>Renal vasculitis</a:t>
            </a:r>
          </a:p>
          <a:p>
            <a:pPr lvl="2"/>
            <a:r>
              <a:rPr lang="en-CA" sz="2900" dirty="0" err="1" smtClean="0"/>
              <a:t>Renin</a:t>
            </a:r>
            <a:r>
              <a:rPr lang="en-CA" sz="2900" dirty="0" smtClean="0"/>
              <a:t>-producing tumours</a:t>
            </a:r>
          </a:p>
          <a:p>
            <a:pPr lvl="2">
              <a:buNone/>
            </a:pPr>
            <a:endParaRPr lang="en-CA" sz="2900" dirty="0" smtClean="0"/>
          </a:p>
          <a:p>
            <a:pPr lvl="1">
              <a:buFont typeface="Arial" pitchFamily="34" charset="0"/>
              <a:buChar char="•"/>
            </a:pPr>
            <a:r>
              <a:rPr lang="en-CA" sz="3300" b="1" u="sng" dirty="0" smtClean="0">
                <a:solidFill>
                  <a:srgbClr val="FFFF00"/>
                </a:solidFill>
              </a:rPr>
              <a:t>Endocrine:</a:t>
            </a:r>
          </a:p>
          <a:p>
            <a:pPr lvl="2"/>
            <a:r>
              <a:rPr lang="en-CA" sz="2900" dirty="0" err="1" smtClean="0"/>
              <a:t>Adrenocortical</a:t>
            </a:r>
            <a:r>
              <a:rPr lang="en-CA" sz="2900" dirty="0" smtClean="0"/>
              <a:t> hyper function </a:t>
            </a:r>
            <a:endParaRPr lang="en-CA" sz="2100" dirty="0" smtClean="0"/>
          </a:p>
          <a:p>
            <a:pPr lvl="2"/>
            <a:r>
              <a:rPr lang="en-CA" sz="2900" dirty="0" smtClean="0"/>
              <a:t>Exogenous hormones (glucocorticoids, estrogens )</a:t>
            </a:r>
          </a:p>
          <a:p>
            <a:pPr lvl="2"/>
            <a:r>
              <a:rPr lang="en-CA" sz="2900" dirty="0" err="1" smtClean="0"/>
              <a:t>Pheochromocytoma</a:t>
            </a:r>
            <a:endParaRPr lang="en-CA" sz="2900" dirty="0" smtClean="0"/>
          </a:p>
          <a:p>
            <a:pPr lvl="2"/>
            <a:r>
              <a:rPr lang="en-CA" sz="2900" dirty="0" smtClean="0"/>
              <a:t>Acromegaly</a:t>
            </a:r>
          </a:p>
          <a:p>
            <a:pPr lvl="2"/>
            <a:r>
              <a:rPr lang="en-CA" sz="2900" dirty="0" smtClean="0"/>
              <a:t>Hypo or hyperthyroidism </a:t>
            </a:r>
          </a:p>
          <a:p>
            <a:pPr lvl="2"/>
            <a:r>
              <a:rPr lang="en-CA" sz="2900" dirty="0" smtClean="0"/>
              <a:t>Pregnancy-induced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9317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CA" b="1" u="sng" dirty="0" smtClean="0">
                <a:solidFill>
                  <a:srgbClr val="FFFF00"/>
                </a:solidFill>
              </a:rPr>
              <a:t>Cardiovascular:</a:t>
            </a:r>
          </a:p>
          <a:p>
            <a:pPr marL="742950" lvl="2" indent="-342900"/>
            <a:r>
              <a:rPr lang="en-CA" dirty="0" err="1" smtClean="0"/>
              <a:t>Coarctation</a:t>
            </a:r>
            <a:r>
              <a:rPr lang="en-CA" dirty="0" smtClean="0"/>
              <a:t> of aorta</a:t>
            </a:r>
          </a:p>
          <a:p>
            <a:pPr marL="742950" lvl="2" indent="-342900"/>
            <a:r>
              <a:rPr lang="en-CA" dirty="0" err="1" smtClean="0"/>
              <a:t>Polyarteritis</a:t>
            </a:r>
            <a:r>
              <a:rPr lang="en-CA" dirty="0" smtClean="0"/>
              <a:t> </a:t>
            </a:r>
            <a:r>
              <a:rPr lang="en-CA" dirty="0" err="1" smtClean="0"/>
              <a:t>nodosa</a:t>
            </a:r>
            <a:r>
              <a:rPr lang="en-CA" dirty="0" smtClean="0"/>
              <a:t> (or other </a:t>
            </a:r>
            <a:r>
              <a:rPr lang="en-CA" dirty="0" err="1" smtClean="0"/>
              <a:t>vasculitis</a:t>
            </a:r>
            <a:r>
              <a:rPr lang="en-CA" dirty="0" smtClean="0"/>
              <a:t>)</a:t>
            </a:r>
          </a:p>
          <a:p>
            <a:pPr marL="742950" lvl="2" indent="-342900"/>
            <a:r>
              <a:rPr lang="en-CA" dirty="0" smtClean="0"/>
              <a:t>Increased intravascular volume</a:t>
            </a:r>
          </a:p>
          <a:p>
            <a:pPr marL="742950" lvl="2" indent="-342900"/>
            <a:r>
              <a:rPr lang="en-CA" dirty="0" smtClean="0"/>
              <a:t>Increased cardiac output</a:t>
            </a:r>
          </a:p>
          <a:p>
            <a:pPr marL="742950" lvl="2" indent="-342900"/>
            <a:r>
              <a:rPr lang="en-CA" dirty="0" smtClean="0"/>
              <a:t>Rigidity of the aorta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CA" b="1" u="sng" dirty="0" smtClean="0">
                <a:solidFill>
                  <a:srgbClr val="FFFF00"/>
                </a:solidFill>
              </a:rPr>
              <a:t>Neurologic</a:t>
            </a:r>
          </a:p>
          <a:p>
            <a:pPr marL="742950" lvl="2" indent="-342900"/>
            <a:r>
              <a:rPr lang="en-CA" dirty="0" smtClean="0"/>
              <a:t>Psychogenic</a:t>
            </a:r>
          </a:p>
          <a:p>
            <a:pPr marL="742950" lvl="2" indent="-342900"/>
            <a:r>
              <a:rPr lang="en-CA" dirty="0" smtClean="0"/>
              <a:t>Increased intracranial pressure</a:t>
            </a:r>
          </a:p>
          <a:p>
            <a:pPr marL="742950" lvl="2" indent="-342900"/>
            <a:r>
              <a:rPr lang="en-CA" dirty="0" smtClean="0"/>
              <a:t>Sleep apnoea</a:t>
            </a:r>
          </a:p>
          <a:p>
            <a:pPr marL="742950" lvl="2" indent="-342900"/>
            <a:r>
              <a:rPr lang="en-CA" dirty="0" smtClean="0"/>
              <a:t>Acute stress, including surgery </a:t>
            </a:r>
          </a:p>
          <a:p>
            <a:endParaRPr lang="en-CA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15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85800" y="0"/>
            <a:ext cx="884832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Causes of </a:t>
            </a:r>
            <a:r>
              <a:rPr lang="en-CA" sz="3600" b="1" i="1" dirty="0" smtClean="0"/>
              <a:t>Secondary Hypertension  </a:t>
            </a:r>
            <a:r>
              <a:rPr lang="en-CA" sz="3600" dirty="0" smtClean="0"/>
              <a:t>contd.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9727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3914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Blood pressure regulation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0"/>
            <a:ext cx="8229600" cy="1524000"/>
          </a:xfrm>
        </p:spPr>
        <p:txBody>
          <a:bodyPr>
            <a:normAutofit fontScale="85000" lnSpcReduction="20000"/>
          </a:bodyPr>
          <a:lstStyle/>
          <a:p>
            <a:r>
              <a:rPr lang="en-US" i="1" dirty="0" smtClean="0"/>
              <a:t>Blood pressure is a function of cardiac output and peripheral vascular resistance </a:t>
            </a:r>
            <a:r>
              <a:rPr lang="en-US" i="1" dirty="0" smtClean="0">
                <a:sym typeface="Wingdings" pitchFamily="2" charset="2"/>
              </a:rPr>
              <a:t></a:t>
            </a:r>
            <a:r>
              <a:rPr lang="en-US" dirty="0" smtClean="0"/>
              <a:t> </a:t>
            </a:r>
            <a:r>
              <a:rPr lang="en-US" i="1" dirty="0" smtClean="0"/>
              <a:t>two hemodynamic variables that are influenced by multiple genetic, environmental, and demographic factors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143000"/>
            <a:ext cx="8669012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</TotalTime>
  <Words>743</Words>
  <Application>Microsoft Office PowerPoint</Application>
  <PresentationFormat>On-screen Show (4:3)</PresentationFormat>
  <Paragraphs>150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Hypertension  </vt:lpstr>
      <vt:lpstr>PowerPoint Presentation</vt:lpstr>
      <vt:lpstr>Hypertension</vt:lpstr>
      <vt:lpstr>Hypertension  Definition</vt:lpstr>
      <vt:lpstr>Hypertension  Risk factors </vt:lpstr>
      <vt:lpstr>Hypertension  Types and causes</vt:lpstr>
      <vt:lpstr>Causes of Secondary Hypertension</vt:lpstr>
      <vt:lpstr>PowerPoint Presentation</vt:lpstr>
      <vt:lpstr>Blood pressure regulation</vt:lpstr>
      <vt:lpstr>Renin-angiotensin-aldosterone and atrial natriuretic peptide rule</vt:lpstr>
      <vt:lpstr> Postulated mechanisms of Essential Hypertension</vt:lpstr>
      <vt:lpstr>Hypertension Remember! </vt:lpstr>
      <vt:lpstr>Hypertension  Vascular pathology</vt:lpstr>
      <vt:lpstr>PowerPoint Presentation</vt:lpstr>
      <vt:lpstr>Malignant Hypertension</vt:lpstr>
      <vt:lpstr>Hypertension  Other major complications   </vt:lpstr>
      <vt:lpstr>Cerebral Infarction (Stroke) :</vt:lpstr>
      <vt:lpstr> Systemic hypertensive heart disease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Hypertension CVS2</dc:title>
  <dc:creator>Hisham</dc:creator>
  <cp:lastModifiedBy>user</cp:lastModifiedBy>
  <cp:revision>87</cp:revision>
  <dcterms:created xsi:type="dcterms:W3CDTF">2006-08-16T00:00:00Z</dcterms:created>
  <dcterms:modified xsi:type="dcterms:W3CDTF">2013-03-30T13:19:48Z</dcterms:modified>
</cp:coreProperties>
</file>