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59" r:id="rId4"/>
    <p:sldId id="260" r:id="rId5"/>
    <p:sldId id="261" r:id="rId6"/>
    <p:sldId id="262" r:id="rId7"/>
    <p:sldId id="263" r:id="rId8"/>
    <p:sldId id="264"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7" r:id="rId30"/>
    <p:sldId id="289" r:id="rId31"/>
    <p:sldId id="290" r:id="rId32"/>
    <p:sldId id="291" r:id="rId33"/>
    <p:sldId id="292" r:id="rId34"/>
    <p:sldId id="293"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1267"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D1D579-86E1-4946-8D3B-8E410E974FDD}" type="datetimeFigureOut">
              <a:rPr lang="en-US" smtClean="0"/>
              <a:pPr/>
              <a:t>3/9/2013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5D3AE6-4768-4DB9-B729-9856DFEF814A}" type="slidenum">
              <a:rPr lang="en-US" smtClean="0"/>
              <a:pPr/>
              <a:t>‹#›</a:t>
            </a:fld>
            <a:endParaRPr lang="en-US"/>
          </a:p>
        </p:txBody>
      </p:sp>
    </p:spTree>
    <p:extLst>
      <p:ext uri="{BB962C8B-B14F-4D97-AF65-F5344CB8AC3E}">
        <p14:creationId xmlns:p14="http://schemas.microsoft.com/office/powerpoint/2010/main" val="3491129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p:spPr>
        <p:txBody>
          <a:bodyPr wrap="none" anchor="ctr"/>
          <a:lstStyle/>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930F5B-64AA-4905-A985-B6748151A043}" type="slidenum">
              <a:rPr lang="en-US"/>
              <a:pPr fontAlgn="base">
                <a:spcBef>
                  <a:spcPct val="0"/>
                </a:spcBef>
                <a:spcAft>
                  <a:spcPct val="0"/>
                </a:spcAft>
              </a:pPr>
              <a:t>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ED039C-2185-4DD6-87F7-DEA20E452BD7}" type="slidenum">
              <a:rPr lang="en-US"/>
              <a:pPr fontAlgn="base">
                <a:spcBef>
                  <a:spcPct val="0"/>
                </a:spcBef>
                <a:spcAft>
                  <a:spcPct val="0"/>
                </a:spcAft>
              </a:pPr>
              <a:t>21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24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en-US" sz="500" smtClean="0">
              <a:latin typeface="Arial Unicode MS"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four major forms of vegetative</a:t>
            </a:r>
            <a:r>
              <a:rPr lang="en-US" baseline="0" dirty="0" smtClean="0"/>
              <a:t> </a:t>
            </a:r>
            <a:r>
              <a:rPr lang="en-US" baseline="0" dirty="0" err="1" smtClean="0"/>
              <a:t>endodarditis</a:t>
            </a:r>
            <a:r>
              <a:rPr lang="en-US" baseline="0" dirty="0" smtClean="0"/>
              <a:t> are rheumatic , infective , thrombotic  and </a:t>
            </a:r>
            <a:r>
              <a:rPr lang="en-US" baseline="0" dirty="0" err="1" smtClean="0"/>
              <a:t>Libman</a:t>
            </a:r>
            <a:r>
              <a:rPr lang="en-US" baseline="0" dirty="0" smtClean="0"/>
              <a:t>–Sacks </a:t>
            </a:r>
            <a:r>
              <a:rPr lang="en-US" baseline="0" dirty="0" err="1" smtClean="0"/>
              <a:t>endocarditis</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27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1" i="0" dirty="0" smtClean="0">
                <a:solidFill>
                  <a:srgbClr val="FF0000"/>
                </a:solidFill>
                <a:latin typeface="Maiandra GD" pitchFamily="34" charset="0"/>
              </a:rPr>
              <a:t> </a:t>
            </a:r>
            <a:endParaRPr lang="en-US" i="0" dirty="0"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D3BC927-7F0F-46AC-9FD9-308C3F73AE84}" type="slidenum">
              <a:rPr lang="en-US"/>
              <a:pPr fontAlgn="base">
                <a:spcBef>
                  <a:spcPct val="0"/>
                </a:spcBef>
                <a:spcAft>
                  <a:spcPct val="0"/>
                </a:spcAft>
              </a:pPr>
              <a:t>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DA7A27-738E-400F-BFA8-FC419114F44E}" type="slidenum">
              <a:rPr lang="en-US"/>
              <a:pPr fontAlgn="base">
                <a:spcBef>
                  <a:spcPct val="0"/>
                </a:spcBef>
                <a:spcAft>
                  <a:spcPct val="0"/>
                </a:spcAft>
              </a:pPr>
              <a:t>30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95B001-F0E0-4F3D-96FF-A6DCE665A0EB}" type="slidenum">
              <a:rPr lang="en-US"/>
              <a:pPr fontAlgn="base">
                <a:spcBef>
                  <a:spcPct val="0"/>
                </a:spcBef>
                <a:spcAft>
                  <a:spcPct val="0"/>
                </a:spcAft>
              </a:pPr>
              <a:t>33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B0945C-0595-46BE-90B8-891FCEDA16E5}" type="slidenum">
              <a:rPr lang="en-US"/>
              <a:pPr fontAlgn="base">
                <a:spcBef>
                  <a:spcPct val="0"/>
                </a:spcBef>
                <a:spcAft>
                  <a:spcPct val="0"/>
                </a:spcAft>
              </a:pPr>
              <a:t>34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1CFFA4-F5C2-42A7-A849-FFD9085DF3B1}" type="slidenum">
              <a:rPr lang="en-US"/>
              <a:pPr fontAlgn="base">
                <a:spcBef>
                  <a:spcPct val="0"/>
                </a:spcBef>
                <a:spcAft>
                  <a:spcPct val="0"/>
                </a:spcAft>
              </a:pPr>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4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FCB3FB-E718-4620-B3B2-5FEDCFFAE713}" type="slidenum">
              <a:rPr lang="en-US"/>
              <a:pPr fontAlgn="base">
                <a:spcBef>
                  <a:spcPct val="0"/>
                </a:spcBef>
                <a:spcAft>
                  <a:spcPct val="0"/>
                </a:spcAft>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D03AC9-A487-4799-A1B2-A5D96E138AF7}" type="slidenum">
              <a:rPr lang="en-US"/>
              <a:pPr fontAlgn="base">
                <a:spcBef>
                  <a:spcPct val="0"/>
                </a:spcBef>
                <a:spcAft>
                  <a:spcPct val="0"/>
                </a:spcAft>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1" i="0" dirty="0" smtClean="0">
                <a:solidFill>
                  <a:srgbClr val="FF0000"/>
                </a:solidFill>
                <a:latin typeface="Maiandra GD" pitchFamily="34" charset="0"/>
              </a:rPr>
              <a:t>Complications</a:t>
            </a:r>
            <a:r>
              <a:rPr lang="en-US" sz="1200" b="1" i="0" baseline="0" dirty="0" smtClean="0">
                <a:solidFill>
                  <a:srgbClr val="FF0000"/>
                </a:solidFill>
                <a:latin typeface="Maiandra GD" pitchFamily="34" charset="0"/>
              </a:rPr>
              <a:t> : </a:t>
            </a:r>
            <a:r>
              <a:rPr lang="en-US" sz="1200" b="1" i="0" dirty="0" smtClean="0">
                <a:solidFill>
                  <a:srgbClr val="FF0000"/>
                </a:solidFill>
                <a:latin typeface="Maiandra GD" pitchFamily="34" charset="0"/>
              </a:rPr>
              <a:t>Aneurysm, Thrombosis and Ischemia</a:t>
            </a:r>
            <a:endParaRPr lang="en-US" i="0" dirty="0" smtClean="0"/>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D549E2-20D4-462A-9252-B16F804DBC17}" type="slidenum">
              <a:rPr lang="en-US"/>
              <a:pPr fontAlgn="base">
                <a:spcBef>
                  <a:spcPct val="0"/>
                </a:spcBef>
                <a:spcAft>
                  <a:spcPct val="0"/>
                </a:spcAft>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35C814-82D6-492A-AD55-57371D2A689E}" type="datetimeFigureOut">
              <a:rPr lang="en-US" smtClean="0"/>
              <a:pPr/>
              <a:t>3/9/2013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BE1CE1-4F01-47B6-989C-8F3EFBB6E69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35C814-82D6-492A-AD55-57371D2A689E}" type="datetimeFigureOut">
              <a:rPr lang="en-US" smtClean="0"/>
              <a:pPr/>
              <a:t>3/9/2013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BE1CE1-4F01-47B6-989C-8F3EFBB6E69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35C814-82D6-492A-AD55-57371D2A689E}" type="datetimeFigureOut">
              <a:rPr lang="en-US" smtClean="0"/>
              <a:pPr/>
              <a:t>3/9/2013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BE1CE1-4F01-47B6-989C-8F3EFBB6E69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0FC2E1-7835-4AB1-AB25-808770810F0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35C814-82D6-492A-AD55-57371D2A689E}" type="datetimeFigureOut">
              <a:rPr lang="en-US" smtClean="0"/>
              <a:pPr/>
              <a:t>3/9/2013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BE1CE1-4F01-47B6-989C-8F3EFBB6E69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35C814-82D6-492A-AD55-57371D2A689E}" type="datetimeFigureOut">
              <a:rPr lang="en-US" smtClean="0"/>
              <a:pPr/>
              <a:t>3/9/2013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BE1CE1-4F01-47B6-989C-8F3EFBB6E69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35C814-82D6-492A-AD55-57371D2A689E}" type="datetimeFigureOut">
              <a:rPr lang="en-US" smtClean="0"/>
              <a:pPr/>
              <a:t>3/9/2013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BE1CE1-4F01-47B6-989C-8F3EFBB6E69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35C814-82D6-492A-AD55-57371D2A689E}" type="datetimeFigureOut">
              <a:rPr lang="en-US" smtClean="0"/>
              <a:pPr/>
              <a:t>3/9/2013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BE1CE1-4F01-47B6-989C-8F3EFBB6E69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35C814-82D6-492A-AD55-57371D2A689E}" type="datetimeFigureOut">
              <a:rPr lang="en-US" smtClean="0"/>
              <a:pPr/>
              <a:t>3/9/2013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BE1CE1-4F01-47B6-989C-8F3EFBB6E69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35C814-82D6-492A-AD55-57371D2A689E}" type="datetimeFigureOut">
              <a:rPr lang="en-US" smtClean="0"/>
              <a:pPr/>
              <a:t>3/9/2013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BE1CE1-4F01-47B6-989C-8F3EFBB6E69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35C814-82D6-492A-AD55-57371D2A689E}" type="datetimeFigureOut">
              <a:rPr lang="en-US" smtClean="0"/>
              <a:pPr/>
              <a:t>3/9/2013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BE1CE1-4F01-47B6-989C-8F3EFBB6E69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35C814-82D6-492A-AD55-57371D2A689E}" type="datetimeFigureOut">
              <a:rPr lang="en-US" smtClean="0"/>
              <a:pPr/>
              <a:t>3/9/2013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BE1CE1-4F01-47B6-989C-8F3EFBB6E69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35C814-82D6-492A-AD55-57371D2A689E}" type="datetimeFigureOut">
              <a:rPr lang="en-US" smtClean="0"/>
              <a:pPr/>
              <a:t>3/9/2013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BE1CE1-4F01-47B6-989C-8F3EFBB6E69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t>Part I</a:t>
            </a:r>
          </a:p>
          <a:p>
            <a:r>
              <a:rPr lang="en-US" dirty="0" err="1" smtClean="0"/>
              <a:t>Shaesta</a:t>
            </a:r>
            <a:r>
              <a:rPr lang="en-US" dirty="0" smtClean="0"/>
              <a:t> </a:t>
            </a:r>
            <a:r>
              <a:rPr lang="en-US" dirty="0" err="1" smtClean="0"/>
              <a:t>Naseem</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CORONARY ATHEROSCLEROSIS</a:t>
            </a:r>
            <a:endParaRPr lang="en-US" sz="3600" dirty="0">
              <a:solidFill>
                <a:schemeClr val="accent1">
                  <a:satMod val="150000"/>
                </a:schemeClr>
              </a:solidFill>
              <a:latin typeface="Franklin Gothic Demi" pitchFamily="34" charset="0"/>
            </a:endParaRPr>
          </a:p>
        </p:txBody>
      </p:sp>
      <p:pic>
        <p:nvPicPr>
          <p:cNvPr id="4" name="Picture 6"/>
          <p:cNvPicPr>
            <a:picLocks noChangeAspect="1" noChangeArrowheads="1"/>
          </p:cNvPicPr>
          <p:nvPr/>
        </p:nvPicPr>
        <p:blipFill>
          <a:blip r:embed="rId3" cstate="print">
            <a:lum bright="10000" contrast="10000"/>
          </a:blip>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2800" dirty="0" smtClean="0">
                <a:solidFill>
                  <a:schemeClr val="accent1">
                    <a:satMod val="150000"/>
                  </a:schemeClr>
                </a:solidFill>
                <a:latin typeface="Franklin Gothic Demi" pitchFamily="34" charset="0"/>
              </a:rPr>
              <a:t>ATHEROMATOUS PLAQUE WITH FIBROSIS AND CHOLESTEROL CLEFTS</a:t>
            </a:r>
            <a:endParaRPr lang="en-US" sz="2800" dirty="0">
              <a:solidFill>
                <a:schemeClr val="accent1">
                  <a:satMod val="150000"/>
                </a:schemeClr>
              </a:solidFill>
              <a:latin typeface="Franklin Gothic Demi" pitchFamily="34" charset="0"/>
            </a:endParaRPr>
          </a:p>
        </p:txBody>
      </p:sp>
      <p:pic>
        <p:nvPicPr>
          <p:cNvPr id="3" name="Picture 4" descr="Atheroma 4"/>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Coronary atherosclerosis: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Cross section of a coronary artery shows:</a:t>
            </a:r>
            <a:endParaRPr lang="en-US" sz="2800" i="1" dirty="0">
              <a:solidFill>
                <a:schemeClr val="accent1">
                  <a:satMod val="150000"/>
                </a:schemeClr>
              </a:solidFill>
              <a:latin typeface="Franklin Gothic Demi" pitchFamily="34" charset="0"/>
            </a:endParaRPr>
          </a:p>
        </p:txBody>
      </p:sp>
      <p:sp>
        <p:nvSpPr>
          <p:cNvPr id="23555" name="TextBox 3"/>
          <p:cNvSpPr txBox="1">
            <a:spLocks noChangeArrowheads="1"/>
          </p:cNvSpPr>
          <p:nvPr/>
        </p:nvSpPr>
        <p:spPr bwMode="auto">
          <a:xfrm>
            <a:off x="285750" y="1714500"/>
            <a:ext cx="8572500" cy="4401205"/>
          </a:xfrm>
          <a:prstGeom prst="rect">
            <a:avLst/>
          </a:prstGeom>
          <a:noFill/>
          <a:ln w="9525">
            <a:noFill/>
            <a:miter lim="800000"/>
            <a:headEnd/>
            <a:tailEnd/>
          </a:ln>
        </p:spPr>
        <p:txBody>
          <a:bodyPr>
            <a:spAutoFit/>
          </a:bodyPr>
          <a:lstStyle/>
          <a:p>
            <a:pPr marL="457200" indent="-457200" algn="just">
              <a:buFontTx/>
              <a:buBlip>
                <a:blip r:embed="rId3"/>
              </a:buBlip>
            </a:pPr>
            <a:r>
              <a:rPr lang="en-US" sz="2800" dirty="0">
                <a:latin typeface="Franklin Gothic Demi" pitchFamily="34" charset="0"/>
              </a:rPr>
              <a:t>Partial occlusion of the lumen by an </a:t>
            </a:r>
            <a:r>
              <a:rPr lang="en-US" sz="2800" dirty="0" err="1">
                <a:latin typeface="Franklin Gothic Demi" pitchFamily="34" charset="0"/>
              </a:rPr>
              <a:t>atheromatous</a:t>
            </a:r>
            <a:r>
              <a:rPr lang="en-US" sz="2800" dirty="0">
                <a:latin typeface="Franklin Gothic Demi" pitchFamily="34" charset="0"/>
              </a:rPr>
              <a:t> plaque.</a:t>
            </a:r>
          </a:p>
          <a:p>
            <a:pPr marL="457200" indent="-457200" algn="just">
              <a:buFontTx/>
              <a:buBlip>
                <a:blip r:embed="rId3"/>
              </a:buBlip>
            </a:pPr>
            <a:endParaRPr lang="en-US" sz="2800" dirty="0">
              <a:latin typeface="Franklin Gothic Demi" pitchFamily="34" charset="0"/>
            </a:endParaRPr>
          </a:p>
          <a:p>
            <a:pPr marL="457200" indent="-457200" algn="just">
              <a:buFontTx/>
              <a:buBlip>
                <a:blip r:embed="rId3"/>
              </a:buBlip>
            </a:pPr>
            <a:r>
              <a:rPr lang="en-US" sz="2800" dirty="0">
                <a:latin typeface="Franklin Gothic Demi" pitchFamily="34" charset="0"/>
              </a:rPr>
              <a:t>The plaque consists of </a:t>
            </a:r>
            <a:r>
              <a:rPr lang="en-US" sz="2800" dirty="0" smtClean="0">
                <a:latin typeface="Franklin Gothic Demi" pitchFamily="34" charset="0"/>
              </a:rPr>
              <a:t>cholesterol </a:t>
            </a:r>
            <a:r>
              <a:rPr lang="en-US" sz="2800" dirty="0">
                <a:latin typeface="Franklin Gothic Demi" pitchFamily="34" charset="0"/>
              </a:rPr>
              <a:t>clefts, hyaline fibrous tissue and some blood capillaries.</a:t>
            </a:r>
          </a:p>
          <a:p>
            <a:pPr marL="457200" indent="-457200" algn="just">
              <a:buFontTx/>
              <a:buBlip>
                <a:blip r:embed="rId3"/>
              </a:buBlip>
            </a:pPr>
            <a:endParaRPr lang="en-US" sz="2800" dirty="0">
              <a:latin typeface="Franklin Gothic Demi" pitchFamily="34" charset="0"/>
            </a:endParaRPr>
          </a:p>
          <a:p>
            <a:pPr marL="457200" indent="-457200" algn="just">
              <a:buFontTx/>
              <a:buBlip>
                <a:blip r:embed="rId3"/>
              </a:buBlip>
            </a:pPr>
            <a:r>
              <a:rPr lang="en-US" sz="2800" dirty="0">
                <a:latin typeface="Franklin Gothic Demi" pitchFamily="34" charset="0"/>
              </a:rPr>
              <a:t>The internal elastic lamina is thin and fragmented. </a:t>
            </a:r>
          </a:p>
          <a:p>
            <a:pPr marL="457200" indent="-457200" algn="just">
              <a:buFontTx/>
              <a:buBlip>
                <a:blip r:embed="rId3"/>
              </a:buBlip>
            </a:pPr>
            <a:endParaRPr lang="en-US" sz="2800" dirty="0">
              <a:latin typeface="Franklin Gothic Demi" pitchFamily="34" charset="0"/>
            </a:endParaRPr>
          </a:p>
          <a:p>
            <a:pPr marL="457200" indent="-457200" algn="just">
              <a:buFontTx/>
              <a:buBlip>
                <a:blip r:embed="rId3"/>
              </a:buBlip>
            </a:pPr>
            <a:r>
              <a:rPr lang="en-US" sz="2800" dirty="0">
                <a:latin typeface="Franklin Gothic Demi" pitchFamily="34" charset="0"/>
              </a:rPr>
              <a:t>Pressure atrophy of the media opposition </a:t>
            </a:r>
            <a:r>
              <a:rPr lang="en-US" sz="2800" dirty="0" err="1">
                <a:latin typeface="Franklin Gothic Demi" pitchFamily="34" charset="0"/>
              </a:rPr>
              <a:t>atheromatous</a:t>
            </a:r>
            <a:r>
              <a:rPr lang="en-US" sz="2800" dirty="0">
                <a:latin typeface="Franklin Gothic Demi" pitchFamily="34" charset="0"/>
              </a:rPr>
              <a:t> plaque.</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3-Aneurysm of abdominal aorta</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www.jazannurses.com/mkportal/modules/gallery/album/a_128.jpg"/>
          <p:cNvPicPr>
            <a:picLocks noChangeAspect="1" noChangeArrowheads="1"/>
          </p:cNvPicPr>
          <p:nvPr/>
        </p:nvPicPr>
        <p:blipFill>
          <a:blip r:embed="rId2" cstate="print"/>
          <a:srcRect/>
          <a:stretch>
            <a:fillRect/>
          </a:stretch>
        </p:blipFill>
        <p:spPr bwMode="auto">
          <a:xfrm>
            <a:off x="2915816" y="332656"/>
            <a:ext cx="3009900" cy="4552951"/>
          </a:xfrm>
          <a:prstGeom prst="rect">
            <a:avLst/>
          </a:prstGeom>
          <a:noFill/>
        </p:spPr>
      </p:pic>
      <p:sp>
        <p:nvSpPr>
          <p:cNvPr id="3" name="Rectangle 2"/>
          <p:cNvSpPr/>
          <p:nvPr/>
        </p:nvSpPr>
        <p:spPr>
          <a:xfrm>
            <a:off x="228600" y="5013176"/>
            <a:ext cx="8686800" cy="646331"/>
          </a:xfrm>
          <a:prstGeom prst="rect">
            <a:avLst/>
          </a:prstGeom>
        </p:spPr>
        <p:txBody>
          <a:bodyPr wrap="square">
            <a:spAutoFit/>
          </a:bodyPr>
          <a:lstStyle/>
          <a:p>
            <a:r>
              <a:rPr lang="en-US" b="1" dirty="0" smtClean="0"/>
              <a:t>Here is an example of an atherosclerotic aneurysm of the aorta in which a large "bulge" appears just above the aortic bifurcation.</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Mr. Amer Shafie\Desktop\1cardiovascular block\Aneurysm of abdominal aorta.jpg"/>
          <p:cNvPicPr>
            <a:picLocks noChangeAspect="1" noChangeArrowheads="1"/>
          </p:cNvPicPr>
          <p:nvPr/>
        </p:nvPicPr>
        <p:blipFill>
          <a:blip r:embed="rId3" cstate="print"/>
          <a:srcRect/>
          <a:stretch>
            <a:fillRect/>
          </a:stretch>
        </p:blipFill>
        <p:spPr bwMode="auto">
          <a:xfrm>
            <a:off x="0" y="0"/>
            <a:ext cx="5214974" cy="6858000"/>
          </a:xfrm>
          <a:prstGeom prst="rect">
            <a:avLst/>
          </a:prstGeom>
          <a:noFill/>
        </p:spPr>
      </p:pic>
      <p:sp>
        <p:nvSpPr>
          <p:cNvPr id="3" name="Rectangle 2"/>
          <p:cNvSpPr/>
          <p:nvPr/>
        </p:nvSpPr>
        <p:spPr>
          <a:xfrm>
            <a:off x="6096000" y="0"/>
            <a:ext cx="2590800" cy="3539430"/>
          </a:xfrm>
          <a:prstGeom prst="rect">
            <a:avLst/>
          </a:prstGeom>
        </p:spPr>
        <p:txBody>
          <a:bodyPr wrap="square">
            <a:spAutoFit/>
          </a:bodyPr>
          <a:lstStyle/>
          <a:p>
            <a:r>
              <a:rPr lang="en-US" sz="2800" dirty="0" err="1" smtClean="0"/>
              <a:t>Aneurysmal</a:t>
            </a:r>
            <a:r>
              <a:rPr lang="en-US" sz="2800" dirty="0" smtClean="0"/>
              <a:t> dilatation of lower aorta with rupture , </a:t>
            </a:r>
            <a:r>
              <a:rPr lang="en-US" sz="2800" dirty="0" err="1" smtClean="0"/>
              <a:t>intraluminal</a:t>
            </a:r>
            <a:r>
              <a:rPr lang="en-US" sz="2800" dirty="0" smtClean="0"/>
              <a:t> thrombus and Extensive aortic atherosclerosis.</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2.bp.blogspot.com/_PC3aIMjVWm8/SSFmTob8IyI/AAAAAAAABHk/l0u_4Kq0TYg/s400/aneurysms.jpg"/>
          <p:cNvPicPr>
            <a:picLocks noChangeAspect="1" noChangeArrowheads="1"/>
          </p:cNvPicPr>
          <p:nvPr/>
        </p:nvPicPr>
        <p:blipFill>
          <a:blip r:embed="rId3" cstate="print"/>
          <a:srcRect/>
          <a:stretch>
            <a:fillRect/>
          </a:stretch>
        </p:blipFill>
        <p:spPr bwMode="auto">
          <a:xfrm>
            <a:off x="685800" y="457200"/>
            <a:ext cx="5410200" cy="5791200"/>
          </a:xfrm>
          <a:prstGeom prst="rect">
            <a:avLst/>
          </a:prstGeom>
          <a:noFill/>
          <a:ln>
            <a:solidFill>
              <a:schemeClr val="tx1"/>
            </a:solidFill>
          </a:ln>
        </p:spPr>
      </p:pic>
      <p:sp>
        <p:nvSpPr>
          <p:cNvPr id="3" name="Rectangle 2"/>
          <p:cNvSpPr/>
          <p:nvPr/>
        </p:nvSpPr>
        <p:spPr>
          <a:xfrm>
            <a:off x="6172200" y="609600"/>
            <a:ext cx="2438400" cy="2677656"/>
          </a:xfrm>
          <a:prstGeom prst="rect">
            <a:avLst/>
          </a:prstGeom>
        </p:spPr>
        <p:txBody>
          <a:bodyPr wrap="square">
            <a:spAutoFit/>
          </a:bodyPr>
          <a:lstStyle/>
          <a:p>
            <a:r>
              <a:rPr lang="en-US" sz="2400" dirty="0" smtClean="0"/>
              <a:t>The most likely causes</a:t>
            </a:r>
            <a:r>
              <a:rPr lang="en-US" sz="2400" baseline="0" dirty="0" smtClean="0"/>
              <a:t> of aneurysms are </a:t>
            </a:r>
          </a:p>
          <a:p>
            <a:pPr>
              <a:buFont typeface="Wingdings" pitchFamily="2" charset="2"/>
              <a:buChar char="Ø"/>
            </a:pPr>
            <a:r>
              <a:rPr lang="en-US" sz="2400" baseline="0" dirty="0" smtClean="0"/>
              <a:t>a</a:t>
            </a:r>
            <a:r>
              <a:rPr lang="en-US" sz="2400" dirty="0" smtClean="0"/>
              <a:t>therosclerosis </a:t>
            </a:r>
          </a:p>
          <a:p>
            <a:pPr>
              <a:buFont typeface="Wingdings" pitchFamily="2" charset="2"/>
              <a:buChar char="Ø"/>
            </a:pPr>
            <a:r>
              <a:rPr lang="en-US" sz="2400" dirty="0" err="1" smtClean="0"/>
              <a:t>mycotic</a:t>
            </a:r>
            <a:r>
              <a:rPr lang="en-US" sz="2400" dirty="0" smtClean="0"/>
              <a:t> ,</a:t>
            </a:r>
          </a:p>
          <a:p>
            <a:pPr>
              <a:buFont typeface="Wingdings" pitchFamily="2" charset="2"/>
              <a:buChar char="Ø"/>
            </a:pPr>
            <a:r>
              <a:rPr lang="en-US" sz="2400" dirty="0" smtClean="0"/>
              <a:t>syphilitic and </a:t>
            </a:r>
          </a:p>
          <a:p>
            <a:pPr>
              <a:buFont typeface="Wingdings" pitchFamily="2" charset="2"/>
              <a:buChar char="Ø"/>
            </a:pPr>
            <a:r>
              <a:rPr lang="en-US" sz="2400" dirty="0" smtClean="0"/>
              <a:t>congenital </a:t>
            </a:r>
            <a:endParaRPr lang="en-US"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4-Myocardial infarction</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Mr. Amer Shafie\Desktop\1cardiovascular block\myocardial infarction2.jpg"/>
          <p:cNvPicPr>
            <a:picLocks noChangeAspect="1" noChangeArrowheads="1"/>
          </p:cNvPicPr>
          <p:nvPr/>
        </p:nvPicPr>
        <p:blipFill>
          <a:blip r:embed="rId3" cstate="print"/>
          <a:srcRect/>
          <a:stretch>
            <a:fillRect/>
          </a:stretch>
        </p:blipFill>
        <p:spPr bwMode="auto">
          <a:xfrm>
            <a:off x="0" y="0"/>
            <a:ext cx="5105400" cy="6975153"/>
          </a:xfrm>
          <a:prstGeom prst="rect">
            <a:avLst/>
          </a:prstGeom>
          <a:noFill/>
        </p:spPr>
      </p:pic>
      <p:sp>
        <p:nvSpPr>
          <p:cNvPr id="4" name="Rectangle 3"/>
          <p:cNvSpPr/>
          <p:nvPr/>
        </p:nvSpPr>
        <p:spPr>
          <a:xfrm>
            <a:off x="5105400" y="1905000"/>
            <a:ext cx="3276600" cy="3416320"/>
          </a:xfrm>
          <a:prstGeom prst="rect">
            <a:avLst/>
          </a:prstGeom>
        </p:spPr>
        <p:txBody>
          <a:bodyPr wrap="square">
            <a:spAutoFit/>
          </a:bodyPr>
          <a:lstStyle/>
          <a:p>
            <a:r>
              <a:rPr lang="en-US" sz="2400" dirty="0" smtClean="0"/>
              <a:t>Complications that might occur:</a:t>
            </a:r>
          </a:p>
          <a:p>
            <a:pPr>
              <a:buFont typeface="Wingdings" pitchFamily="2" charset="2"/>
              <a:buChar char="Ø"/>
            </a:pPr>
            <a:r>
              <a:rPr lang="en-US" sz="2400" dirty="0" smtClean="0"/>
              <a:t> arrhythmias </a:t>
            </a:r>
          </a:p>
          <a:p>
            <a:pPr>
              <a:buFont typeface="Wingdings" pitchFamily="2" charset="2"/>
              <a:buChar char="Ø"/>
            </a:pPr>
            <a:r>
              <a:rPr lang="en-US" sz="2400" dirty="0" smtClean="0"/>
              <a:t>ventricular aneurysm</a:t>
            </a:r>
          </a:p>
          <a:p>
            <a:pPr>
              <a:buFont typeface="Wingdings" pitchFamily="2" charset="2"/>
              <a:buChar char="Ø"/>
            </a:pPr>
            <a:r>
              <a:rPr lang="en-US" sz="2400" dirty="0" smtClean="0"/>
              <a:t> rupture of myocardium,</a:t>
            </a:r>
          </a:p>
          <a:p>
            <a:pPr>
              <a:buFont typeface="Wingdings" pitchFamily="2" charset="2"/>
              <a:buChar char="Ø"/>
            </a:pPr>
            <a:r>
              <a:rPr lang="en-US" sz="2400" dirty="0" smtClean="0"/>
              <a:t>cardiac </a:t>
            </a:r>
            <a:r>
              <a:rPr lang="en-US" sz="2400" dirty="0" err="1" smtClean="0"/>
              <a:t>tamponade</a:t>
            </a:r>
            <a:r>
              <a:rPr lang="en-US" sz="2400" dirty="0" smtClean="0"/>
              <a:t> (cardiac pressure by blood in pericardium). </a:t>
            </a:r>
            <a:endParaRPr lang="en-US" sz="2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04800" y="381000"/>
            <a:ext cx="8458200" cy="914400"/>
          </a:xfrm>
        </p:spPr>
        <p:txBody>
          <a:bodyPr lIns="90000" tIns="46800" rIns="90000" bIns="46800">
            <a:normAutofit/>
          </a:bodyPr>
          <a:lstStyle/>
          <a:p>
            <a:pPr defTabSz="457200" eaLnBrk="1" hangingPunct="1">
              <a:buClr>
                <a:srgbClr val="3333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smtClean="0">
                <a:solidFill>
                  <a:srgbClr val="3333FF"/>
                </a:solidFill>
                <a:ea typeface="Arial Unicode MS" pitchFamily="34" charset="-128"/>
                <a:cs typeface="Arial Unicode MS" pitchFamily="34" charset="-128"/>
              </a:rPr>
              <a:t>Myocardial infarction </a:t>
            </a:r>
          </a:p>
        </p:txBody>
      </p:sp>
      <p:pic>
        <p:nvPicPr>
          <p:cNvPr id="94212" name="Picture 4"/>
          <p:cNvPicPr>
            <a:picLocks noChangeAspect="1" noChangeArrowheads="1"/>
          </p:cNvPicPr>
          <p:nvPr/>
        </p:nvPicPr>
        <p:blipFill>
          <a:blip r:embed="rId3" cstate="print"/>
          <a:srcRect/>
          <a:stretch>
            <a:fillRect/>
          </a:stretch>
        </p:blipFill>
        <p:spPr bwMode="auto">
          <a:xfrm>
            <a:off x="1371600" y="1143000"/>
            <a:ext cx="6019800" cy="4724400"/>
          </a:xfrm>
          <a:prstGeom prst="rect">
            <a:avLst/>
          </a:prstGeom>
          <a:noFill/>
          <a:ln w="9525">
            <a:noFill/>
            <a:round/>
            <a:headEnd/>
            <a:tailEnd/>
          </a:ln>
        </p:spPr>
      </p:pic>
      <p:sp>
        <p:nvSpPr>
          <p:cNvPr id="4" name="Rectangle 3"/>
          <p:cNvSpPr/>
          <p:nvPr/>
        </p:nvSpPr>
        <p:spPr>
          <a:xfrm>
            <a:off x="228600" y="6019800"/>
            <a:ext cx="8534400" cy="646331"/>
          </a:xfrm>
          <a:prstGeom prst="rect">
            <a:avLst/>
          </a:prstGeom>
          <a:solidFill>
            <a:schemeClr val="tx2">
              <a:lumMod val="20000"/>
              <a:lumOff val="80000"/>
            </a:schemeClr>
          </a:solidFill>
        </p:spPr>
        <p:txBody>
          <a:bodyPr wrap="square">
            <a:spAutoFit/>
          </a:bodyPr>
          <a:lstStyle/>
          <a:p>
            <a:pPr algn="ctr"/>
            <a:r>
              <a:rPr lang="en-US" dirty="0" smtClean="0"/>
              <a:t>Cross section of the left and right ventricles shows a pale and irregular focal  fibrosis in the left ventricular wall with increased thickness .</a:t>
            </a:r>
          </a:p>
        </p:txBody>
      </p:sp>
      <p:sp>
        <p:nvSpPr>
          <p:cNvPr id="5" name="Rectangle 4"/>
          <p:cNvSpPr/>
          <p:nvPr/>
        </p:nvSpPr>
        <p:spPr>
          <a:xfrm>
            <a:off x="7162800" y="4038600"/>
            <a:ext cx="1632113" cy="369332"/>
          </a:xfrm>
          <a:prstGeom prst="rect">
            <a:avLst/>
          </a:prstGeom>
        </p:spPr>
        <p:txBody>
          <a:bodyPr wrap="none">
            <a:spAutoFit/>
          </a:bodyPr>
          <a:lstStyle/>
          <a:p>
            <a:r>
              <a:rPr lang="en-US" dirty="0" smtClean="0"/>
              <a:t>right ventricles </a:t>
            </a:r>
            <a:endParaRPr lang="en-US" dirty="0"/>
          </a:p>
        </p:txBody>
      </p:sp>
      <p:sp>
        <p:nvSpPr>
          <p:cNvPr id="6" name="Rectangle 5"/>
          <p:cNvSpPr/>
          <p:nvPr/>
        </p:nvSpPr>
        <p:spPr>
          <a:xfrm>
            <a:off x="0" y="2362200"/>
            <a:ext cx="1507144" cy="369332"/>
          </a:xfrm>
          <a:prstGeom prst="rect">
            <a:avLst/>
          </a:prstGeom>
        </p:spPr>
        <p:txBody>
          <a:bodyPr wrap="none">
            <a:spAutoFit/>
          </a:bodyPr>
          <a:lstStyle/>
          <a:p>
            <a:r>
              <a:rPr lang="en-US" dirty="0" smtClean="0"/>
              <a:t>left ventricles </a:t>
            </a:r>
            <a:endParaRPr lang="en-US" dirty="0"/>
          </a:p>
        </p:txBody>
      </p:sp>
      <p:cxnSp>
        <p:nvCxnSpPr>
          <p:cNvPr id="8" name="Straight Arrow Connector 7"/>
          <p:cNvCxnSpPr>
            <a:endCxn id="6" idx="2"/>
          </p:cNvCxnSpPr>
          <p:nvPr/>
        </p:nvCxnSpPr>
        <p:spPr>
          <a:xfrm rot="10800000">
            <a:off x="753572" y="2731532"/>
            <a:ext cx="3208828" cy="10784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248400" y="4343400"/>
            <a:ext cx="1447800" cy="609600"/>
          </a:xfrm>
          <a:prstGeom prst="straightConnector1">
            <a:avLst/>
          </a:prstGeom>
          <a:ln w="19050" cmpd="sng">
            <a:solidFill>
              <a:schemeClr val="tx1"/>
            </a:solidFill>
            <a:tailEnd type="arrow"/>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Normal anatomy and histology </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MYOCARDIAL INFARCTION </a:t>
            </a:r>
            <a:br>
              <a:rPr lang="en-US" sz="3600" dirty="0" smtClean="0">
                <a:solidFill>
                  <a:schemeClr val="accent1">
                    <a:satMod val="150000"/>
                  </a:schemeClr>
                </a:solidFill>
                <a:latin typeface="Franklin Gothic Demi" pitchFamily="34" charset="0"/>
              </a:rPr>
            </a:br>
            <a:r>
              <a:rPr lang="en-US" sz="3600" dirty="0" smtClean="0">
                <a:solidFill>
                  <a:schemeClr val="accent1">
                    <a:satMod val="150000"/>
                  </a:schemeClr>
                </a:solidFill>
                <a:latin typeface="Franklin Gothic Demi" pitchFamily="34" charset="0"/>
              </a:rPr>
              <a:t>(LATE STAGE)</a:t>
            </a:r>
            <a:endParaRPr lang="en-US" sz="3600" dirty="0">
              <a:solidFill>
                <a:schemeClr val="accent1">
                  <a:satMod val="150000"/>
                </a:schemeClr>
              </a:solidFill>
              <a:latin typeface="Franklin Gothic Demi" pitchFamily="34" charset="0"/>
            </a:endParaRPr>
          </a:p>
        </p:txBody>
      </p:sp>
      <p:pic>
        <p:nvPicPr>
          <p:cNvPr id="3" name="Picture 6" descr="12 c"/>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Myocardial infarction:</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myocardial shows:</a:t>
            </a:r>
            <a:endParaRPr lang="en-US" sz="3200" i="1" dirty="0">
              <a:solidFill>
                <a:schemeClr val="accent1">
                  <a:satMod val="150000"/>
                </a:schemeClr>
              </a:solidFill>
              <a:latin typeface="Franklin Gothic Demi" pitchFamily="34" charset="0"/>
            </a:endParaRPr>
          </a:p>
        </p:txBody>
      </p:sp>
      <p:sp>
        <p:nvSpPr>
          <p:cNvPr id="44035" name="TextBox 2"/>
          <p:cNvSpPr txBox="1">
            <a:spLocks noChangeArrowheads="1"/>
          </p:cNvSpPr>
          <p:nvPr/>
        </p:nvSpPr>
        <p:spPr bwMode="auto">
          <a:xfrm>
            <a:off x="214313" y="2032000"/>
            <a:ext cx="8643937" cy="4832092"/>
          </a:xfrm>
          <a:prstGeom prst="rect">
            <a:avLst/>
          </a:prstGeom>
          <a:noFill/>
          <a:ln w="9525">
            <a:noFill/>
            <a:miter lim="800000"/>
            <a:headEnd/>
            <a:tailEnd/>
          </a:ln>
        </p:spPr>
        <p:txBody>
          <a:bodyPr>
            <a:spAutoFit/>
          </a:bodyPr>
          <a:lstStyle/>
          <a:p>
            <a:pPr marL="534988" indent="-534988">
              <a:buFontTx/>
              <a:buBlip>
                <a:blip r:embed="rId3"/>
              </a:buBlip>
            </a:pPr>
            <a:r>
              <a:rPr lang="en-US" sz="2800" dirty="0">
                <a:latin typeface="Franklin Gothic Demi" pitchFamily="34" charset="0"/>
              </a:rPr>
              <a:t>Patchy </a:t>
            </a:r>
            <a:r>
              <a:rPr lang="en-US" sz="2800" dirty="0" err="1">
                <a:latin typeface="Franklin Gothic Demi" pitchFamily="34" charset="0"/>
              </a:rPr>
              <a:t>coagulative</a:t>
            </a:r>
            <a:r>
              <a:rPr lang="en-US" sz="2800" dirty="0">
                <a:latin typeface="Franklin Gothic Demi" pitchFamily="34" charset="0"/>
              </a:rPr>
              <a:t> necrosis of myocardial </a:t>
            </a:r>
            <a:r>
              <a:rPr lang="en-US" sz="2800" dirty="0" smtClean="0">
                <a:latin typeface="Franklin Gothic Demi" pitchFamily="34" charset="0"/>
              </a:rPr>
              <a:t>fibers. </a:t>
            </a:r>
            <a:r>
              <a:rPr lang="en-US" sz="2800" dirty="0">
                <a:latin typeface="Franklin Gothic Demi" pitchFamily="34" charset="0"/>
              </a:rPr>
              <a:t>The dead muscle </a:t>
            </a:r>
            <a:r>
              <a:rPr lang="en-US" sz="2800" dirty="0" smtClean="0">
                <a:latin typeface="Franklin Gothic Demi" pitchFamily="34" charset="0"/>
              </a:rPr>
              <a:t>fibers </a:t>
            </a:r>
            <a:r>
              <a:rPr lang="en-US" sz="2800" dirty="0">
                <a:latin typeface="Franklin Gothic Demi" pitchFamily="34" charset="0"/>
              </a:rPr>
              <a:t>are </a:t>
            </a:r>
            <a:r>
              <a:rPr lang="en-US" sz="2800" dirty="0" smtClean="0">
                <a:latin typeface="Franklin Gothic Demi" pitchFamily="34" charset="0"/>
              </a:rPr>
              <a:t>structure less </a:t>
            </a:r>
            <a:r>
              <a:rPr lang="en-US" sz="2800" dirty="0">
                <a:latin typeface="Franklin Gothic Demi" pitchFamily="34" charset="0"/>
              </a:rPr>
              <a:t>and </a:t>
            </a:r>
            <a:r>
              <a:rPr lang="en-US" sz="2800" dirty="0" smtClean="0">
                <a:latin typeface="Franklin Gothic Demi" pitchFamily="34" charset="0"/>
              </a:rPr>
              <a:t>hyaline with loss of nuclei and striations.</a:t>
            </a:r>
            <a:endParaRPr lang="en-US" sz="2800" dirty="0">
              <a:latin typeface="Franklin Gothic Demi" pitchFamily="34" charset="0"/>
            </a:endParaRPr>
          </a:p>
          <a:p>
            <a:pPr marL="534988" indent="-534988">
              <a:buFontTx/>
              <a:buBlip>
                <a:blip r:embed="rId3"/>
              </a:buBlip>
            </a:pPr>
            <a:endParaRPr lang="en-US" sz="2800" dirty="0">
              <a:latin typeface="Franklin Gothic Demi" pitchFamily="34" charset="0"/>
            </a:endParaRPr>
          </a:p>
          <a:p>
            <a:pPr marL="534988" indent="-534988">
              <a:buFontTx/>
              <a:buBlip>
                <a:blip r:embed="rId3"/>
              </a:buBlip>
            </a:pPr>
            <a:r>
              <a:rPr lang="en-US" sz="2800" b="1" dirty="0" smtClean="0"/>
              <a:t> Chronic ischemic fibrous scar replacing dead myocardial fibers .</a:t>
            </a:r>
          </a:p>
          <a:p>
            <a:pPr marL="534988" indent="-534988"/>
            <a:endParaRPr lang="en-US" sz="2800" b="1" dirty="0" smtClean="0"/>
          </a:p>
          <a:p>
            <a:pPr marL="534988" indent="-534988">
              <a:buFontTx/>
              <a:buBlip>
                <a:blip r:embed="rId3"/>
              </a:buBlip>
            </a:pPr>
            <a:r>
              <a:rPr lang="en-US" sz="2800" b="1" dirty="0" smtClean="0"/>
              <a:t> The remaining myocardial fibers show enlarged nuclei due to ventricular hypertrophy .</a:t>
            </a:r>
            <a:endParaRPr lang="en-US" sz="2800" b="1" dirty="0">
              <a:latin typeface="Franklin Gothic Demi" pitchFamily="34" charset="0"/>
            </a:endParaRPr>
          </a:p>
          <a:p>
            <a:pPr marL="534988" indent="-534988">
              <a:buFontTx/>
              <a:buBlip>
                <a:blip r:embed="rId3"/>
              </a:buBlip>
            </a:pPr>
            <a:endParaRPr lang="en-US" sz="2800" dirty="0">
              <a:latin typeface="Franklin Gothic Demi" pitchFamily="34" charset="0"/>
            </a:endParaRPr>
          </a:p>
          <a:p>
            <a:pPr marL="534988" indent="-534988"/>
            <a:endParaRPr lang="en-US" sz="28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5-Left ventricular hypertrophy</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Vltvt vthick typichyperten induced hypertrophy.jpg (79796 bytes)"/>
          <p:cNvPicPr>
            <a:picLocks noChangeAspect="1" noChangeArrowheads="1"/>
          </p:cNvPicPr>
          <p:nvPr/>
        </p:nvPicPr>
        <p:blipFill>
          <a:blip r:embed="rId2" cstate="print"/>
          <a:srcRect/>
          <a:stretch>
            <a:fillRect/>
          </a:stretch>
        </p:blipFill>
        <p:spPr bwMode="auto">
          <a:xfrm>
            <a:off x="1907704" y="548680"/>
            <a:ext cx="5616624" cy="4176464"/>
          </a:xfrm>
          <a:prstGeom prst="rect">
            <a:avLst/>
          </a:prstGeom>
          <a:noFill/>
        </p:spPr>
      </p:pic>
      <p:sp>
        <p:nvSpPr>
          <p:cNvPr id="3" name="Rectangle 2"/>
          <p:cNvSpPr/>
          <p:nvPr/>
        </p:nvSpPr>
        <p:spPr>
          <a:xfrm>
            <a:off x="827584" y="5013176"/>
            <a:ext cx="7632848" cy="1200329"/>
          </a:xfrm>
          <a:prstGeom prst="rect">
            <a:avLst/>
          </a:prstGeom>
        </p:spPr>
        <p:txBody>
          <a:bodyPr wrap="square">
            <a:spAutoFit/>
          </a:bodyPr>
          <a:lstStyle/>
          <a:p>
            <a:r>
              <a:rPr lang="en-US" dirty="0" smtClean="0"/>
              <a:t>Heart from a hypertensive patient.  The left ventricle is very thick (over 2 cm).  However the rest of the heart is fairly normal in size as is typical for hypertensive heart disease. The hypertension creates a greater pressure load on the heart to induce the hypertrophy</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Vltvent severe untreated hyperten hypertrophy.jpg (72897 bytes)"/>
          <p:cNvPicPr>
            <a:picLocks noChangeAspect="1" noChangeArrowheads="1"/>
          </p:cNvPicPr>
          <p:nvPr/>
        </p:nvPicPr>
        <p:blipFill>
          <a:blip r:embed="rId3" cstate="print"/>
          <a:srcRect/>
          <a:stretch>
            <a:fillRect/>
          </a:stretch>
        </p:blipFill>
        <p:spPr bwMode="auto">
          <a:xfrm>
            <a:off x="1371600" y="0"/>
            <a:ext cx="6258272" cy="4572000"/>
          </a:xfrm>
          <a:prstGeom prst="rect">
            <a:avLst/>
          </a:prstGeom>
          <a:noFill/>
        </p:spPr>
      </p:pic>
      <p:sp>
        <p:nvSpPr>
          <p:cNvPr id="3" name="Rectangle 2"/>
          <p:cNvSpPr/>
          <p:nvPr/>
        </p:nvSpPr>
        <p:spPr>
          <a:xfrm>
            <a:off x="228600" y="5562600"/>
            <a:ext cx="8458200" cy="923330"/>
          </a:xfrm>
          <a:prstGeom prst="rect">
            <a:avLst/>
          </a:prstGeom>
          <a:ln>
            <a:solidFill>
              <a:schemeClr val="accent1"/>
            </a:solidFill>
          </a:ln>
        </p:spPr>
        <p:txBody>
          <a:bodyPr wrap="square">
            <a:spAutoFit/>
          </a:bodyPr>
          <a:lstStyle/>
          <a:p>
            <a:pPr algn="ctr"/>
            <a:r>
              <a:rPr lang="en-US" dirty="0" smtClean="0"/>
              <a:t>In cross section,  this view of the heart shows the left ventricle in the center left of the picture. The heart is from a severe hypertensive.  The left ventricle is grossly thickened.  The myocardial fibers have undergone hypertrophy.</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rrowheads="1"/>
          </p:cNvPicPr>
          <p:nvPr/>
        </p:nvPicPr>
        <p:blipFill>
          <a:blip r:embed="rId3" cstate="print"/>
          <a:srcRect/>
          <a:stretch>
            <a:fillRect/>
          </a:stretch>
        </p:blipFill>
        <p:spPr bwMode="auto">
          <a:xfrm>
            <a:off x="0" y="0"/>
            <a:ext cx="5435600" cy="3429000"/>
          </a:xfrm>
          <a:prstGeom prst="rect">
            <a:avLst/>
          </a:prstGeom>
          <a:noFill/>
          <a:ln w="12700">
            <a:noFill/>
            <a:miter lim="800000"/>
            <a:headEnd/>
            <a:tailEnd/>
          </a:ln>
        </p:spPr>
      </p:pic>
      <p:pic>
        <p:nvPicPr>
          <p:cNvPr id="23555" name="Picture 2"/>
          <p:cNvPicPr>
            <a:picLocks noChangeArrowheads="1"/>
          </p:cNvPicPr>
          <p:nvPr/>
        </p:nvPicPr>
        <p:blipFill>
          <a:blip r:embed="rId4" cstate="print"/>
          <a:srcRect/>
          <a:stretch>
            <a:fillRect/>
          </a:stretch>
        </p:blipFill>
        <p:spPr bwMode="auto">
          <a:xfrm>
            <a:off x="3059113" y="2781300"/>
            <a:ext cx="6084887" cy="3862388"/>
          </a:xfrm>
          <a:prstGeom prst="rect">
            <a:avLst/>
          </a:prstGeom>
          <a:noFill/>
          <a:ln w="12700">
            <a:noFill/>
            <a:miter lim="800000"/>
            <a:headEnd/>
            <a:tailEnd/>
          </a:ln>
        </p:spPr>
      </p:pic>
      <p:sp>
        <p:nvSpPr>
          <p:cNvPr id="23556" name="Text Box 4"/>
          <p:cNvSpPr txBox="1">
            <a:spLocks noChangeArrowheads="1"/>
          </p:cNvSpPr>
          <p:nvPr/>
        </p:nvSpPr>
        <p:spPr bwMode="auto">
          <a:xfrm>
            <a:off x="5016500" y="6165850"/>
            <a:ext cx="4127500" cy="396875"/>
          </a:xfrm>
          <a:prstGeom prst="rect">
            <a:avLst/>
          </a:prstGeom>
          <a:noFill/>
          <a:ln w="12700">
            <a:noFill/>
            <a:miter lim="800000"/>
            <a:headEnd/>
            <a:tailEnd/>
          </a:ln>
        </p:spPr>
        <p:txBody>
          <a:bodyPr>
            <a:spAutoFit/>
          </a:bodyPr>
          <a:lstStyle/>
          <a:p>
            <a:pPr>
              <a:spcBef>
                <a:spcPct val="30000"/>
              </a:spcBef>
            </a:pPr>
            <a:r>
              <a:rPr lang="en-US" sz="2000" dirty="0">
                <a:solidFill>
                  <a:schemeClr val="bg1"/>
                </a:solidFill>
              </a:rPr>
              <a:t>Heart, left ventricular hypertrophy</a:t>
            </a:r>
          </a:p>
        </p:txBody>
      </p:sp>
      <p:sp>
        <p:nvSpPr>
          <p:cNvPr id="23557" name="Text Box 5"/>
          <p:cNvSpPr txBox="1">
            <a:spLocks noChangeArrowheads="1"/>
          </p:cNvSpPr>
          <p:nvPr/>
        </p:nvSpPr>
        <p:spPr bwMode="auto">
          <a:xfrm>
            <a:off x="444500" y="2557463"/>
            <a:ext cx="4895850" cy="366712"/>
          </a:xfrm>
          <a:prstGeom prst="rect">
            <a:avLst/>
          </a:prstGeom>
          <a:noFill/>
          <a:ln w="12700">
            <a:noFill/>
            <a:miter lim="800000"/>
            <a:headEnd/>
            <a:tailEnd/>
          </a:ln>
        </p:spPr>
        <p:txBody>
          <a:bodyPr>
            <a:spAutoFit/>
          </a:bodyPr>
          <a:lstStyle/>
          <a:p>
            <a:pPr>
              <a:spcBef>
                <a:spcPct val="50000"/>
              </a:spcBef>
            </a:pPr>
            <a:r>
              <a:rPr lang="en-US">
                <a:solidFill>
                  <a:schemeClr val="bg1"/>
                </a:solidFill>
              </a:rPr>
              <a:t>Heart, normal</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6-Vegetations of rheumatic fever on mitral and aortic valves</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www.jazannurses.com/mkportal/modules/gallery/album/a_182.jpg"/>
          <p:cNvPicPr>
            <a:picLocks noChangeAspect="1" noChangeArrowheads="1"/>
          </p:cNvPicPr>
          <p:nvPr/>
        </p:nvPicPr>
        <p:blipFill>
          <a:blip r:embed="rId3" cstate="print"/>
          <a:srcRect/>
          <a:stretch>
            <a:fillRect/>
          </a:stretch>
        </p:blipFill>
        <p:spPr bwMode="auto">
          <a:xfrm>
            <a:off x="1475656" y="548680"/>
            <a:ext cx="5616624" cy="3384376"/>
          </a:xfrm>
          <a:prstGeom prst="rect">
            <a:avLst/>
          </a:prstGeom>
          <a:noFill/>
        </p:spPr>
      </p:pic>
      <p:sp>
        <p:nvSpPr>
          <p:cNvPr id="5" name="Rectangle 4"/>
          <p:cNvSpPr/>
          <p:nvPr/>
        </p:nvSpPr>
        <p:spPr>
          <a:xfrm>
            <a:off x="323528" y="4077071"/>
            <a:ext cx="8568952" cy="2585323"/>
          </a:xfrm>
          <a:prstGeom prst="rect">
            <a:avLst/>
          </a:prstGeom>
        </p:spPr>
        <p:txBody>
          <a:bodyPr wrap="square">
            <a:spAutoFit/>
          </a:bodyPr>
          <a:lstStyle/>
          <a:p>
            <a:pPr>
              <a:buFont typeface="Wingdings" pitchFamily="2" charset="2"/>
              <a:buChar char="Ø"/>
            </a:pPr>
            <a:r>
              <a:rPr lang="en-US" b="1" dirty="0" smtClean="0"/>
              <a:t>The </a:t>
            </a:r>
            <a:r>
              <a:rPr lang="en-US" b="1" dirty="0" smtClean="0">
                <a:solidFill>
                  <a:srgbClr val="00B050"/>
                </a:solidFill>
              </a:rPr>
              <a:t>small </a:t>
            </a:r>
            <a:r>
              <a:rPr lang="en-US" b="1" dirty="0" err="1" smtClean="0">
                <a:solidFill>
                  <a:srgbClr val="00B050"/>
                </a:solidFill>
              </a:rPr>
              <a:t>verrucous</a:t>
            </a:r>
            <a:r>
              <a:rPr lang="en-US" b="1" dirty="0" smtClean="0">
                <a:solidFill>
                  <a:srgbClr val="00B050"/>
                </a:solidFill>
              </a:rPr>
              <a:t> vegetations seen along the closure line </a:t>
            </a:r>
            <a:r>
              <a:rPr lang="en-US" b="1" dirty="0" smtClean="0"/>
              <a:t>of this mitral valve are associated with acute rheumatic fever.</a:t>
            </a:r>
          </a:p>
          <a:p>
            <a:endParaRPr lang="en-US" b="1" dirty="0" smtClean="0"/>
          </a:p>
          <a:p>
            <a:pPr>
              <a:buFont typeface="Wingdings" pitchFamily="2" charset="2"/>
              <a:buChar char="Ø"/>
            </a:pPr>
            <a:r>
              <a:rPr lang="en-US" b="1" dirty="0" smtClean="0"/>
              <a:t>These warty vegetations average only a few millimeters and form along the line of valve closure over areas of </a:t>
            </a:r>
            <a:r>
              <a:rPr lang="en-US" b="1" dirty="0" err="1" smtClean="0"/>
              <a:t>endocardial</a:t>
            </a:r>
            <a:r>
              <a:rPr lang="en-US" b="1" dirty="0" smtClean="0"/>
              <a:t> inflammation. </a:t>
            </a:r>
          </a:p>
          <a:p>
            <a:endParaRPr lang="en-US" b="1" dirty="0" smtClean="0"/>
          </a:p>
          <a:p>
            <a:pPr>
              <a:buFont typeface="Wingdings" pitchFamily="2" charset="2"/>
              <a:buChar char="Ø"/>
            </a:pPr>
            <a:r>
              <a:rPr lang="en-US" b="1" dirty="0" smtClean="0"/>
              <a:t>Such </a:t>
            </a:r>
            <a:r>
              <a:rPr lang="en-US" b="1" dirty="0" err="1" smtClean="0"/>
              <a:t>verrucae</a:t>
            </a:r>
            <a:r>
              <a:rPr lang="en-US" b="1" dirty="0" smtClean="0"/>
              <a:t> are too small to cause serious cardiac problems.</a:t>
            </a:r>
            <a:br>
              <a:rPr lang="en-US" b="1" dirty="0" smtClean="0"/>
            </a:br>
            <a:r>
              <a:rPr lang="en-US" b="1" dirty="0" smtClean="0"/>
              <a:t/>
            </a:r>
            <a:br>
              <a:rPr lang="en-US" b="1" dirty="0" smtClean="0"/>
            </a:b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Vegetations of rheumatic fever on aortic valve</a:t>
            </a:r>
            <a:endParaRPr lang="en-US" sz="3200" dirty="0"/>
          </a:p>
        </p:txBody>
      </p:sp>
      <p:sp>
        <p:nvSpPr>
          <p:cNvPr id="6" name="Content Placeholder 5"/>
          <p:cNvSpPr>
            <a:spLocks noGrp="1"/>
          </p:cNvSpPr>
          <p:nvPr>
            <p:ph idx="1"/>
          </p:nvPr>
        </p:nvSpPr>
        <p:spPr/>
        <p:txBody>
          <a:bodyPr/>
          <a:lstStyle/>
          <a:p>
            <a:endParaRPr lang="en-US"/>
          </a:p>
        </p:txBody>
      </p:sp>
      <p:pic>
        <p:nvPicPr>
          <p:cNvPr id="11266" name="Picture 2" descr="C:\Documents and Settings\Mr. Amer Shafie\Desktop\1cardiovascular block\vegetations of reumatic mitral and aortic valves 2.jpg"/>
          <p:cNvPicPr>
            <a:picLocks noChangeAspect="1" noChangeArrowheads="1"/>
          </p:cNvPicPr>
          <p:nvPr/>
        </p:nvPicPr>
        <p:blipFill>
          <a:blip r:embed="rId2" cstate="print"/>
          <a:srcRect/>
          <a:stretch>
            <a:fillRect/>
          </a:stretch>
        </p:blipFill>
        <p:spPr bwMode="auto">
          <a:xfrm>
            <a:off x="467544" y="1268760"/>
            <a:ext cx="8280920" cy="5184576"/>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8736"/>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RHEUMATIC VALVULITIS (HEART)</a:t>
            </a:r>
            <a:endParaRPr lang="en-US" sz="3600" dirty="0">
              <a:solidFill>
                <a:schemeClr val="accent1">
                  <a:satMod val="150000"/>
                </a:schemeClr>
              </a:solidFill>
              <a:latin typeface="Franklin Gothic Demi" pitchFamily="34" charset="0"/>
            </a:endParaRPr>
          </a:p>
        </p:txBody>
      </p:sp>
      <p:pic>
        <p:nvPicPr>
          <p:cNvPr id="4" name="Picture 4"/>
          <p:cNvPicPr>
            <a:picLocks noChangeAspect="1" noChangeArrowheads="1"/>
          </p:cNvPicPr>
          <p:nvPr/>
        </p:nvPicPr>
        <p:blipFill>
          <a:blip r:embed="rId3" cstate="print">
            <a:lum bright="10000" contrast="30000"/>
          </a:blip>
          <a:srcRect/>
          <a:stretch>
            <a:fillRect/>
          </a:stretch>
        </p:blipFill>
        <p:spPr>
          <a:xfrm>
            <a:off x="0" y="1500188"/>
            <a:ext cx="9144000" cy="5381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eart - diaphragmatic posteroinferior"/>
          <p:cNvPicPr>
            <a:picLocks noChangeArrowheads="1"/>
          </p:cNvPicPr>
          <p:nvPr/>
        </p:nvPicPr>
        <p:blipFill>
          <a:blip r:embed="rId2" cstate="print"/>
          <a:srcRect/>
          <a:stretch>
            <a:fillRect/>
          </a:stretch>
        </p:blipFill>
        <p:spPr bwMode="auto">
          <a:xfrm>
            <a:off x="0" y="0"/>
            <a:ext cx="4570413" cy="3581400"/>
          </a:xfrm>
          <a:prstGeom prst="rect">
            <a:avLst/>
          </a:prstGeom>
          <a:noFill/>
        </p:spPr>
      </p:pic>
      <p:sp>
        <p:nvSpPr>
          <p:cNvPr id="7173" name="Text Box 5"/>
          <p:cNvSpPr txBox="1">
            <a:spLocks noChangeArrowheads="1"/>
          </p:cNvSpPr>
          <p:nvPr/>
        </p:nvSpPr>
        <p:spPr bwMode="auto">
          <a:xfrm>
            <a:off x="4572000" y="0"/>
            <a:ext cx="4572000" cy="5355312"/>
          </a:xfrm>
          <a:prstGeom prst="rect">
            <a:avLst/>
          </a:prstGeom>
          <a:noFill/>
          <a:ln w="9525">
            <a:noFill/>
            <a:miter lim="800000"/>
            <a:headEnd/>
            <a:tailEnd/>
          </a:ln>
          <a:effectLst/>
        </p:spPr>
        <p:txBody>
          <a:bodyPr>
            <a:spAutoFit/>
          </a:bodyPr>
          <a:lstStyle/>
          <a:p>
            <a:pPr marL="342900" indent="-342900"/>
            <a:r>
              <a:rPr lang="en-US" b="1" dirty="0"/>
              <a:t>NOTE:</a:t>
            </a:r>
          </a:p>
          <a:p>
            <a:pPr marL="342900" indent="-342900">
              <a:buFontTx/>
              <a:buChar char="-"/>
            </a:pPr>
            <a:r>
              <a:rPr lang="en-US" dirty="0"/>
              <a:t>The heart serves as a </a:t>
            </a:r>
            <a:r>
              <a:rPr lang="en-US" b="1" dirty="0"/>
              <a:t>mechanical pump</a:t>
            </a:r>
            <a:r>
              <a:rPr lang="en-US" dirty="0"/>
              <a:t> to supply the entire body with blood, both providing nutrients and removing waste products.</a:t>
            </a:r>
          </a:p>
          <a:p>
            <a:pPr marL="342900" indent="-342900">
              <a:buFontTx/>
              <a:buChar char="-"/>
            </a:pPr>
            <a:r>
              <a:rPr lang="en-US" dirty="0"/>
              <a:t>The great vessels exit the base of the heart.</a:t>
            </a:r>
          </a:p>
          <a:p>
            <a:pPr marL="342900" indent="-342900">
              <a:buFontTx/>
              <a:buChar char="-"/>
            </a:pPr>
            <a:r>
              <a:rPr lang="en-US" dirty="0"/>
              <a:t>Blood flow: </a:t>
            </a:r>
            <a:r>
              <a:rPr lang="en-US" dirty="0" err="1"/>
              <a:t>body</a:t>
            </a:r>
            <a:r>
              <a:rPr lang="en-US" dirty="0" err="1">
                <a:cs typeface="Arial" charset="0"/>
              </a:rPr>
              <a:t>→vena</a:t>
            </a:r>
            <a:r>
              <a:rPr lang="en-US" dirty="0">
                <a:cs typeface="Arial" charset="0"/>
              </a:rPr>
              <a:t> </a:t>
            </a:r>
            <a:r>
              <a:rPr lang="en-US" dirty="0" err="1">
                <a:cs typeface="Arial" charset="0"/>
              </a:rPr>
              <a:t>cava→right</a:t>
            </a:r>
            <a:r>
              <a:rPr lang="en-US" dirty="0">
                <a:cs typeface="Arial" charset="0"/>
              </a:rPr>
              <a:t> atrium</a:t>
            </a:r>
            <a:r>
              <a:rPr lang="en-US" dirty="0" smtClean="0">
                <a:cs typeface="Arial" charset="0"/>
              </a:rPr>
              <a:t>→ right </a:t>
            </a:r>
            <a:r>
              <a:rPr lang="en-US" dirty="0" err="1">
                <a:cs typeface="Arial" charset="0"/>
              </a:rPr>
              <a:t>ventricle→lungs→left</a:t>
            </a:r>
            <a:r>
              <a:rPr lang="en-US" dirty="0">
                <a:cs typeface="Arial" charset="0"/>
              </a:rPr>
              <a:t> </a:t>
            </a:r>
            <a:r>
              <a:rPr lang="en-US" dirty="0" err="1">
                <a:cs typeface="Arial" charset="0"/>
              </a:rPr>
              <a:t>atrium→left</a:t>
            </a:r>
            <a:r>
              <a:rPr lang="en-US" dirty="0">
                <a:cs typeface="Arial" charset="0"/>
              </a:rPr>
              <a:t> </a:t>
            </a:r>
            <a:r>
              <a:rPr lang="en-US" dirty="0" err="1">
                <a:cs typeface="Arial" charset="0"/>
              </a:rPr>
              <a:t>ventricle→body</a:t>
            </a:r>
            <a:endParaRPr lang="en-US" dirty="0">
              <a:cs typeface="Arial" charset="0"/>
            </a:endParaRPr>
          </a:p>
          <a:p>
            <a:pPr marL="342900" indent="-342900">
              <a:buFontTx/>
              <a:buChar char="-"/>
            </a:pPr>
            <a:r>
              <a:rPr lang="en-US" dirty="0"/>
              <a:t>The heart consists of 3 layers – the </a:t>
            </a:r>
            <a:r>
              <a:rPr lang="en-US" b="1" dirty="0" err="1"/>
              <a:t>endocardium</a:t>
            </a:r>
            <a:r>
              <a:rPr lang="en-US" dirty="0"/>
              <a:t>, </a:t>
            </a:r>
            <a:r>
              <a:rPr lang="en-US" b="1" dirty="0"/>
              <a:t>myocardium</a:t>
            </a:r>
            <a:r>
              <a:rPr lang="en-US" dirty="0"/>
              <a:t>, and </a:t>
            </a:r>
            <a:r>
              <a:rPr lang="en-US" b="1" dirty="0" err="1"/>
              <a:t>epicardium</a:t>
            </a:r>
            <a:r>
              <a:rPr lang="en-US" dirty="0"/>
              <a:t>. The </a:t>
            </a:r>
            <a:r>
              <a:rPr lang="en-US" b="1" dirty="0" err="1"/>
              <a:t>epicardium</a:t>
            </a:r>
            <a:r>
              <a:rPr lang="en-US" dirty="0"/>
              <a:t> (bottom left) consists of arteries, veins, nerves, connective tissue, and variable amounts of fat.</a:t>
            </a:r>
          </a:p>
          <a:p>
            <a:pPr marL="342900" indent="-342900">
              <a:buFontTx/>
              <a:buChar char="-"/>
            </a:pPr>
            <a:r>
              <a:rPr lang="en-US" dirty="0"/>
              <a:t>The </a:t>
            </a:r>
            <a:r>
              <a:rPr lang="en-US" b="1" dirty="0"/>
              <a:t>myocardium</a:t>
            </a:r>
            <a:r>
              <a:rPr lang="en-US" dirty="0"/>
              <a:t> contains </a:t>
            </a:r>
            <a:r>
              <a:rPr lang="en-US" b="1" dirty="0"/>
              <a:t>branching, striated muscle cells with centrally located nuclei</a:t>
            </a:r>
            <a:r>
              <a:rPr lang="en-US" dirty="0"/>
              <a:t>. They are connected by </a:t>
            </a:r>
            <a:r>
              <a:rPr lang="en-US" b="1" dirty="0"/>
              <a:t>intercalated disks</a:t>
            </a:r>
            <a:r>
              <a:rPr lang="en-US" dirty="0"/>
              <a:t> (arrowheads).</a:t>
            </a:r>
          </a:p>
        </p:txBody>
      </p:sp>
      <p:pic>
        <p:nvPicPr>
          <p:cNvPr id="7174" name="Picture 6" descr="L1116"/>
          <p:cNvPicPr>
            <a:picLocks noChangeArrowheads="1"/>
          </p:cNvPicPr>
          <p:nvPr/>
        </p:nvPicPr>
        <p:blipFill>
          <a:blip r:embed="rId3" cstate="print"/>
          <a:srcRect/>
          <a:stretch>
            <a:fillRect/>
          </a:stretch>
        </p:blipFill>
        <p:spPr bwMode="auto">
          <a:xfrm>
            <a:off x="0" y="3581400"/>
            <a:ext cx="4570413" cy="3276600"/>
          </a:xfrm>
          <a:prstGeom prst="rect">
            <a:avLst/>
          </a:prstGeom>
          <a:noFill/>
        </p:spPr>
      </p:pic>
      <p:pic>
        <p:nvPicPr>
          <p:cNvPr id="7175" name="Picture 7" descr="L1117"/>
          <p:cNvPicPr>
            <a:picLocks noChangeArrowheads="1"/>
          </p:cNvPicPr>
          <p:nvPr/>
        </p:nvPicPr>
        <p:blipFill>
          <a:blip r:embed="rId4" cstate="print"/>
          <a:srcRect/>
          <a:stretch>
            <a:fillRect/>
          </a:stretch>
        </p:blipFill>
        <p:spPr bwMode="auto">
          <a:xfrm>
            <a:off x="4573588" y="3581400"/>
            <a:ext cx="4570412" cy="32766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Rheumatic valvulitis: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fragments of endocardial valve shows:</a:t>
            </a:r>
            <a:endParaRPr lang="en-US" sz="2800" i="1" dirty="0">
              <a:solidFill>
                <a:schemeClr val="accent1">
                  <a:satMod val="150000"/>
                </a:schemeClr>
              </a:solidFill>
              <a:latin typeface="Franklin Gothic Demi" pitchFamily="34" charset="0"/>
            </a:endParaRPr>
          </a:p>
        </p:txBody>
      </p:sp>
      <p:sp>
        <p:nvSpPr>
          <p:cNvPr id="14339" name="TextBox 3"/>
          <p:cNvSpPr txBox="1">
            <a:spLocks noChangeArrowheads="1"/>
          </p:cNvSpPr>
          <p:nvPr/>
        </p:nvSpPr>
        <p:spPr bwMode="auto">
          <a:xfrm>
            <a:off x="214313" y="2179638"/>
            <a:ext cx="8715375" cy="2678112"/>
          </a:xfrm>
          <a:prstGeom prst="rect">
            <a:avLst/>
          </a:prstGeom>
          <a:noFill/>
          <a:ln w="9525">
            <a:noFill/>
            <a:miter lim="800000"/>
            <a:headEnd/>
            <a:tailEnd/>
          </a:ln>
        </p:spPr>
        <p:txBody>
          <a:bodyPr>
            <a:spAutoFit/>
          </a:bodyPr>
          <a:lstStyle/>
          <a:p>
            <a:pPr marL="450850" indent="-450850" algn="just">
              <a:buFontTx/>
              <a:buBlip>
                <a:blip r:embed="rId3"/>
              </a:buBlip>
            </a:pPr>
            <a:r>
              <a:rPr lang="en-US" sz="2800" dirty="0">
                <a:latin typeface="Franklin Gothic Demi" pitchFamily="34" charset="0"/>
              </a:rPr>
              <a:t>Irregular </a:t>
            </a:r>
            <a:r>
              <a:rPr lang="en-US" sz="2800" dirty="0" err="1">
                <a:latin typeface="Franklin Gothic Demi" pitchFamily="34" charset="0"/>
              </a:rPr>
              <a:t>endocardial</a:t>
            </a:r>
            <a:r>
              <a:rPr lang="en-US" sz="2800" dirty="0">
                <a:latin typeface="Franklin Gothic Demi" pitchFamily="34" charset="0"/>
              </a:rPr>
              <a:t> surface, no </a:t>
            </a:r>
            <a:r>
              <a:rPr lang="en-US" sz="2800" dirty="0" err="1">
                <a:latin typeface="Franklin Gothic Demi" pitchFamily="34" charset="0"/>
              </a:rPr>
              <a:t>endocardial</a:t>
            </a:r>
            <a:r>
              <a:rPr lang="en-US" sz="2800" dirty="0">
                <a:latin typeface="Franklin Gothic Demi" pitchFamily="34" charset="0"/>
              </a:rPr>
              <a:t> lining and focal fibrin deposits.</a:t>
            </a:r>
          </a:p>
          <a:p>
            <a:pPr marL="450850" indent="-450850" algn="just">
              <a:buFontTx/>
              <a:buBlip>
                <a:blip r:embed="rId3"/>
              </a:buBlip>
            </a:pPr>
            <a:endParaRPr lang="en-US" sz="2800" dirty="0">
              <a:latin typeface="Franklin Gothic Demi" pitchFamily="34" charset="0"/>
            </a:endParaRPr>
          </a:p>
          <a:p>
            <a:pPr marL="450850" indent="-450850" algn="just">
              <a:buFontTx/>
              <a:buBlip>
                <a:blip r:embed="rId3"/>
              </a:buBlip>
            </a:pPr>
            <a:r>
              <a:rPr lang="en-US" sz="2800" dirty="0">
                <a:latin typeface="Franklin Gothic Demi" pitchFamily="34" charset="0"/>
              </a:rPr>
              <a:t>The valve is thickened by dense </a:t>
            </a:r>
            <a:r>
              <a:rPr lang="en-US" sz="2800" dirty="0" err="1">
                <a:latin typeface="Franklin Gothic Demi" pitchFamily="34" charset="0"/>
              </a:rPr>
              <a:t>hyalinized</a:t>
            </a:r>
            <a:r>
              <a:rPr lang="en-US" sz="2800" dirty="0">
                <a:latin typeface="Franklin Gothic Demi" pitchFamily="34" charset="0"/>
              </a:rPr>
              <a:t>  fibrous tissue with </a:t>
            </a:r>
            <a:r>
              <a:rPr lang="en-US" sz="2800" dirty="0" err="1">
                <a:latin typeface="Franklin Gothic Demi" pitchFamily="34" charset="0"/>
              </a:rPr>
              <a:t>vascularization</a:t>
            </a:r>
            <a:r>
              <a:rPr lang="en-US" sz="2800" dirty="0">
                <a:latin typeface="Franklin Gothic Demi" pitchFamily="34" charset="0"/>
              </a:rPr>
              <a:t> and chronic inflammatory cell infiltrate </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7-Acute rheumatic </a:t>
            </a:r>
            <a:r>
              <a:rPr lang="en-US" dirty="0" err="1" smtClean="0">
                <a:solidFill>
                  <a:srgbClr val="FF0000"/>
                </a:solidFill>
              </a:rPr>
              <a:t>myocarditis</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Block</a:t>
            </a:r>
            <a:endParaRPr lang="en-US" dirty="0"/>
          </a:p>
        </p:txBody>
      </p:sp>
      <p:sp>
        <p:nvSpPr>
          <p:cNvPr id="3" name="Subtitle 2"/>
          <p:cNvSpPr>
            <a:spLocks noGrp="1"/>
          </p:cNvSpPr>
          <p:nvPr>
            <p:ph type="subTitle" idx="1"/>
          </p:nvPr>
        </p:nvSpPr>
        <p:spPr/>
        <p:txBody>
          <a:bodyPr/>
          <a:lstStyle/>
          <a:p>
            <a:endParaRPr lang="en-US" dirty="0"/>
          </a:p>
        </p:txBody>
      </p:sp>
      <p:pic>
        <p:nvPicPr>
          <p:cNvPr id="4098" name="Picture 2" descr="C:\Documents and Settings\Mr. Amer Shafie\Desktop\1cardiovascular block\acute rheumatic myocarditis3.jpg"/>
          <p:cNvPicPr>
            <a:picLocks noChangeAspect="1" noChangeArrowheads="1"/>
          </p:cNvPicPr>
          <p:nvPr/>
        </p:nvPicPr>
        <p:blipFill>
          <a:blip r:embed="rId2" cstate="print"/>
          <a:srcRect/>
          <a:stretch>
            <a:fillRect/>
          </a:stretch>
        </p:blipFill>
        <p:spPr bwMode="auto">
          <a:xfrm>
            <a:off x="0" y="-316740"/>
            <a:ext cx="9144000" cy="717474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chor="t">
            <a:normAutofit fontScale="90000"/>
          </a:bodyPr>
          <a:lstStyle/>
          <a:p>
            <a:pPr algn="ctr" fontAlgn="auto">
              <a:spcAft>
                <a:spcPts val="0"/>
              </a:spcAft>
              <a:defRPr/>
            </a:pPr>
            <a:r>
              <a:rPr lang="en-US" dirty="0" smtClean="0">
                <a:solidFill>
                  <a:schemeClr val="accent1">
                    <a:satMod val="150000"/>
                  </a:schemeClr>
                </a:solidFill>
              </a:rPr>
              <a:t> </a:t>
            </a:r>
            <a:r>
              <a:rPr lang="en-US" sz="4000" dirty="0" smtClean="0">
                <a:solidFill>
                  <a:schemeClr val="accent1">
                    <a:satMod val="150000"/>
                  </a:schemeClr>
                </a:solidFill>
                <a:latin typeface="Franklin Gothic Demi" pitchFamily="34" charset="0"/>
              </a:rPr>
              <a:t> RHEUMATIC MYOCARDIITIS </a:t>
            </a:r>
            <a:br>
              <a:rPr lang="en-US" sz="4000" dirty="0" smtClean="0">
                <a:solidFill>
                  <a:schemeClr val="accent1">
                    <a:satMod val="150000"/>
                  </a:schemeClr>
                </a:solidFill>
                <a:latin typeface="Franklin Gothic Demi" pitchFamily="34" charset="0"/>
              </a:rPr>
            </a:br>
            <a:r>
              <a:rPr lang="en-US" sz="4000" dirty="0" smtClean="0">
                <a:solidFill>
                  <a:schemeClr val="accent1">
                    <a:satMod val="150000"/>
                  </a:schemeClr>
                </a:solidFill>
                <a:latin typeface="Franklin Gothic Demi" pitchFamily="34" charset="0"/>
              </a:rPr>
              <a:t>(ASHOFF NODULE)</a:t>
            </a:r>
            <a:br>
              <a:rPr lang="en-US" sz="4000" dirty="0" smtClean="0">
                <a:solidFill>
                  <a:schemeClr val="accent1">
                    <a:satMod val="150000"/>
                  </a:schemeClr>
                </a:solidFill>
                <a:latin typeface="Franklin Gothic Demi" pitchFamily="34" charset="0"/>
              </a:rPr>
            </a:br>
            <a:endParaRPr lang="en-US" sz="4000" dirty="0">
              <a:solidFill>
                <a:schemeClr val="accent1">
                  <a:satMod val="150000"/>
                </a:schemeClr>
              </a:solidFill>
              <a:latin typeface="Franklin Gothic Demi" pitchFamily="34" charset="0"/>
            </a:endParaRPr>
          </a:p>
        </p:txBody>
      </p:sp>
      <p:pic>
        <p:nvPicPr>
          <p:cNvPr id="4" name="Picture 4" descr="Rhaumatic myocarditis 8"/>
          <p:cNvPicPr>
            <a:picLocks noChangeAspect="1" noChangeArrowheads="1"/>
          </p:cNvPicPr>
          <p:nvPr/>
        </p:nvPicPr>
        <p:blipFill>
          <a:blip r:embed="rId3" cstate="print"/>
          <a:srcRect/>
          <a:stretch>
            <a:fillRect/>
          </a:stretch>
        </p:blipFill>
        <p:spPr bwMode="auto">
          <a:xfrm>
            <a:off x="0" y="1500188"/>
            <a:ext cx="9144000" cy="5457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Acute rheumatic myocarditis: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cardiac muscle shows:</a:t>
            </a:r>
            <a:endParaRPr lang="en-US" sz="2800" i="1" dirty="0">
              <a:solidFill>
                <a:schemeClr val="accent1">
                  <a:satMod val="150000"/>
                </a:schemeClr>
              </a:solidFill>
              <a:latin typeface="Franklin Gothic Demi" pitchFamily="34" charset="0"/>
            </a:endParaRPr>
          </a:p>
        </p:txBody>
      </p:sp>
      <p:sp>
        <p:nvSpPr>
          <p:cNvPr id="11267" name="TextBox 3"/>
          <p:cNvSpPr txBox="1">
            <a:spLocks noChangeArrowheads="1"/>
          </p:cNvSpPr>
          <p:nvPr/>
        </p:nvSpPr>
        <p:spPr bwMode="auto">
          <a:xfrm>
            <a:off x="357188" y="2143125"/>
            <a:ext cx="8358187" cy="3540125"/>
          </a:xfrm>
          <a:prstGeom prst="rect">
            <a:avLst/>
          </a:prstGeom>
          <a:noFill/>
          <a:ln w="9525">
            <a:noFill/>
            <a:miter lim="800000"/>
            <a:headEnd/>
            <a:tailEnd/>
          </a:ln>
        </p:spPr>
        <p:txBody>
          <a:bodyPr>
            <a:spAutoFit/>
          </a:bodyPr>
          <a:lstStyle/>
          <a:p>
            <a:pPr marL="531813" indent="-531813" algn="just">
              <a:buFontTx/>
              <a:buBlip>
                <a:blip r:embed="rId3"/>
              </a:buBlip>
            </a:pPr>
            <a:r>
              <a:rPr lang="en-US" sz="2800">
                <a:latin typeface="Franklin Gothic Demi" pitchFamily="34" charset="0"/>
              </a:rPr>
              <a:t>Aschoff bodies in the intermuscular fibrous septa. They are oval in shape and seen in relation to blood vessels.</a:t>
            </a:r>
          </a:p>
          <a:p>
            <a:pPr marL="531813" indent="-531813" algn="just">
              <a:buFontTx/>
              <a:buBlip>
                <a:blip r:embed="rId3"/>
              </a:buBlip>
            </a:pPr>
            <a:endParaRPr lang="en-US" sz="2800">
              <a:latin typeface="Franklin Gothic Demi" pitchFamily="34" charset="0"/>
            </a:endParaRPr>
          </a:p>
          <a:p>
            <a:pPr marL="531813" indent="-531813" algn="just">
              <a:buFontTx/>
              <a:buBlip>
                <a:blip r:embed="rId3"/>
              </a:buBlip>
            </a:pPr>
            <a:r>
              <a:rPr lang="en-US" sz="2800">
                <a:latin typeface="Franklin Gothic Demi" pitchFamily="34" charset="0"/>
              </a:rPr>
              <a:t>Each consists of a focus of fibrinoid necrosis, few lymphocytes, macrophages and few small giant cells with one or several nuclei (Aschoff giant cell). </a:t>
            </a:r>
            <a:r>
              <a:rPr lang="en-US">
                <a:latin typeface="Corbel" pitchFamily="34" charset="0"/>
              </a:rPr>
              <a:t> </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1-Atheroma of aorta</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www.jazannurses.com/mkportal/modules/gallery/album/a_127.jpg"/>
          <p:cNvPicPr>
            <a:picLocks noChangeAspect="1" noChangeArrowheads="1"/>
          </p:cNvPicPr>
          <p:nvPr/>
        </p:nvPicPr>
        <p:blipFill>
          <a:blip r:embed="rId3" cstate="print"/>
          <a:srcRect/>
          <a:stretch>
            <a:fillRect/>
          </a:stretch>
        </p:blipFill>
        <p:spPr bwMode="auto">
          <a:xfrm>
            <a:off x="1115616" y="476672"/>
            <a:ext cx="6912768" cy="3456384"/>
          </a:xfrm>
          <a:prstGeom prst="rect">
            <a:avLst/>
          </a:prstGeom>
          <a:noFill/>
        </p:spPr>
      </p:pic>
      <p:sp>
        <p:nvSpPr>
          <p:cNvPr id="5" name="Rectangle 4"/>
          <p:cNvSpPr/>
          <p:nvPr/>
        </p:nvSpPr>
        <p:spPr>
          <a:xfrm>
            <a:off x="0" y="4149079"/>
            <a:ext cx="9144000" cy="2308324"/>
          </a:xfrm>
          <a:prstGeom prst="rect">
            <a:avLst/>
          </a:prstGeom>
        </p:spPr>
        <p:txBody>
          <a:bodyPr wrap="square">
            <a:spAutoFit/>
          </a:bodyPr>
          <a:lstStyle/>
          <a:p>
            <a:r>
              <a:rPr lang="en-US" b="1" dirty="0" smtClean="0"/>
              <a:t>These three aortas demonstrate mild, moderate, and severe atherosclerosis from bottom to top. At the bottom, the mild atherosclerosis shows only scattered lipid plaques. The aorta in the middle shows many more larger plaques. The severe atherosclerosis in the aorta at the top shows extensive ulceration in the plaques.</a:t>
            </a:r>
          </a:p>
          <a:p>
            <a:endParaRPr lang="en-US" b="1" dirty="0" smtClean="0"/>
          </a:p>
          <a:p>
            <a:r>
              <a:rPr lang="en-US" b="1" dirty="0" smtClean="0"/>
              <a:t/>
            </a:r>
            <a:br>
              <a:rPr lang="en-US" b="1" dirty="0" smtClean="0"/>
            </a:br>
            <a:r>
              <a:rPr lang="en-US" b="1" dirty="0" smtClean="0"/>
              <a:t/>
            </a:r>
            <a:br>
              <a:rPr lang="en-US" b="1" dirty="0" smtClean="0"/>
            </a:br>
            <a:endParaRPr lang="en-US" dirty="0"/>
          </a:p>
        </p:txBody>
      </p:sp>
      <p:sp>
        <p:nvSpPr>
          <p:cNvPr id="4" name="Rectangle 3"/>
          <p:cNvSpPr/>
          <p:nvPr/>
        </p:nvSpPr>
        <p:spPr>
          <a:xfrm>
            <a:off x="228600" y="5486400"/>
            <a:ext cx="8610600" cy="1200329"/>
          </a:xfrm>
          <a:prstGeom prst="rect">
            <a:avLst/>
          </a:prstGeom>
        </p:spPr>
        <p:txBody>
          <a:bodyPr wrap="square">
            <a:spAutoFit/>
          </a:bodyPr>
          <a:lstStyle/>
          <a:p>
            <a:pPr>
              <a:buFont typeface="Wingdings" pitchFamily="2" charset="2"/>
              <a:buChar char="Ø"/>
            </a:pPr>
            <a:r>
              <a:rPr lang="en-US" dirty="0" smtClean="0"/>
              <a:t>The major risk factors are </a:t>
            </a:r>
            <a:r>
              <a:rPr lang="en-US" dirty="0" err="1" smtClean="0"/>
              <a:t>hyperlipidemia</a:t>
            </a:r>
            <a:r>
              <a:rPr lang="en-US" dirty="0" smtClean="0"/>
              <a:t> , hypertension , cigarette smoking and diabetes</a:t>
            </a:r>
          </a:p>
          <a:p>
            <a:endParaRPr lang="en-US" dirty="0" smtClean="0"/>
          </a:p>
          <a:p>
            <a:pPr>
              <a:buFont typeface="Wingdings" pitchFamily="2" charset="2"/>
              <a:buChar char="Ø"/>
            </a:pPr>
            <a:r>
              <a:rPr lang="en-US" dirty="0" smtClean="0"/>
              <a:t>Complications are</a:t>
            </a:r>
            <a:r>
              <a:rPr lang="en-US" baseline="0" dirty="0" smtClean="0"/>
              <a:t> thrombosis , hemorrhage , calcifications and </a:t>
            </a:r>
            <a:r>
              <a:rPr lang="en-US" baseline="0" dirty="0" err="1" smtClean="0"/>
              <a:t>aneurysmal</a:t>
            </a:r>
            <a:r>
              <a:rPr lang="en-US" baseline="0" dirty="0" smtClean="0"/>
              <a:t> dilatation with the distal ischemic events .</a:t>
            </a:r>
            <a:r>
              <a:rPr lang="en-US" dirty="0" smtClean="0"/>
              <a:t> </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http://www.jazannurses.com/mkportal/modules/gallery/album/a_132.jpg"/>
          <p:cNvPicPr>
            <a:picLocks noChangeAspect="1" noChangeArrowheads="1"/>
          </p:cNvPicPr>
          <p:nvPr/>
        </p:nvPicPr>
        <p:blipFill>
          <a:blip r:embed="rId3" cstate="print"/>
          <a:srcRect/>
          <a:stretch>
            <a:fillRect/>
          </a:stretch>
        </p:blipFill>
        <p:spPr bwMode="auto">
          <a:xfrm>
            <a:off x="899592" y="1268760"/>
            <a:ext cx="6696744" cy="3528392"/>
          </a:xfrm>
          <a:prstGeom prst="rect">
            <a:avLst/>
          </a:prstGeom>
          <a:noFill/>
        </p:spPr>
      </p:pic>
      <p:sp>
        <p:nvSpPr>
          <p:cNvPr id="6" name="Rectangle 5"/>
          <p:cNvSpPr/>
          <p:nvPr/>
        </p:nvSpPr>
        <p:spPr>
          <a:xfrm>
            <a:off x="899592" y="5085183"/>
            <a:ext cx="7056784" cy="1477328"/>
          </a:xfrm>
          <a:prstGeom prst="rect">
            <a:avLst/>
          </a:prstGeom>
        </p:spPr>
        <p:txBody>
          <a:bodyPr wrap="square">
            <a:spAutoFit/>
          </a:bodyPr>
          <a:lstStyle/>
          <a:p>
            <a:r>
              <a:rPr lang="en-US" b="1" dirty="0" smtClean="0"/>
              <a:t>This is severe atherosclerosis of the aorta in which the </a:t>
            </a:r>
            <a:r>
              <a:rPr lang="en-US" b="1" dirty="0" err="1" smtClean="0"/>
              <a:t>atheromatous</a:t>
            </a:r>
            <a:r>
              <a:rPr lang="en-US" b="1" dirty="0" smtClean="0"/>
              <a:t> plaques have undergone ulceration along with formation of overlying mural thrombus.</a:t>
            </a:r>
            <a:br>
              <a:rPr lang="en-US" b="1" dirty="0" smtClean="0"/>
            </a:br>
            <a:r>
              <a:rPr lang="en-US" b="1" dirty="0" smtClean="0"/>
              <a:t/>
            </a:r>
            <a:br>
              <a:rPr lang="en-US" b="1" dirty="0" smtClean="0"/>
            </a:br>
            <a:endParaRPr lang="en-US" dirty="0"/>
          </a:p>
        </p:txBody>
      </p:sp>
      <p:sp>
        <p:nvSpPr>
          <p:cNvPr id="4" name="Rectangle 3"/>
          <p:cNvSpPr/>
          <p:nvPr/>
        </p:nvSpPr>
        <p:spPr>
          <a:xfrm>
            <a:off x="2133600" y="228600"/>
            <a:ext cx="4572000" cy="646331"/>
          </a:xfrm>
          <a:prstGeom prst="rect">
            <a:avLst/>
          </a:prstGeom>
        </p:spPr>
        <p:txBody>
          <a:bodyPr>
            <a:spAutoFit/>
          </a:bodyPr>
          <a:lstStyle/>
          <a:p>
            <a:r>
              <a:rPr lang="en-US" b="1" dirty="0" smtClean="0">
                <a:solidFill>
                  <a:srgbClr val="FF0000"/>
                </a:solidFill>
                <a:latin typeface="Maiandra GD" pitchFamily="34" charset="0"/>
              </a:rPr>
              <a:t>Severe atherosclerosis.  Ulceration and hemorrhage in </a:t>
            </a:r>
            <a:r>
              <a:rPr lang="en-US" b="1" dirty="0" err="1" smtClean="0">
                <a:solidFill>
                  <a:srgbClr val="FF0000"/>
                </a:solidFill>
                <a:latin typeface="Maiandra GD" pitchFamily="34" charset="0"/>
              </a:rPr>
              <a:t>atheromatous</a:t>
            </a:r>
            <a:r>
              <a:rPr lang="en-US" b="1" dirty="0" smtClean="0">
                <a:solidFill>
                  <a:srgbClr val="FF0000"/>
                </a:solidFill>
                <a:latin typeface="Maiandra GD" pitchFamily="34" charset="0"/>
              </a:rPr>
              <a:t> plaques. </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Block</a:t>
            </a:r>
            <a:endParaRPr lang="en-US" dirty="0"/>
          </a:p>
        </p:txBody>
      </p:sp>
      <p:sp>
        <p:nvSpPr>
          <p:cNvPr id="3" name="Subtitle 2"/>
          <p:cNvSpPr>
            <a:spLocks noGrp="1"/>
          </p:cNvSpPr>
          <p:nvPr>
            <p:ph type="subTitle" idx="1"/>
          </p:nvPr>
        </p:nvSpPr>
        <p:spPr/>
        <p:txBody>
          <a:bodyPr/>
          <a:lstStyle/>
          <a:p>
            <a:endParaRPr lang="en-US" dirty="0"/>
          </a:p>
        </p:txBody>
      </p:sp>
      <p:pic>
        <p:nvPicPr>
          <p:cNvPr id="15362" name="Picture 2" descr="C:\Documents and Settings\Mr. Amer Shafie\Desktop\1cardiovascular block\atheroma of aorta 1.jpg"/>
          <p:cNvPicPr>
            <a:picLocks noChangeAspect="1" noChangeArrowheads="1"/>
          </p:cNvPicPr>
          <p:nvPr/>
        </p:nvPicPr>
        <p:blipFill>
          <a:blip r:embed="rId2" cstate="print"/>
          <a:srcRect/>
          <a:stretch>
            <a:fillRect/>
          </a:stretch>
        </p:blipFill>
        <p:spPr bwMode="auto">
          <a:xfrm>
            <a:off x="32725" y="0"/>
            <a:ext cx="9111275" cy="6882721"/>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2-Coronary atherosclerosis</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1252728"/>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CORONARY ARTERY ATHEROSCLEROSIS</a:t>
            </a:r>
            <a:endParaRPr lang="en-US" sz="3600" dirty="0">
              <a:solidFill>
                <a:schemeClr val="accent1">
                  <a:satMod val="150000"/>
                </a:schemeClr>
              </a:solidFill>
              <a:latin typeface="Franklin Gothic Demi" pitchFamily="34" charset="0"/>
            </a:endParaRPr>
          </a:p>
        </p:txBody>
      </p:sp>
      <p:pic>
        <p:nvPicPr>
          <p:cNvPr id="4" name="Picture 4"/>
          <p:cNvPicPr>
            <a:picLocks noChangeAspect="1" noChangeArrowheads="1"/>
          </p:cNvPicPr>
          <p:nvPr/>
        </p:nvPicPr>
        <p:blipFill>
          <a:blip r:embed="rId3" cstate="print">
            <a:lum bright="20000" contrast="30000"/>
          </a:blip>
          <a:srcRect/>
          <a:stretch>
            <a:fillRect/>
          </a:stretch>
        </p:blipFill>
        <p:spPr>
          <a:xfrm>
            <a:off x="0" y="1500188"/>
            <a:ext cx="9144000" cy="5372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TotalTime>
  <Words>731</Words>
  <Application>Microsoft Office PowerPoint</Application>
  <PresentationFormat>On-screen Show (4:3)</PresentationFormat>
  <Paragraphs>109</Paragraphs>
  <Slides>34</Slides>
  <Notes>19</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Cardiovascular practical Block</vt:lpstr>
      <vt:lpstr>Normal anatomy and histology </vt:lpstr>
      <vt:lpstr>PowerPoint Presentation</vt:lpstr>
      <vt:lpstr>Cardiovascular practical Block</vt:lpstr>
      <vt:lpstr>PowerPoint Presentation</vt:lpstr>
      <vt:lpstr>PowerPoint Presentation</vt:lpstr>
      <vt:lpstr>Cardiovascular Block</vt:lpstr>
      <vt:lpstr>Cardiovascular practical Block</vt:lpstr>
      <vt:lpstr> CORONARY ARTERY ATHEROSCLEROSIS</vt:lpstr>
      <vt:lpstr> CORONARY ATHEROSCLEROSIS</vt:lpstr>
      <vt:lpstr> ATHEROMATOUS PLAQUE WITH FIBROSIS AND CHOLESTEROL CLEFTS</vt:lpstr>
      <vt:lpstr>Coronary atherosclerosis: Cross section of a coronary artery shows:</vt:lpstr>
      <vt:lpstr>Cardiovascular practical Block</vt:lpstr>
      <vt:lpstr>PowerPoint Presentation</vt:lpstr>
      <vt:lpstr>PowerPoint Presentation</vt:lpstr>
      <vt:lpstr>PowerPoint Presentation</vt:lpstr>
      <vt:lpstr>Cardiovascular practical Block</vt:lpstr>
      <vt:lpstr>PowerPoint Presentation</vt:lpstr>
      <vt:lpstr>Myocardial infarction </vt:lpstr>
      <vt:lpstr> MYOCARDIAL INFARCTION  (LATE STAGE)</vt:lpstr>
      <vt:lpstr>Myocardial infarction: Section of myocardial shows:</vt:lpstr>
      <vt:lpstr>Cardiovascular practical Block</vt:lpstr>
      <vt:lpstr>PowerPoint Presentation</vt:lpstr>
      <vt:lpstr>PowerPoint Presentation</vt:lpstr>
      <vt:lpstr>PowerPoint Presentation</vt:lpstr>
      <vt:lpstr>Cardiovascular practical Block</vt:lpstr>
      <vt:lpstr>PowerPoint Presentation</vt:lpstr>
      <vt:lpstr>Vegetations of rheumatic fever on aortic valve</vt:lpstr>
      <vt:lpstr> RHEUMATIC VALVULITIS (HEART)</vt:lpstr>
      <vt:lpstr>Rheumatic valvulitis:  Section of fragments of endocardial valve shows:</vt:lpstr>
      <vt:lpstr>Cardiovascular practical Block</vt:lpstr>
      <vt:lpstr>Cardiovascular Block</vt:lpstr>
      <vt:lpstr>  RHEUMATIC MYOCARDIITIS  (ASHOFF NODULE) </vt:lpstr>
      <vt:lpstr>Acute rheumatic myocarditis: Section of cardiac muscle shows: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Cardiovascular practical Block</dc:title>
  <dc:creator>DrShaesta</dc:creator>
  <cp:lastModifiedBy>user</cp:lastModifiedBy>
  <cp:revision>18</cp:revision>
  <dcterms:created xsi:type="dcterms:W3CDTF">2012-03-18T06:29:23Z</dcterms:created>
  <dcterms:modified xsi:type="dcterms:W3CDTF">2013-03-09T20:29:39Z</dcterms:modified>
</cp:coreProperties>
</file>