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7" r:id="rId2"/>
    <p:sldId id="261" r:id="rId3"/>
    <p:sldId id="262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7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5" r:id="rId52"/>
    <p:sldId id="316" r:id="rId53"/>
    <p:sldId id="317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D1D579-86E1-4946-8D3B-8E410E974FDD}" type="datetimeFigureOut">
              <a:rPr lang="en-US" smtClean="0"/>
              <a:pPr/>
              <a:t>4/14/2013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5D3AE6-4768-4DB9-B729-9856DFEF8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91129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0131-69CC-40C0-88AE-9A7928CF3E90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2930F5B-64AA-4905-A985-B6748151A04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BED039C-2185-4DD6-87F7-DEA20E452BD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0131-69CC-40C0-88AE-9A7928CF3E90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z="500" smtClean="0">
              <a:latin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four major forms of vegetative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endodarditis</a:t>
            </a:r>
            <a:r>
              <a:rPr lang="en-US" baseline="0" dirty="0" smtClean="0"/>
              <a:t> are rheumatic , infective , thrombotic  and </a:t>
            </a:r>
            <a:r>
              <a:rPr lang="en-US" baseline="0" dirty="0" err="1" smtClean="0"/>
              <a:t>Libman</a:t>
            </a:r>
            <a:r>
              <a:rPr lang="en-US" baseline="0" dirty="0" smtClean="0"/>
              <a:t>–Sacks </a:t>
            </a:r>
            <a:r>
              <a:rPr lang="en-US" baseline="0" dirty="0" err="1" smtClean="0"/>
              <a:t>endocarditis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0131-69CC-40C0-88AE-9A7928CF3E90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200" b="1" i="0" dirty="0" smtClean="0">
                <a:solidFill>
                  <a:srgbClr val="FF0000"/>
                </a:solidFill>
                <a:latin typeface="Maiandra GD" pitchFamily="34" charset="0"/>
              </a:rPr>
              <a:t> </a:t>
            </a:r>
            <a:endParaRPr lang="en-US" i="0" dirty="0" smtClean="0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D3BC927-7F0F-46AC-9FD9-308C3F73AE8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CDA7A27-738E-400F-BFA8-FC419114F44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D95B001-F0E0-4F3D-96FF-A6DCE665A0E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8B0945C-0595-46BE-90B8-891FCEDA16E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0131-69CC-40C0-88AE-9A7928CF3E90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0131-69CC-40C0-88AE-9A7928CF3E90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344F8F5-E9BB-43BD-A29F-7E1C5036B21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0131-69CC-40C0-88AE-9A7928CF3E9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147294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AF1F436-FDC8-4A8B-956A-E6DA2772481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F74967C-6636-40D4-A65C-6E2F5338D50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32C07F9-643B-4752-9B13-3FAEF629A45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Segmental inflammatory lesions</a:t>
            </a:r>
            <a:r>
              <a:rPr lang="en-US" baseline="0" dirty="0" smtClean="0"/>
              <a:t> with </a:t>
            </a:r>
            <a:r>
              <a:rPr lang="en-US" baseline="0" dirty="0" err="1" smtClean="0"/>
              <a:t>intimal</a:t>
            </a:r>
            <a:r>
              <a:rPr lang="en-US" baseline="0" dirty="0" smtClean="0"/>
              <a:t> thickening , medial </a:t>
            </a:r>
            <a:r>
              <a:rPr lang="en-US" baseline="0" dirty="0" err="1" smtClean="0"/>
              <a:t>granulomatous</a:t>
            </a:r>
            <a:r>
              <a:rPr lang="en-US" baseline="0" dirty="0" smtClean="0"/>
              <a:t> inflammation with giant cells and chronic inflammatory cells and internal elastic lamina fragmentation . </a:t>
            </a:r>
            <a:endParaRPr lang="en-US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0131-69CC-40C0-88AE-9A7928CF3E90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condition might be complicated by </a:t>
            </a:r>
            <a:r>
              <a:rPr lang="en-US" dirty="0" err="1" smtClean="0"/>
              <a:t>glomerulonephritis</a:t>
            </a:r>
            <a:r>
              <a:rPr lang="en-US" dirty="0" smtClean="0"/>
              <a:t> and </a:t>
            </a:r>
            <a:r>
              <a:rPr lang="en-US" dirty="0" err="1" smtClean="0"/>
              <a:t>hemoptysis</a:t>
            </a:r>
            <a:r>
              <a:rPr lang="en-US" dirty="0" smtClean="0"/>
              <a:t>  due  to pulmonary </a:t>
            </a:r>
            <a:r>
              <a:rPr lang="en-US" dirty="0" err="1" smtClean="0"/>
              <a:t>capillaritis</a:t>
            </a:r>
            <a:r>
              <a:rPr lang="en-US" dirty="0" smtClean="0"/>
              <a:t> 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0131-69CC-40C0-88AE-9A7928CF3E90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Section of the skin shows </a:t>
            </a:r>
            <a:r>
              <a:rPr lang="en-US" dirty="0" err="1" smtClean="0"/>
              <a:t>fibrinoid</a:t>
            </a:r>
            <a:r>
              <a:rPr lang="en-US" dirty="0" smtClean="0"/>
              <a:t> necrosis of blood vessels with </a:t>
            </a:r>
            <a:r>
              <a:rPr lang="en-US" dirty="0" err="1" smtClean="0"/>
              <a:t>extravasation</a:t>
            </a:r>
            <a:r>
              <a:rPr lang="en-US" dirty="0" smtClean="0"/>
              <a:t> of RBCs , </a:t>
            </a:r>
            <a:r>
              <a:rPr lang="en-US" dirty="0" err="1" smtClean="0"/>
              <a:t>neutrphilic</a:t>
            </a:r>
            <a:r>
              <a:rPr lang="en-US" dirty="0" smtClean="0"/>
              <a:t> infiltration with debris (</a:t>
            </a:r>
            <a:r>
              <a:rPr lang="en-US" dirty="0" err="1" smtClean="0"/>
              <a:t>leukocytoclasis</a:t>
            </a:r>
            <a:r>
              <a:rPr lang="en-US" dirty="0" smtClean="0"/>
              <a:t> ) 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0131-69CC-40C0-88AE-9A7928CF3E90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01CFFA4-F5C2-42A7-A849-FFD9085DF3B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1FCB3FB-E718-4620-B3B2-5FEDCFFAE71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ED03AC9-A487-4799-A1B2-A5D96E138AF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200" b="1" i="0" dirty="0" smtClean="0">
                <a:solidFill>
                  <a:srgbClr val="FF0000"/>
                </a:solidFill>
                <a:latin typeface="Maiandra GD" pitchFamily="34" charset="0"/>
              </a:rPr>
              <a:t>Complications</a:t>
            </a:r>
            <a:r>
              <a:rPr lang="en-US" sz="1200" b="1" i="0" baseline="0" dirty="0" smtClean="0">
                <a:solidFill>
                  <a:srgbClr val="FF0000"/>
                </a:solidFill>
                <a:latin typeface="Maiandra GD" pitchFamily="34" charset="0"/>
              </a:rPr>
              <a:t> : </a:t>
            </a:r>
            <a:r>
              <a:rPr lang="en-US" sz="1200" b="1" i="0" dirty="0" smtClean="0">
                <a:solidFill>
                  <a:srgbClr val="FF0000"/>
                </a:solidFill>
                <a:latin typeface="Maiandra GD" pitchFamily="34" charset="0"/>
              </a:rPr>
              <a:t>Aneurysm, Thrombosis and Ischemia</a:t>
            </a:r>
            <a:endParaRPr lang="en-US" i="0" dirty="0" smtClean="0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DD549E2-20D4-462A-9252-B16F804DBC1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0131-69CC-40C0-88AE-9A7928CF3E90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0131-69CC-40C0-88AE-9A7928CF3E90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0131-69CC-40C0-88AE-9A7928CF3E90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5C814-82D6-492A-AD55-57371D2A689E}" type="datetimeFigureOut">
              <a:rPr lang="en-US" smtClean="0"/>
              <a:pPr/>
              <a:t>4/14/2013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1CE1-4F01-47B6-989C-8F3EFBB6E6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5C814-82D6-492A-AD55-57371D2A689E}" type="datetimeFigureOut">
              <a:rPr lang="en-US" smtClean="0"/>
              <a:pPr/>
              <a:t>4/14/2013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1CE1-4F01-47B6-989C-8F3EFBB6E6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5C814-82D6-492A-AD55-57371D2A689E}" type="datetimeFigureOut">
              <a:rPr lang="en-US" smtClean="0"/>
              <a:pPr/>
              <a:t>4/14/2013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1CE1-4F01-47B6-989C-8F3EFBB6E6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0FC2E1-7835-4AB1-AB25-808770810F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5C814-82D6-492A-AD55-57371D2A689E}" type="datetimeFigureOut">
              <a:rPr lang="en-US" smtClean="0"/>
              <a:pPr/>
              <a:t>4/14/2013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1CE1-4F01-47B6-989C-8F3EFBB6E6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5C814-82D6-492A-AD55-57371D2A689E}" type="datetimeFigureOut">
              <a:rPr lang="en-US" smtClean="0"/>
              <a:pPr/>
              <a:t>4/14/2013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1CE1-4F01-47B6-989C-8F3EFBB6E6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5C814-82D6-492A-AD55-57371D2A689E}" type="datetimeFigureOut">
              <a:rPr lang="en-US" smtClean="0"/>
              <a:pPr/>
              <a:t>4/14/2013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1CE1-4F01-47B6-989C-8F3EFBB6E6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5C814-82D6-492A-AD55-57371D2A689E}" type="datetimeFigureOut">
              <a:rPr lang="en-US" smtClean="0"/>
              <a:pPr/>
              <a:t>4/14/2013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1CE1-4F01-47B6-989C-8F3EFBB6E6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5C814-82D6-492A-AD55-57371D2A689E}" type="datetimeFigureOut">
              <a:rPr lang="en-US" smtClean="0"/>
              <a:pPr/>
              <a:t>4/14/2013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1CE1-4F01-47B6-989C-8F3EFBB6E6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5C814-82D6-492A-AD55-57371D2A689E}" type="datetimeFigureOut">
              <a:rPr lang="en-US" smtClean="0"/>
              <a:pPr/>
              <a:t>4/14/2013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1CE1-4F01-47B6-989C-8F3EFBB6E6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5C814-82D6-492A-AD55-57371D2A689E}" type="datetimeFigureOut">
              <a:rPr lang="en-US" smtClean="0"/>
              <a:pPr/>
              <a:t>4/14/2013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1CE1-4F01-47B6-989C-8F3EFBB6E6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5C814-82D6-492A-AD55-57371D2A689E}" type="datetimeFigureOut">
              <a:rPr lang="en-US" smtClean="0"/>
              <a:pPr/>
              <a:t>4/14/2013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1CE1-4F01-47B6-989C-8F3EFBB6E6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5C814-82D6-492A-AD55-57371D2A689E}" type="datetimeFigureOut">
              <a:rPr lang="en-US" smtClean="0"/>
              <a:pPr/>
              <a:t>4/14/2013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E1CE1-4F01-47B6-989C-8F3EFBB6E69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www.google.com/imgres?imgurl=http://modernmedicalguide.com/wp-content/uploads/2010/04/Buergers-Disease1.jpg&amp;imgrefurl=http://modernmedicalguide.com/buergers-disease/&amp;usg=__bE7lWi64bR-2t0NHxA6oL1LjVKw=&amp;h=397&amp;w=243&amp;sz=38&amp;hl=en&amp;start=2&amp;zoom=1&amp;tbnid=cBdcqpwrqQAYlM:&amp;tbnh=124&amp;tbnw=76&amp;ei=Yo1rTYDNKN6AhAe-jMXCDQ&amp;prev=/images?q=buerger's+disease+pictures&amp;um=1&amp;hl=en&amp;safe=active&amp;sa=N&amp;tbs=isch:1&amp;um=1&amp;itbs=1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Artery" TargetMode="External"/><Relationship Id="rId2" Type="http://schemas.openxmlformats.org/officeDocument/2006/relationships/hyperlink" Target="http://en.wikipedia.org/wiki/Inflammation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n.wikipedia.org/wiki/Tobacco" TargetMode="External"/><Relationship Id="rId4" Type="http://schemas.openxmlformats.org/officeDocument/2006/relationships/hyperlink" Target="http://en.wikipedia.org/wiki/Vein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Cardiovascular practical Block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Revision</a:t>
            </a:r>
          </a:p>
          <a:p>
            <a:r>
              <a:rPr lang="en-US" dirty="0" err="1" smtClean="0"/>
              <a:t>Shaesta</a:t>
            </a:r>
            <a:r>
              <a:rPr lang="en-US" dirty="0" smtClean="0"/>
              <a:t> </a:t>
            </a:r>
            <a:r>
              <a:rPr lang="en-US" dirty="0" err="1" smtClean="0"/>
              <a:t>Naseem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Mr. Amer Shafie\Desktop\1cardiovascular block\Aneurysm of abdominal aor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14974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715000" y="1219200"/>
            <a:ext cx="32004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/>
              <a:t>Aneurysmal</a:t>
            </a:r>
            <a:r>
              <a:rPr lang="en-US" sz="2800" dirty="0" smtClean="0"/>
              <a:t> dilatation of lower aorta with rupture , intra-luminal thrombus and extensive aortic atherosclerosis.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http://2.bp.blogspot.com/_PC3aIMjVWm8/SSFmTob8IyI/AAAAAAAABHk/l0u_4Kq0TYg/s400/aneurysm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57200"/>
            <a:ext cx="5410200" cy="5791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5943600" y="609600"/>
            <a:ext cx="32004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The most likely causes</a:t>
            </a:r>
            <a:r>
              <a:rPr lang="en-US" sz="3200" baseline="0" dirty="0" smtClean="0"/>
              <a:t> of aneurysms are </a:t>
            </a:r>
          </a:p>
          <a:p>
            <a:pPr>
              <a:buFont typeface="Wingdings" pitchFamily="2" charset="2"/>
              <a:buChar char="Ø"/>
            </a:pPr>
            <a:r>
              <a:rPr lang="en-US" sz="3200" baseline="0" dirty="0" smtClean="0"/>
              <a:t>a</a:t>
            </a:r>
            <a:r>
              <a:rPr lang="en-US" sz="3200" dirty="0" smtClean="0"/>
              <a:t>therosclerosis </a:t>
            </a:r>
          </a:p>
          <a:p>
            <a:pPr>
              <a:buFont typeface="Wingdings" pitchFamily="2" charset="2"/>
              <a:buChar char="Ø"/>
            </a:pPr>
            <a:r>
              <a:rPr lang="en-US" sz="3200" dirty="0" err="1" smtClean="0"/>
              <a:t>mycotic</a:t>
            </a:r>
            <a:r>
              <a:rPr lang="en-US" sz="3200" dirty="0" smtClean="0"/>
              <a:t> ,</a:t>
            </a:r>
          </a:p>
          <a:p>
            <a:pPr>
              <a:buFont typeface="Wingdings" pitchFamily="2" charset="2"/>
              <a:buChar char="Ø"/>
            </a:pPr>
            <a:r>
              <a:rPr lang="en-US" sz="3200" dirty="0" smtClean="0"/>
              <a:t>syphilitic and </a:t>
            </a:r>
          </a:p>
          <a:p>
            <a:pPr>
              <a:buFont typeface="Wingdings" pitchFamily="2" charset="2"/>
              <a:buChar char="Ø"/>
            </a:pPr>
            <a:r>
              <a:rPr lang="en-US" sz="3200" dirty="0" smtClean="0"/>
              <a:t>congenital 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Mr. Amer Shafie\Desktop\1cardiovascular block\myocardial infarction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05400" cy="6975153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5105400" y="1905000"/>
            <a:ext cx="3276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Complications that might occur: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 arrhythmias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ventricular aneurysm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 rupture of myocardium,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cardiac </a:t>
            </a:r>
            <a:r>
              <a:rPr lang="en-US" sz="2400" dirty="0" err="1" smtClean="0"/>
              <a:t>tamponade</a:t>
            </a:r>
            <a:r>
              <a:rPr lang="en-US" sz="2400" dirty="0" smtClean="0"/>
              <a:t> (cardiac pressure by blood in pericardium). 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5334000" y="228600"/>
            <a:ext cx="3574184" cy="523220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4-Myocardial infarction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458200" cy="914400"/>
          </a:xfrm>
        </p:spPr>
        <p:txBody>
          <a:bodyPr lIns="90000" tIns="46800" rIns="90000" bIns="46800">
            <a:normAutofit/>
          </a:bodyPr>
          <a:lstStyle/>
          <a:p>
            <a:pPr defTabSz="457200" eaLnBrk="1" hangingPunct="1">
              <a:buClr>
                <a:srgbClr val="3333FF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 dirty="0" smtClean="0">
                <a:solidFill>
                  <a:srgbClr val="3333FF"/>
                </a:solidFill>
                <a:ea typeface="Arial Unicode MS" pitchFamily="34" charset="-128"/>
                <a:cs typeface="Arial Unicode MS" pitchFamily="34" charset="-128"/>
              </a:rPr>
              <a:t>Myocardial infarction </a:t>
            </a:r>
          </a:p>
        </p:txBody>
      </p:sp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143000"/>
            <a:ext cx="6019800" cy="472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28600" y="6019800"/>
            <a:ext cx="853440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Cross section of the left and right ventricles shows a pale and irregular focal  fibrosis in the left ventricular wall with increased thickness .</a:t>
            </a:r>
          </a:p>
        </p:txBody>
      </p:sp>
      <p:sp>
        <p:nvSpPr>
          <p:cNvPr id="5" name="Rectangle 4"/>
          <p:cNvSpPr/>
          <p:nvPr/>
        </p:nvSpPr>
        <p:spPr>
          <a:xfrm>
            <a:off x="7162800" y="4038600"/>
            <a:ext cx="1632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right ventricles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2362200"/>
            <a:ext cx="1507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left ventricles </a:t>
            </a:r>
            <a:endParaRPr lang="en-US" dirty="0"/>
          </a:p>
        </p:txBody>
      </p:sp>
      <p:cxnSp>
        <p:nvCxnSpPr>
          <p:cNvPr id="8" name="Straight Arrow Connector 7"/>
          <p:cNvCxnSpPr>
            <a:endCxn id="6" idx="2"/>
          </p:cNvCxnSpPr>
          <p:nvPr/>
        </p:nvCxnSpPr>
        <p:spPr>
          <a:xfrm rot="10800000">
            <a:off x="753572" y="2731532"/>
            <a:ext cx="3208828" cy="107846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6248400" y="4343400"/>
            <a:ext cx="1447800" cy="6096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MYOCARDIAL INFARCTION </a:t>
            </a:r>
            <a:b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(LATE STAGE)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6" descr="12 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Myocardial infarction: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myocardial shows:</a:t>
            </a:r>
            <a:endParaRPr lang="en-US" sz="32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44035" name="TextBox 2"/>
          <p:cNvSpPr txBox="1">
            <a:spLocks noChangeArrowheads="1"/>
          </p:cNvSpPr>
          <p:nvPr/>
        </p:nvSpPr>
        <p:spPr bwMode="auto">
          <a:xfrm>
            <a:off x="214313" y="2032000"/>
            <a:ext cx="8643937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4988" indent="-534988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Patchy </a:t>
            </a:r>
            <a:r>
              <a:rPr lang="en-US" sz="2800" dirty="0" err="1">
                <a:latin typeface="Franklin Gothic Demi" pitchFamily="34" charset="0"/>
              </a:rPr>
              <a:t>coagulative</a:t>
            </a:r>
            <a:r>
              <a:rPr lang="en-US" sz="2800" dirty="0">
                <a:latin typeface="Franklin Gothic Demi" pitchFamily="34" charset="0"/>
              </a:rPr>
              <a:t> necrosis of myocardial </a:t>
            </a:r>
            <a:r>
              <a:rPr lang="en-US" sz="2800" dirty="0" smtClean="0">
                <a:latin typeface="Franklin Gothic Demi" pitchFamily="34" charset="0"/>
              </a:rPr>
              <a:t>fibers. </a:t>
            </a:r>
            <a:r>
              <a:rPr lang="en-US" sz="2800" dirty="0">
                <a:latin typeface="Franklin Gothic Demi" pitchFamily="34" charset="0"/>
              </a:rPr>
              <a:t>The dead muscle </a:t>
            </a:r>
            <a:r>
              <a:rPr lang="en-US" sz="2800" dirty="0" smtClean="0">
                <a:latin typeface="Franklin Gothic Demi" pitchFamily="34" charset="0"/>
              </a:rPr>
              <a:t>fibers </a:t>
            </a:r>
            <a:r>
              <a:rPr lang="en-US" sz="2800" dirty="0">
                <a:latin typeface="Franklin Gothic Demi" pitchFamily="34" charset="0"/>
              </a:rPr>
              <a:t>are </a:t>
            </a:r>
            <a:r>
              <a:rPr lang="en-US" sz="2800" dirty="0" smtClean="0">
                <a:latin typeface="Franklin Gothic Demi" pitchFamily="34" charset="0"/>
              </a:rPr>
              <a:t>structure less </a:t>
            </a:r>
            <a:r>
              <a:rPr lang="en-US" sz="2800" dirty="0">
                <a:latin typeface="Franklin Gothic Demi" pitchFamily="34" charset="0"/>
              </a:rPr>
              <a:t>and </a:t>
            </a:r>
            <a:r>
              <a:rPr lang="en-US" sz="2800" dirty="0" smtClean="0">
                <a:latin typeface="Franklin Gothic Demi" pitchFamily="34" charset="0"/>
              </a:rPr>
              <a:t>hyaline with loss of nuclei and striations.</a:t>
            </a:r>
            <a:endParaRPr lang="en-US" sz="2800" dirty="0">
              <a:latin typeface="Franklin Gothic Demi" pitchFamily="34" charset="0"/>
            </a:endParaRPr>
          </a:p>
          <a:p>
            <a:pPr marL="534988" indent="-534988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534988" indent="-534988">
              <a:buFontTx/>
              <a:buBlip>
                <a:blip r:embed="rId3"/>
              </a:buBlip>
            </a:pPr>
            <a:r>
              <a:rPr lang="en-US" sz="2800" b="1" dirty="0" smtClean="0"/>
              <a:t> Chronic ischemic fibrous scar replacing dead myocardial fibers .</a:t>
            </a:r>
          </a:p>
          <a:p>
            <a:pPr marL="534988" indent="-534988"/>
            <a:endParaRPr lang="en-US" sz="2800" b="1" dirty="0" smtClean="0"/>
          </a:p>
          <a:p>
            <a:pPr marL="534988" indent="-534988">
              <a:buFontTx/>
              <a:buBlip>
                <a:blip r:embed="rId3"/>
              </a:buBlip>
            </a:pPr>
            <a:r>
              <a:rPr lang="en-US" sz="2800" b="1" dirty="0" smtClean="0"/>
              <a:t> The remaining myocardial fibers show enlarged nuclei due to ventricular hypertrophy .</a:t>
            </a:r>
            <a:endParaRPr lang="en-US" sz="2800" b="1" dirty="0">
              <a:latin typeface="Franklin Gothic Demi" pitchFamily="34" charset="0"/>
            </a:endParaRPr>
          </a:p>
          <a:p>
            <a:pPr marL="534988" indent="-534988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534988" indent="-534988"/>
            <a:endParaRPr lang="en-US" sz="2800" dirty="0">
              <a:latin typeface="Franklin Gothic Dem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CVltvt vthick typichyperten induced hypertrophy.jpg (79796 bytes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548680"/>
            <a:ext cx="5616624" cy="4176464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28600" y="5410200"/>
            <a:ext cx="868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Heart from a hypertensive patient.  The left ventricle is very thick (over 2 cm). </a:t>
            </a:r>
          </a:p>
          <a:p>
            <a:r>
              <a:rPr lang="en-US" dirty="0" smtClean="0"/>
              <a:t>The rest of the heart is fairly normal in size as is typical for hypertensive heart disease. </a:t>
            </a:r>
          </a:p>
          <a:p>
            <a:endParaRPr lang="en-US" dirty="0" smtClean="0"/>
          </a:p>
          <a:p>
            <a:r>
              <a:rPr lang="en-US" dirty="0" smtClean="0"/>
              <a:t>The hypertension creates a greater pressure load on the heart to induce the hypertrophy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438400" y="0"/>
            <a:ext cx="4563813" cy="52322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5-Left ventricular hypertrophy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4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CVltvent severe untreated hyperten hypertrophy.jpg (72897 bytes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0"/>
            <a:ext cx="6258272" cy="4572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28600" y="5562600"/>
            <a:ext cx="8458200" cy="92333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In cross section,  this view of the heart shows the left ventricle in the center left of the picture. The heart is from a severe hypertensive.  The left ventricle is grossly thickened.  The myocardial fibers have undergone hypertrophy.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http://www.jazannurses.com/mkportal/modules/gallery/album/a_1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762000"/>
            <a:ext cx="6912768" cy="3456384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4149079"/>
            <a:ext cx="914400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These three aortas demonstrate mild, moderate, and severe atherosclerosis from bottom to top. </a:t>
            </a:r>
            <a:endParaRPr lang="en-US" sz="2000" b="1" dirty="0" smtClean="0"/>
          </a:p>
          <a:p>
            <a:endParaRPr lang="en-US" sz="2000" b="1" dirty="0" smtClean="0"/>
          </a:p>
          <a:p>
            <a:r>
              <a:rPr lang="en-US" sz="2000" b="1" dirty="0" smtClean="0"/>
              <a:t>At </a:t>
            </a:r>
            <a:r>
              <a:rPr lang="en-US" sz="2000" b="1" dirty="0" smtClean="0"/>
              <a:t>the bottom, the mild atherosclerosis shows only scattered lipid plaques. </a:t>
            </a:r>
            <a:endParaRPr lang="en-US" sz="2000" b="1" dirty="0" smtClean="0"/>
          </a:p>
          <a:p>
            <a:r>
              <a:rPr lang="en-US" sz="2000" b="1" dirty="0" smtClean="0"/>
              <a:t>The </a:t>
            </a:r>
            <a:r>
              <a:rPr lang="en-US" sz="2000" b="1" dirty="0" smtClean="0"/>
              <a:t>aorta in the middle shows many more larger plaques. </a:t>
            </a:r>
            <a:endParaRPr lang="en-US" sz="2000" b="1" dirty="0" smtClean="0"/>
          </a:p>
          <a:p>
            <a:r>
              <a:rPr lang="en-US" sz="2000" b="1" dirty="0" smtClean="0"/>
              <a:t>The </a:t>
            </a:r>
            <a:r>
              <a:rPr lang="en-US" sz="2000" b="1" dirty="0" smtClean="0"/>
              <a:t>severe atherosclerosis in the aorta at the top shows extensive ulceration in the plaques.</a:t>
            </a:r>
          </a:p>
          <a:p>
            <a:endParaRPr lang="en-US" b="1" dirty="0" smtClean="0"/>
          </a:p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590800" y="0"/>
            <a:ext cx="36399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</a:rPr>
              <a:t>Atheroma</a:t>
            </a:r>
            <a:r>
              <a:rPr lang="en-US" sz="3600" dirty="0" smtClean="0">
                <a:solidFill>
                  <a:srgbClr val="FF0000"/>
                </a:solidFill>
              </a:rPr>
              <a:t> of aorta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435600" cy="342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3555" name="Picture 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113" y="2781300"/>
            <a:ext cx="6084887" cy="3862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5016500" y="6165850"/>
            <a:ext cx="41275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en-US" sz="2000" dirty="0">
                <a:solidFill>
                  <a:schemeClr val="bg1"/>
                </a:solidFill>
              </a:rPr>
              <a:t>Heart, left ventricular hypertrophy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444500" y="2557463"/>
            <a:ext cx="48958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Heart, normal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http://www.jazannurses.com/mkportal/modules/gallery/album/a_1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548680"/>
            <a:ext cx="5616624" cy="338437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23528" y="4077071"/>
            <a:ext cx="85689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 dirty="0" smtClean="0"/>
              <a:t>The </a:t>
            </a:r>
            <a:r>
              <a:rPr lang="en-US" b="1" dirty="0" smtClean="0">
                <a:solidFill>
                  <a:srgbClr val="00B050"/>
                </a:solidFill>
              </a:rPr>
              <a:t>small </a:t>
            </a:r>
            <a:r>
              <a:rPr lang="en-US" b="1" dirty="0" err="1" smtClean="0">
                <a:solidFill>
                  <a:srgbClr val="00B050"/>
                </a:solidFill>
              </a:rPr>
              <a:t>verrucous</a:t>
            </a:r>
            <a:r>
              <a:rPr lang="en-US" b="1" dirty="0" smtClean="0">
                <a:solidFill>
                  <a:srgbClr val="00B050"/>
                </a:solidFill>
              </a:rPr>
              <a:t> vegetations seen along the closure line </a:t>
            </a:r>
            <a:r>
              <a:rPr lang="en-US" b="1" dirty="0" smtClean="0"/>
              <a:t>of this mitral valve are associated with acute rheumatic fever.</a:t>
            </a:r>
          </a:p>
          <a:p>
            <a:endParaRPr lang="en-US" b="1" dirty="0" smtClean="0"/>
          </a:p>
          <a:p>
            <a:pPr>
              <a:buFont typeface="Wingdings" pitchFamily="2" charset="2"/>
              <a:buChar char="Ø"/>
            </a:pPr>
            <a:r>
              <a:rPr lang="en-US" b="1" dirty="0" smtClean="0"/>
              <a:t>These warty vegetations average only a </a:t>
            </a:r>
            <a:r>
              <a:rPr lang="en-US" b="1" dirty="0" smtClean="0">
                <a:solidFill>
                  <a:srgbClr val="FF0000"/>
                </a:solidFill>
              </a:rPr>
              <a:t>few millimeters </a:t>
            </a:r>
            <a:r>
              <a:rPr lang="en-US" b="1" dirty="0" smtClean="0"/>
              <a:t>and form along the </a:t>
            </a:r>
            <a:r>
              <a:rPr lang="en-US" b="1" dirty="0" smtClean="0">
                <a:solidFill>
                  <a:srgbClr val="7030A0"/>
                </a:solidFill>
              </a:rPr>
              <a:t>line of valve closure</a:t>
            </a:r>
            <a:r>
              <a:rPr lang="en-US" b="1" dirty="0" smtClean="0"/>
              <a:t> over areas of </a:t>
            </a:r>
            <a:r>
              <a:rPr lang="en-US" b="1" dirty="0" err="1" smtClean="0"/>
              <a:t>endocardial</a:t>
            </a:r>
            <a:r>
              <a:rPr lang="en-US" b="1" dirty="0" smtClean="0"/>
              <a:t> inflammation. </a:t>
            </a:r>
          </a:p>
          <a:p>
            <a:endParaRPr lang="en-US" b="1" dirty="0" smtClean="0"/>
          </a:p>
          <a:p>
            <a:pPr>
              <a:buFont typeface="Wingdings" pitchFamily="2" charset="2"/>
              <a:buChar char="Ø"/>
            </a:pPr>
            <a:r>
              <a:rPr lang="en-US" b="1" dirty="0" smtClean="0"/>
              <a:t>Such </a:t>
            </a:r>
            <a:r>
              <a:rPr lang="en-US" b="1" dirty="0" err="1" smtClean="0"/>
              <a:t>verrucae</a:t>
            </a:r>
            <a:r>
              <a:rPr lang="en-US" b="1" dirty="0" smtClean="0"/>
              <a:t> are too small to cause serious cardiac problems.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400" y="0"/>
            <a:ext cx="8839200" cy="52322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6-Vegetations of rheumatic fever on mitral and aortic valves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4" grpId="0" build="allAtOnce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Vegetations of rheumatic fever on aortic valve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Documents and Settings\Mr. Amer Shafie\Desktop\1cardiovascular block\vegetations of reumatic mitral and aortic valves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8280920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8736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RHEUMATIC VALVULITIS (HEART)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lum bright="10000" contrast="30000"/>
          </a:blip>
          <a:srcRect/>
          <a:stretch>
            <a:fillRect/>
          </a:stretch>
        </p:blipFill>
        <p:spPr>
          <a:xfrm>
            <a:off x="0" y="1500188"/>
            <a:ext cx="9144000" cy="5381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8176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Rheumatic valvulitis: 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fragments of endocardial valve shows:</a:t>
            </a: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14339" name="TextBox 3"/>
          <p:cNvSpPr txBox="1">
            <a:spLocks noChangeArrowheads="1"/>
          </p:cNvSpPr>
          <p:nvPr/>
        </p:nvSpPr>
        <p:spPr bwMode="auto">
          <a:xfrm>
            <a:off x="214313" y="2179638"/>
            <a:ext cx="8715375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0850" indent="-45085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Irregular </a:t>
            </a:r>
            <a:r>
              <a:rPr lang="en-US" sz="2800" dirty="0" err="1">
                <a:latin typeface="Franklin Gothic Demi" pitchFamily="34" charset="0"/>
              </a:rPr>
              <a:t>endocardial</a:t>
            </a:r>
            <a:r>
              <a:rPr lang="en-US" sz="2800" dirty="0">
                <a:latin typeface="Franklin Gothic Demi" pitchFamily="34" charset="0"/>
              </a:rPr>
              <a:t> surface, no </a:t>
            </a:r>
            <a:r>
              <a:rPr lang="en-US" sz="2800" dirty="0" err="1">
                <a:latin typeface="Franklin Gothic Demi" pitchFamily="34" charset="0"/>
              </a:rPr>
              <a:t>endocardial</a:t>
            </a:r>
            <a:r>
              <a:rPr lang="en-US" sz="2800" dirty="0">
                <a:latin typeface="Franklin Gothic Demi" pitchFamily="34" charset="0"/>
              </a:rPr>
              <a:t> lining and focal fibrin deposits.</a:t>
            </a:r>
          </a:p>
          <a:p>
            <a:pPr marL="450850" indent="-450850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450850" indent="-45085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The valve is thickened by dense </a:t>
            </a:r>
            <a:r>
              <a:rPr lang="en-US" sz="2800" dirty="0" err="1">
                <a:latin typeface="Franklin Gothic Demi" pitchFamily="34" charset="0"/>
              </a:rPr>
              <a:t>hyalinized</a:t>
            </a:r>
            <a:r>
              <a:rPr lang="en-US" sz="2800" dirty="0">
                <a:latin typeface="Franklin Gothic Demi" pitchFamily="34" charset="0"/>
              </a:rPr>
              <a:t>  fibrous tissue with </a:t>
            </a:r>
            <a:r>
              <a:rPr lang="en-US" sz="2800" dirty="0" err="1">
                <a:latin typeface="Franklin Gothic Demi" pitchFamily="34" charset="0"/>
              </a:rPr>
              <a:t>vascularization</a:t>
            </a:r>
            <a:r>
              <a:rPr lang="en-US" sz="2800" dirty="0">
                <a:latin typeface="Franklin Gothic Demi" pitchFamily="34" charset="0"/>
              </a:rPr>
              <a:t> and chronic inflammatory cell infiltrate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Cardiovascular Block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C:\Documents and Settings\Mr. Amer Shafie\Desktop\1cardiovascular block\acute rheumatic myocarditis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152400"/>
            <a:ext cx="4658327" cy="523220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7-Acute rheumatic </a:t>
            </a:r>
            <a:r>
              <a:rPr lang="en-US" sz="2800" dirty="0" err="1" smtClean="0">
                <a:solidFill>
                  <a:srgbClr val="FF0000"/>
                </a:solidFill>
              </a:rPr>
              <a:t>myocarditis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8176"/>
          </a:xfrm>
        </p:spPr>
        <p:txBody>
          <a:bodyPr anchor="t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</a:rPr>
              <a:t> </a:t>
            </a:r>
            <a:r>
              <a:rPr lang="en-US" sz="40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RHEUMATIC MYOCARDIITIS </a:t>
            </a:r>
            <a:br>
              <a:rPr lang="en-US" sz="40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40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(ASHOFF NODULE)</a:t>
            </a:r>
            <a:br>
              <a:rPr lang="en-US" sz="40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endParaRPr lang="en-US" sz="40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4" name="Picture 4" descr="Rhaumatic myocarditis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88"/>
            <a:ext cx="9144000" cy="54578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8176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Acute rheumatic myocarditis: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cardiac muscle shows:</a:t>
            </a: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357188" y="2143125"/>
            <a:ext cx="8358187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1813" indent="-531813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Aschoff bodies in the intermuscular fibrous septa. They are oval in shape and seen in relation to blood vessels.</a:t>
            </a:r>
          </a:p>
          <a:p>
            <a:pPr marL="531813" indent="-531813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531813" indent="-531813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Each consists of a focus of fibrinoid necrosis, few lymphocytes, macrophages and few small giant cells with one or several nuclei (Aschoff giant cell). </a:t>
            </a:r>
            <a:r>
              <a:rPr lang="en-US">
                <a:latin typeface="Corbel" pitchFamily="34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 descr="http://www.jazannurses.com/mkportal/modules/gallery/album/a_1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838200"/>
            <a:ext cx="6696744" cy="352839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04800" y="4419600"/>
            <a:ext cx="84582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This is severe atherosclerosis of the aorta in which the </a:t>
            </a:r>
            <a:r>
              <a:rPr lang="en-US" sz="2000" b="1" dirty="0" err="1" smtClean="0"/>
              <a:t>atheromatous</a:t>
            </a:r>
            <a:r>
              <a:rPr lang="en-US" sz="2000" b="1" dirty="0" smtClean="0"/>
              <a:t> plaques have undergone ulceration along with formation of overlying mural thrombus.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133600" y="2286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Maiandra GD" pitchFamily="34" charset="0"/>
              </a:rPr>
              <a:t>Severe atherosclerosis.  Ulceration and hemorrhage in </a:t>
            </a:r>
            <a:r>
              <a:rPr lang="en-US" b="1" dirty="0" err="1" smtClean="0">
                <a:solidFill>
                  <a:srgbClr val="FF0000"/>
                </a:solidFill>
                <a:latin typeface="Maiandra GD" pitchFamily="34" charset="0"/>
              </a:rPr>
              <a:t>atheromatous</a:t>
            </a:r>
            <a:r>
              <a:rPr lang="en-US" b="1" dirty="0" smtClean="0">
                <a:solidFill>
                  <a:srgbClr val="FF0000"/>
                </a:solidFill>
                <a:latin typeface="Maiandra GD" pitchFamily="34" charset="0"/>
              </a:rPr>
              <a:t> plaques.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5486400"/>
            <a:ext cx="861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The major risk factors are </a:t>
            </a:r>
            <a:r>
              <a:rPr lang="en-US" dirty="0" err="1" smtClean="0"/>
              <a:t>hyperlipidemia</a:t>
            </a:r>
            <a:r>
              <a:rPr lang="en-US" dirty="0" smtClean="0"/>
              <a:t> , hypertension , cigarette smoking and diabetes</a:t>
            </a:r>
          </a:p>
          <a:p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Complications are</a:t>
            </a:r>
            <a:r>
              <a:rPr lang="en-US" baseline="0" dirty="0" smtClean="0"/>
              <a:t> thrombosis , hemorrhage , calcifications and </a:t>
            </a:r>
            <a:r>
              <a:rPr lang="en-US" baseline="0" dirty="0" err="1" smtClean="0"/>
              <a:t>aneurysmal</a:t>
            </a:r>
            <a:r>
              <a:rPr lang="en-US" baseline="0" dirty="0" smtClean="0"/>
              <a:t> dilatation with the distal ischemic events .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Mr. Amer Shafie\Desktop\1cardiovascular block\Chronic venous congestion of the liv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620688"/>
            <a:ext cx="8149983" cy="504056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553200" y="1828800"/>
            <a:ext cx="2590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NUTMEG LIVER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Section of liver showing alternating pale and dark areas with a nutmeg  like appearance possibly due to passive congestion secondary to right sided heart failure. </a:t>
            </a:r>
            <a:endParaRPr lang="en-US" sz="2000" dirty="0"/>
          </a:p>
        </p:txBody>
      </p:sp>
      <p:pic>
        <p:nvPicPr>
          <p:cNvPr id="34818" name="Picture 2" descr="https://encrypted-tbn3.google.com/images?q=tbn:ANd9GcRCx7AEOZvERV9mFsj7Xse0W3d6gT-OzlWeLNCW89L5Qu70ymX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7025" y="0"/>
            <a:ext cx="2466975" cy="1847851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81000" y="152400"/>
            <a:ext cx="5201745" cy="461665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8-Chronic venous congestion of the liver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7" grpId="0" build="allAtOnce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Cardiovascular Block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Documents and Settings\Mr. Amer Shafie\Desktop\1cardiovascular block\chronic venous congestion of the liver 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0566" y="1"/>
            <a:ext cx="925456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Cardiovascular Block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Documents and Settings\Mr. Amer Shafie\Desktop\1cardiovascular block\chronic venous congestion of the liver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9645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Chronic venous congestion of the liver: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liver shows:</a:t>
            </a:r>
            <a:endParaRPr lang="en-US" sz="32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36867" name="TextBox 3"/>
          <p:cNvSpPr txBox="1">
            <a:spLocks noChangeArrowheads="1"/>
          </p:cNvSpPr>
          <p:nvPr/>
        </p:nvSpPr>
        <p:spPr bwMode="auto">
          <a:xfrm>
            <a:off x="285750" y="2249488"/>
            <a:ext cx="8501063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The central portion of liver lobules </a:t>
            </a:r>
            <a:r>
              <a:rPr lang="en-US" sz="2800" dirty="0" smtClean="0">
                <a:latin typeface="Franklin Gothic Demi" pitchFamily="34" charset="0"/>
              </a:rPr>
              <a:t>shows:</a:t>
            </a:r>
          </a:p>
          <a:p>
            <a:pPr marL="534988" indent="-534988" algn="just">
              <a:buFont typeface="Wingdings" pitchFamily="2" charset="2"/>
              <a:buChar char="Ø"/>
            </a:pPr>
            <a:r>
              <a:rPr lang="en-US" sz="2800" dirty="0" smtClean="0">
                <a:latin typeface="Franklin Gothic Demi" pitchFamily="34" charset="0"/>
              </a:rPr>
              <a:t>Congestion </a:t>
            </a:r>
            <a:r>
              <a:rPr lang="en-US" sz="2800" dirty="0">
                <a:latin typeface="Franklin Gothic Demi" pitchFamily="34" charset="0"/>
              </a:rPr>
              <a:t>and dilatation of central veins and blood sinusoids, </a:t>
            </a:r>
            <a:endParaRPr lang="en-US" sz="2800" dirty="0" smtClean="0">
              <a:latin typeface="Franklin Gothic Demi" pitchFamily="34" charset="0"/>
            </a:endParaRPr>
          </a:p>
          <a:p>
            <a:pPr marL="534988" indent="-534988" algn="just">
              <a:buFont typeface="Wingdings" pitchFamily="2" charset="2"/>
              <a:buChar char="Ø"/>
            </a:pPr>
            <a:r>
              <a:rPr lang="en-US" sz="2800" dirty="0" smtClean="0">
                <a:latin typeface="Franklin Gothic Demi" pitchFamily="34" charset="0"/>
              </a:rPr>
              <a:t>Atrophy </a:t>
            </a:r>
            <a:r>
              <a:rPr lang="en-US" sz="2800" dirty="0">
                <a:latin typeface="Franklin Gothic Demi" pitchFamily="34" charset="0"/>
              </a:rPr>
              <a:t>and necrosis of liver cells.</a:t>
            </a:r>
          </a:p>
          <a:p>
            <a:pPr marL="534988" indent="-534988" algn="just"/>
            <a:endParaRPr lang="en-US" sz="2800" dirty="0">
              <a:latin typeface="Franklin Gothic Demi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 dirty="0" err="1">
                <a:latin typeface="Franklin Gothic Demi" pitchFamily="34" charset="0"/>
              </a:rPr>
              <a:t>Kupffer</a:t>
            </a:r>
            <a:r>
              <a:rPr lang="en-US" sz="2800" dirty="0">
                <a:latin typeface="Franklin Gothic Demi" pitchFamily="34" charset="0"/>
              </a:rPr>
              <a:t> cells contain few brown </a:t>
            </a:r>
            <a:r>
              <a:rPr lang="en-US" sz="2800" dirty="0" err="1">
                <a:latin typeface="Franklin Gothic Demi" pitchFamily="34" charset="0"/>
              </a:rPr>
              <a:t>haemosiderin</a:t>
            </a:r>
            <a:r>
              <a:rPr lang="en-US" sz="2800" dirty="0">
                <a:latin typeface="Franklin Gothic Demi" pitchFamily="34" charset="0"/>
              </a:rPr>
              <a:t> pigment granules.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5" descr="CVltvt vthick typichyperten induced hypertrophy.jpg (79796 bytes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030"/>
          <a:stretch>
            <a:fillRect/>
          </a:stretch>
        </p:blipFill>
        <p:spPr bwMode="auto">
          <a:xfrm>
            <a:off x="395288" y="927100"/>
            <a:ext cx="5256832" cy="475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372200" y="2340739"/>
            <a:ext cx="225769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Maiandra GD" pitchFamily="34" charset="0"/>
              </a:rPr>
              <a:t>Left ventricular hypertrophy. </a:t>
            </a:r>
            <a:endParaRPr lang="en-US" b="1" dirty="0" smtClean="0">
              <a:latin typeface="Maiandra GD" pitchFamily="34" charset="0"/>
            </a:endParaRPr>
          </a:p>
          <a:p>
            <a:endParaRPr lang="en-US" b="1" dirty="0" smtClean="0">
              <a:latin typeface="Maiandra GD" pitchFamily="34" charset="0"/>
            </a:endParaRPr>
          </a:p>
          <a:p>
            <a:r>
              <a:rPr lang="en-US" b="1" dirty="0" smtClean="0">
                <a:latin typeface="Maiandra GD" pitchFamily="34" charset="0"/>
              </a:rPr>
              <a:t>Thickened </a:t>
            </a:r>
            <a:r>
              <a:rPr lang="en-US" b="1" dirty="0">
                <a:latin typeface="Maiandra GD" pitchFamily="34" charset="0"/>
              </a:rPr>
              <a:t>left ventricular </a:t>
            </a:r>
            <a:r>
              <a:rPr lang="en-US" b="1" dirty="0" smtClean="0">
                <a:latin typeface="Maiandra GD" pitchFamily="34" charset="0"/>
              </a:rPr>
              <a:t>wall most likely due to hypertension. </a:t>
            </a:r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126634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Mr. Amer Shafie\Desktop\1cardiovascular block\chronic venous congestion of the lung 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232" y="0"/>
            <a:ext cx="9219232" cy="6820469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0" y="228600"/>
            <a:ext cx="6045245" cy="523220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9-Chronic venous congestion of the lung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0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Chronic venous congestion of the lung:</a:t>
            </a:r>
            <a:r>
              <a:rPr lang="en-US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/>
            </a:r>
            <a:br>
              <a:rPr lang="en-US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lung shows:</a:t>
            </a: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39939" name="TextBox 4"/>
          <p:cNvSpPr txBox="1">
            <a:spLocks noChangeArrowheads="1"/>
          </p:cNvSpPr>
          <p:nvPr/>
        </p:nvSpPr>
        <p:spPr bwMode="auto">
          <a:xfrm>
            <a:off x="285750" y="1785938"/>
            <a:ext cx="8429625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The alveolar walls are thickened by dilated and engorged capillaries.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The </a:t>
            </a:r>
            <a:r>
              <a:rPr lang="en-US" sz="2800" dirty="0" smtClean="0">
                <a:latin typeface="Franklin Gothic Demi" pitchFamily="34" charset="0"/>
              </a:rPr>
              <a:t>alveoli are dilated and contain </a:t>
            </a:r>
            <a:r>
              <a:rPr lang="en-US" sz="2800" dirty="0">
                <a:latin typeface="Franklin Gothic Demi" pitchFamily="34" charset="0"/>
              </a:rPr>
              <a:t>edema fluid, red blood cells and large alveolar macrophages (</a:t>
            </a:r>
            <a:r>
              <a:rPr lang="en-US" sz="2800" b="1" u="sng" dirty="0">
                <a:solidFill>
                  <a:srgbClr val="FF0000"/>
                </a:solidFill>
                <a:latin typeface="Franklin Gothic Demi" pitchFamily="34" charset="0"/>
              </a:rPr>
              <a:t>heart failure cells),</a:t>
            </a:r>
            <a:r>
              <a:rPr lang="en-US" sz="2800" dirty="0">
                <a:latin typeface="Franklin Gothic Demi" pitchFamily="34" charset="0"/>
              </a:rPr>
              <a:t> which are filled with </a:t>
            </a:r>
            <a:r>
              <a:rPr lang="en-US" sz="2800" dirty="0" err="1">
                <a:latin typeface="Franklin Gothic Demi" pitchFamily="34" charset="0"/>
              </a:rPr>
              <a:t>haemosiderin</a:t>
            </a:r>
            <a:r>
              <a:rPr lang="en-US" sz="2800" dirty="0">
                <a:latin typeface="Franklin Gothic Demi" pitchFamily="34" charset="0"/>
              </a:rPr>
              <a:t> pigment derived from red cells </a:t>
            </a:r>
            <a:r>
              <a:rPr lang="en-US" sz="2800" dirty="0" smtClean="0">
                <a:latin typeface="Franklin Gothic Demi" pitchFamily="34" charset="0"/>
              </a:rPr>
              <a:t>breakdown.</a:t>
            </a: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 dirty="0" smtClean="0">
                <a:latin typeface="Franklin Gothic Demi" pitchFamily="34" charset="0"/>
              </a:rPr>
              <a:t>The likely cause of CVC lung is </a:t>
            </a:r>
            <a:r>
              <a:rPr lang="en-US" sz="2800" b="1" i="1" dirty="0" smtClean="0">
                <a:solidFill>
                  <a:srgbClr val="FF0000"/>
                </a:solidFill>
                <a:latin typeface="Franklin Gothic Demi" pitchFamily="34" charset="0"/>
              </a:rPr>
              <a:t>Heart Failure. </a:t>
            </a:r>
            <a:endParaRPr lang="en-US" sz="2800" dirty="0">
              <a:latin typeface="Franklin Gothic Dem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9144000" cy="125272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CORONARY ARTERY ATHEROSCLEROSIS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lum bright="20000" contrast="30000"/>
          </a:blip>
          <a:srcRect/>
          <a:stretch>
            <a:fillRect/>
          </a:stretch>
        </p:blipFill>
        <p:spPr>
          <a:xfrm>
            <a:off x="0" y="1500188"/>
            <a:ext cx="9144000" cy="5372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2.gstatic.com/images?q=tbn:ANd9GcSNKkQ-3bc2kKoj6DZPPtzW4I31Psp5RZaPn1M1z_wIBfqorIHw2pbAP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204864"/>
            <a:ext cx="2052044" cy="338437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533400" y="332657"/>
            <a:ext cx="7467600" cy="52322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10-Thromboangitis </a:t>
            </a:r>
            <a:r>
              <a:rPr lang="en-US" sz="2800" dirty="0" err="1" smtClean="0">
                <a:solidFill>
                  <a:schemeClr val="tx2"/>
                </a:solidFill>
              </a:rPr>
              <a:t>oblitrans</a:t>
            </a:r>
            <a:r>
              <a:rPr lang="en-US" sz="2800" dirty="0" smtClean="0">
                <a:solidFill>
                  <a:schemeClr val="tx2"/>
                </a:solidFill>
              </a:rPr>
              <a:t>     (</a:t>
            </a:r>
            <a:r>
              <a:rPr lang="en-US" sz="2800" dirty="0" err="1" smtClean="0">
                <a:solidFill>
                  <a:schemeClr val="tx2"/>
                </a:solidFill>
              </a:rPr>
              <a:t>Buerger`s</a:t>
            </a:r>
            <a:r>
              <a:rPr lang="en-US" sz="2800" dirty="0" smtClean="0">
                <a:solidFill>
                  <a:schemeClr val="tx2"/>
                </a:solidFill>
              </a:rPr>
              <a:t> disease)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1030" name="Picture 6" descr="Gangre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2060848"/>
            <a:ext cx="3240360" cy="352839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444208" y="2348880"/>
            <a:ext cx="26997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Maiandra GD" pitchFamily="34" charset="0"/>
              </a:rPr>
              <a:t>Black discoloration of fingers consistent with early gangrene. 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Thromboangiitis</a:t>
            </a:r>
            <a:r>
              <a:rPr lang="en-US" b="1" dirty="0" smtClean="0"/>
              <a:t> </a:t>
            </a:r>
            <a:r>
              <a:rPr lang="en-US" b="1" dirty="0" err="1" smtClean="0"/>
              <a:t>obliterans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8352928" cy="4785395"/>
          </a:xfrm>
        </p:spPr>
        <p:txBody>
          <a:bodyPr>
            <a:normAutofit/>
          </a:bodyPr>
          <a:lstStyle/>
          <a:p>
            <a:r>
              <a:rPr lang="en-US" dirty="0" smtClean="0"/>
              <a:t>Also known as </a:t>
            </a:r>
            <a:r>
              <a:rPr lang="en-US" b="1" dirty="0" err="1" smtClean="0"/>
              <a:t>Buerger's</a:t>
            </a:r>
            <a:r>
              <a:rPr lang="en-US" b="1" dirty="0" smtClean="0"/>
              <a:t> disease</a:t>
            </a:r>
            <a:r>
              <a:rPr lang="en-US" dirty="0" smtClean="0"/>
              <a:t>, is a recurring  segmental </a:t>
            </a:r>
            <a:r>
              <a:rPr lang="en-US" dirty="0" err="1" smtClean="0"/>
              <a:t>thrombosing</a:t>
            </a:r>
            <a:r>
              <a:rPr lang="en-US" dirty="0" smtClean="0"/>
              <a:t> (clotting), acute and chronic </a:t>
            </a:r>
            <a:r>
              <a:rPr lang="en-US" dirty="0" smtClean="0">
                <a:hlinkClick r:id="rId2" action="ppaction://hlinkfile" tooltip="Inflammation"/>
              </a:rPr>
              <a:t>inflammation</a:t>
            </a:r>
            <a:r>
              <a:rPr lang="en-US" dirty="0" smtClean="0"/>
              <a:t> of small and medium </a:t>
            </a:r>
            <a:r>
              <a:rPr lang="en-US" dirty="0" smtClean="0">
                <a:hlinkClick r:id="rId3" action="ppaction://hlinkfile" tooltip="Artery"/>
              </a:rPr>
              <a:t>arteries</a:t>
            </a:r>
            <a:r>
              <a:rPr lang="en-US" dirty="0" smtClean="0"/>
              <a:t> and </a:t>
            </a:r>
            <a:r>
              <a:rPr lang="en-US" dirty="0" smtClean="0">
                <a:hlinkClick r:id="rId4" action="ppaction://hlinkfile" tooltip="Vein"/>
              </a:rPr>
              <a:t>veins</a:t>
            </a:r>
            <a:r>
              <a:rPr lang="en-US" dirty="0" smtClean="0"/>
              <a:t> of the hands and feet.</a:t>
            </a:r>
          </a:p>
          <a:p>
            <a:endParaRPr lang="en-US" dirty="0" smtClean="0"/>
          </a:p>
          <a:p>
            <a:r>
              <a:rPr lang="en-US" dirty="0" smtClean="0"/>
              <a:t> It is strongly associated with use of </a:t>
            </a:r>
            <a:r>
              <a:rPr lang="en-US" dirty="0" smtClean="0">
                <a:hlinkClick r:id="rId5" action="ppaction://hlinkfile" tooltip="Tobacco"/>
              </a:rPr>
              <a:t>tobacco</a:t>
            </a:r>
            <a:r>
              <a:rPr lang="en-US" dirty="0" smtClean="0"/>
              <a:t> products.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Cardiovascular Block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C:\Documents and Settings\Mr. Amer Shafie\Desktop\1cardiovascular block\Buerger disease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" y="0"/>
            <a:ext cx="908553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8176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 BUERGER’S DISEASE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5" name="Picture 8" descr="C:\Documents and Settings\Mr. Amer Shafie\My Documents\My Pictures\f4-u1_0-b978-1-4377-0792-2__50016-x__gr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052736"/>
            <a:ext cx="8281045" cy="49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92696"/>
            <a:ext cx="9144000" cy="7200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/>
            </a:r>
            <a:br>
              <a:rPr lang="en-US" sz="32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32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/>
            </a:r>
            <a:br>
              <a:rPr lang="en-US" sz="32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3200" i="1" dirty="0" err="1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Thromboagitis</a:t>
            </a:r>
            <a:r>
              <a:rPr lang="en-US" sz="32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obliterans </a:t>
            </a:r>
            <a:r>
              <a:rPr lang="en-US" sz="32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(Buerger’s disease):</a:t>
            </a:r>
            <a:br>
              <a:rPr lang="en-US" sz="32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32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/>
            </a:r>
            <a:br>
              <a:rPr lang="en-US" sz="32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endParaRPr lang="en-US" sz="27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357188" y="1844824"/>
            <a:ext cx="8429625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just">
              <a:buFontTx/>
              <a:buBlip>
                <a:blip r:embed="rId3"/>
              </a:buBlip>
            </a:pPr>
            <a:r>
              <a:rPr lang="en-US" sz="2800" b="1" dirty="0" smtClean="0">
                <a:latin typeface="Maiandra GD" pitchFamily="34" charset="0"/>
              </a:rPr>
              <a:t>Thrombosis and </a:t>
            </a:r>
            <a:r>
              <a:rPr lang="en-US" sz="2800" b="1" dirty="0" smtClean="0"/>
              <a:t>luminal obliteration of the </a:t>
            </a:r>
            <a:r>
              <a:rPr lang="en-US" sz="2800" b="1" dirty="0" smtClean="0">
                <a:latin typeface="Maiandra GD" pitchFamily="34" charset="0"/>
              </a:rPr>
              <a:t>blood vessels  </a:t>
            </a:r>
          </a:p>
          <a:p>
            <a:pPr marL="457200" indent="-457200" algn="just"/>
            <a:endParaRPr lang="en-US" sz="2800" b="1" dirty="0" smtClean="0">
              <a:latin typeface="Maiandra GD" pitchFamily="34" charset="0"/>
            </a:endParaRPr>
          </a:p>
          <a:p>
            <a:pPr marL="457200" indent="-457200" algn="just">
              <a:buFontTx/>
              <a:buBlip>
                <a:blip r:embed="rId3"/>
              </a:buBlip>
            </a:pPr>
            <a:r>
              <a:rPr lang="en-US" sz="2800" b="1" dirty="0" smtClean="0">
                <a:latin typeface="Maiandra GD" pitchFamily="34" charset="0"/>
              </a:rPr>
              <a:t>Segmental inflammatory infiltration in the blood vessel wall (arteries and veins) comprising of mainly </a:t>
            </a:r>
            <a:r>
              <a:rPr lang="en-US" sz="2800" b="1" dirty="0" err="1" smtClean="0">
                <a:latin typeface="Maiandra GD" pitchFamily="34" charset="0"/>
              </a:rPr>
              <a:t>neutrophills</a:t>
            </a:r>
            <a:endParaRPr lang="en-US" sz="2800" b="1" dirty="0" smtClean="0">
              <a:latin typeface="Maiandra GD" pitchFamily="34" charset="0"/>
            </a:endParaRPr>
          </a:p>
          <a:p>
            <a:pPr marL="457200" indent="-457200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1.bp.blogspot.com/_3Mcl4mmoypE/SX7hfVXPMMI/AAAAAAAAARc/x-cttE6Vpp0/s400/temporalarte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988840"/>
            <a:ext cx="3810372" cy="3384376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066800" y="304800"/>
            <a:ext cx="7772400" cy="533400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11-Giant cell ( temporal ) </a:t>
            </a:r>
            <a:r>
              <a:rPr lang="en-US" dirty="0" err="1" smtClean="0">
                <a:solidFill>
                  <a:srgbClr val="FF0000"/>
                </a:solidFill>
              </a:rPr>
              <a:t>arteritis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07704" y="5947538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Tender and thickened scalp veins</a:t>
            </a:r>
            <a:br>
              <a:rPr lang="en-US" sz="2400" dirty="0" smtClean="0"/>
            </a:b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http://3.bp.blogspot.com/_3Mcl4mmoypE/SX7kKUFVQjI/AAAAAAAAARk/6Gd0nVT1QqQ/s400/5077_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700808"/>
            <a:ext cx="6624736" cy="3649588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647612" y="404664"/>
            <a:ext cx="18487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Giant cell </a:t>
            </a:r>
            <a:r>
              <a:rPr lang="en-US" sz="3200" dirty="0" err="1" smtClean="0">
                <a:solidFill>
                  <a:schemeClr val="tx2"/>
                </a:solidFill>
              </a:rPr>
              <a:t>arteritis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251520" y="5373216"/>
            <a:ext cx="8424936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Superficial temporal artery biopsy - </a:t>
            </a:r>
            <a:r>
              <a:rPr lang="en-US" sz="2400" b="1" u="sng" dirty="0" err="1" smtClean="0"/>
              <a:t>intimal</a:t>
            </a:r>
            <a:r>
              <a:rPr lang="en-US" sz="2400" b="1" u="sng" dirty="0" smtClean="0"/>
              <a:t> thickening and medial damage, giant cells with inflammatory </a:t>
            </a:r>
            <a:r>
              <a:rPr lang="en-US" sz="2400" b="1" u="sng" smtClean="0"/>
              <a:t>cell infiltration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www.neuropathologyweb.org/chapter2/images2/2-13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04664"/>
            <a:ext cx="8280920" cy="51125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575048" y="5733256"/>
            <a:ext cx="8568952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smtClean="0"/>
              <a:t>Giant cell (temporal) </a:t>
            </a:r>
            <a:r>
              <a:rPr lang="en-US" sz="2400" dirty="0" err="1" smtClean="0"/>
              <a:t>arteritis</a:t>
            </a:r>
            <a:r>
              <a:rPr lang="en-US" sz="2400" dirty="0" smtClean="0"/>
              <a:t>:</a:t>
            </a:r>
          </a:p>
          <a:p>
            <a:r>
              <a:rPr lang="en-US" sz="2400" dirty="0" smtClean="0"/>
              <a:t>Disruptions of the elastic lamina with inflammation and giant cells.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448872" cy="1752600"/>
          </a:xfrm>
        </p:spPr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8176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CORONARY ATHEROSCLEROSIS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Vasculit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340768"/>
            <a:ext cx="2664296" cy="388843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57200" y="228600"/>
            <a:ext cx="8458200" cy="830997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12-Leukocytoclastic / hypersensitivity  </a:t>
            </a:r>
            <a:r>
              <a:rPr lang="en-US" sz="2400" dirty="0" err="1" smtClean="0">
                <a:solidFill>
                  <a:srgbClr val="FF0000"/>
                </a:solidFill>
              </a:rPr>
              <a:t>vasculitis</a:t>
            </a:r>
            <a:r>
              <a:rPr lang="en-US" sz="2400" dirty="0" smtClean="0">
                <a:solidFill>
                  <a:srgbClr val="FF0000"/>
                </a:solidFill>
              </a:rPr>
              <a:t>  ( microscopic </a:t>
            </a:r>
            <a:r>
              <a:rPr lang="en-US" sz="2400" dirty="0" err="1" smtClean="0">
                <a:solidFill>
                  <a:srgbClr val="FF0000"/>
                </a:solidFill>
              </a:rPr>
              <a:t>polyangitis</a:t>
            </a:r>
            <a:r>
              <a:rPr lang="en-US" sz="2400" dirty="0" smtClean="0">
                <a:solidFill>
                  <a:srgbClr val="FF0000"/>
                </a:solidFill>
              </a:rPr>
              <a:t>)/   </a:t>
            </a:r>
            <a:r>
              <a:rPr lang="en-US" sz="2400" dirty="0" err="1" smtClean="0">
                <a:solidFill>
                  <a:srgbClr val="FF0000"/>
                </a:solidFill>
              </a:rPr>
              <a:t>Pauci</a:t>
            </a:r>
            <a:r>
              <a:rPr lang="en-US" sz="2400" dirty="0" smtClean="0">
                <a:solidFill>
                  <a:srgbClr val="FF0000"/>
                </a:solidFill>
              </a:rPr>
              <a:t> immune </a:t>
            </a:r>
            <a:r>
              <a:rPr lang="en-US" sz="2400" dirty="0" err="1" smtClean="0">
                <a:solidFill>
                  <a:srgbClr val="FF0000"/>
                </a:solidFill>
              </a:rPr>
              <a:t>vasculitis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"/>
          <p:cNvSpPr>
            <a:spLocks noChangeArrowheads="1"/>
          </p:cNvSpPr>
          <p:nvPr/>
        </p:nvSpPr>
        <p:spPr bwMode="auto">
          <a:xfrm>
            <a:off x="0" y="-184666"/>
            <a:ext cx="2487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93186" name="Picture 2" descr="http://www.meddean.luc.edu/lumen/MedEd/medicine/dermatology/melton/leukva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908720"/>
            <a:ext cx="3429000" cy="4162426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611560" y="5301208"/>
            <a:ext cx="7776864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 smtClean="0"/>
              <a:t>Leukocytoclastic</a:t>
            </a:r>
            <a:r>
              <a:rPr lang="en-US" sz="2400" dirty="0" smtClean="0"/>
              <a:t> </a:t>
            </a:r>
            <a:r>
              <a:rPr lang="en-US" sz="2400" dirty="0" err="1" smtClean="0"/>
              <a:t>vasculitis</a:t>
            </a:r>
            <a:r>
              <a:rPr lang="en-US" sz="2400" dirty="0" smtClean="0"/>
              <a:t>, foot. The </a:t>
            </a:r>
            <a:r>
              <a:rPr lang="en-US" sz="2400" dirty="0" err="1" smtClean="0"/>
              <a:t>purpuric</a:t>
            </a:r>
            <a:r>
              <a:rPr lang="en-US" sz="2400" dirty="0" smtClean="0"/>
              <a:t>  eruption (Subcutaneous bleeding patches) </a:t>
            </a:r>
          </a:p>
          <a:p>
            <a:r>
              <a:rPr lang="en-US" sz="2400" dirty="0" smtClean="0"/>
              <a:t> tends to be most pronounced on dependent areas.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http://missinglink.ucsf.edu/lm/DermatologyGlossary/img/Dermatology%20Glossary/Glossary%20Histo%20Images/vasculitis_leukocytoclastic_low_pow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852026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475656" y="5661248"/>
            <a:ext cx="576064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 err="1" smtClean="0"/>
              <a:t>Vasculitis</a:t>
            </a:r>
            <a:r>
              <a:rPr lang="en-US" sz="2800" b="1" dirty="0" smtClean="0"/>
              <a:t>, </a:t>
            </a:r>
            <a:r>
              <a:rPr lang="en-US" sz="2400" b="1" dirty="0" err="1" smtClean="0"/>
              <a:t>leukocytoclastic</a:t>
            </a:r>
            <a:r>
              <a:rPr lang="en-US" sz="2400" b="1" dirty="0" smtClean="0"/>
              <a:t>, </a:t>
            </a:r>
            <a:r>
              <a:rPr lang="en-US" sz="2000" b="1" dirty="0" smtClean="0"/>
              <a:t>(low power) 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://missinglink.ucsf.edu/lm/DermatologyGlossary/img/Dermatology%20Glossary/Glossary%20Histo%20Images/vasculitis_leukocytoclastic_high_pow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96408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932040" y="5229200"/>
            <a:ext cx="2376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</a:t>
            </a:r>
            <a:r>
              <a:rPr lang="en-US" sz="28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ATHEROMATOUS PLAQUE WITH FIBROSIS AND CHOLESTEROL CLEFTS</a:t>
            </a:r>
            <a:endParaRPr lang="en-US" sz="28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4" descr="Atheroma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Coronary atherosclerosis: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Cross section of a coronary artery shows:</a:t>
            </a: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23555" name="TextBox 3"/>
          <p:cNvSpPr txBox="1">
            <a:spLocks noChangeArrowheads="1"/>
          </p:cNvSpPr>
          <p:nvPr/>
        </p:nvSpPr>
        <p:spPr bwMode="auto">
          <a:xfrm>
            <a:off x="285750" y="1714500"/>
            <a:ext cx="85725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Partial occlusion of the lumen by an </a:t>
            </a:r>
            <a:r>
              <a:rPr lang="en-US" sz="2800" dirty="0" err="1">
                <a:latin typeface="Franklin Gothic Demi" pitchFamily="34" charset="0"/>
              </a:rPr>
              <a:t>atheromatous</a:t>
            </a:r>
            <a:r>
              <a:rPr lang="en-US" sz="2800" dirty="0">
                <a:latin typeface="Franklin Gothic Demi" pitchFamily="34" charset="0"/>
              </a:rPr>
              <a:t> plaque.</a:t>
            </a:r>
          </a:p>
          <a:p>
            <a:pPr marL="457200" indent="-457200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457200" indent="-4572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The plaque consists of </a:t>
            </a:r>
            <a:r>
              <a:rPr lang="en-US" sz="2800" dirty="0" smtClean="0">
                <a:latin typeface="Franklin Gothic Demi" pitchFamily="34" charset="0"/>
              </a:rPr>
              <a:t>cholesterol </a:t>
            </a:r>
            <a:r>
              <a:rPr lang="en-US" sz="2800" dirty="0">
                <a:latin typeface="Franklin Gothic Demi" pitchFamily="34" charset="0"/>
              </a:rPr>
              <a:t>clefts, hyaline fibrous tissue and some blood capillaries.</a:t>
            </a:r>
          </a:p>
          <a:p>
            <a:pPr marL="457200" indent="-457200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457200" indent="-4572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The internal elastic lamina is thin and fragmented. </a:t>
            </a:r>
          </a:p>
          <a:p>
            <a:pPr marL="457200" indent="-457200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457200" indent="-4572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Pressure atrophy of the media opposition </a:t>
            </a:r>
            <a:r>
              <a:rPr lang="en-US" sz="2800" dirty="0" err="1">
                <a:latin typeface="Franklin Gothic Demi" pitchFamily="34" charset="0"/>
              </a:rPr>
              <a:t>atheromatous</a:t>
            </a:r>
            <a:r>
              <a:rPr lang="en-US" sz="2800" dirty="0">
                <a:latin typeface="Franklin Gothic Demi" pitchFamily="34" charset="0"/>
              </a:rPr>
              <a:t> plaque.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http://www.jazannurses.com/mkportal/modules/gallery/album/a_1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332656"/>
            <a:ext cx="3009900" cy="455295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28600" y="5013176"/>
            <a:ext cx="868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Here is an example of an atherosclerotic aneurysm of the aorta in which a large "bulge" appears just above the aortic bifurcation.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438400" y="228600"/>
            <a:ext cx="4252703" cy="461665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3-Aneurysm of abdominal aorta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988</Words>
  <Application>Microsoft Office PowerPoint</Application>
  <PresentationFormat>On-screen Show (4:3)</PresentationFormat>
  <Paragraphs>156</Paragraphs>
  <Slides>53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Cardiovascular practical Block</vt:lpstr>
      <vt:lpstr>Slide 2</vt:lpstr>
      <vt:lpstr>Slide 3</vt:lpstr>
      <vt:lpstr> CORONARY ARTERY ATHEROSCLEROSIS</vt:lpstr>
      <vt:lpstr> CORONARY ATHEROSCLEROSIS</vt:lpstr>
      <vt:lpstr> ATHEROMATOUS PLAQUE WITH FIBROSIS AND CHOLESTEROL CLEFTS</vt:lpstr>
      <vt:lpstr>Coronary atherosclerosis: Cross section of a coronary artery shows:</vt:lpstr>
      <vt:lpstr>Slide 8</vt:lpstr>
      <vt:lpstr>Slide 9</vt:lpstr>
      <vt:lpstr>Slide 10</vt:lpstr>
      <vt:lpstr>Slide 11</vt:lpstr>
      <vt:lpstr>Slide 12</vt:lpstr>
      <vt:lpstr>Slide 13</vt:lpstr>
      <vt:lpstr>Myocardial infarction </vt:lpstr>
      <vt:lpstr> MYOCARDIAL INFARCTION  (LATE STAGE)</vt:lpstr>
      <vt:lpstr>Myocardial infarction: Section of myocardial shows:</vt:lpstr>
      <vt:lpstr>Slide 17</vt:lpstr>
      <vt:lpstr>Slide 18</vt:lpstr>
      <vt:lpstr>Slide 19</vt:lpstr>
      <vt:lpstr>Slide 20</vt:lpstr>
      <vt:lpstr>Slide 21</vt:lpstr>
      <vt:lpstr>Slide 22</vt:lpstr>
      <vt:lpstr>Vegetations of rheumatic fever on aortic valve</vt:lpstr>
      <vt:lpstr> RHEUMATIC VALVULITIS (HEART)</vt:lpstr>
      <vt:lpstr>Rheumatic valvulitis:  Section of fragments of endocardial valve shows:</vt:lpstr>
      <vt:lpstr>Slide 26</vt:lpstr>
      <vt:lpstr>Cardiovascular Block</vt:lpstr>
      <vt:lpstr>  RHEUMATIC MYOCARDIITIS  (ASHOFF NODULE) </vt:lpstr>
      <vt:lpstr>Acute rheumatic myocarditis: Section of cardiac muscle shows:</vt:lpstr>
      <vt:lpstr>Slide 30</vt:lpstr>
      <vt:lpstr>Slide 31</vt:lpstr>
      <vt:lpstr>Cardiovascular Block</vt:lpstr>
      <vt:lpstr>Cardiovascular Block</vt:lpstr>
      <vt:lpstr>Chronic venous congestion of the liver: Section of liver shows:</vt:lpstr>
      <vt:lpstr>Slide 35</vt:lpstr>
      <vt:lpstr>Slide 36</vt:lpstr>
      <vt:lpstr>Slide 37</vt:lpstr>
      <vt:lpstr>Chronic venous congestion of the lung: Section of lung shows:</vt:lpstr>
      <vt:lpstr>Slide 39</vt:lpstr>
      <vt:lpstr>Slide 40</vt:lpstr>
      <vt:lpstr>Thromboangiitis obliterans</vt:lpstr>
      <vt:lpstr>Cardiovascular Block</vt:lpstr>
      <vt:lpstr>  BUERGER’S DISEASE</vt:lpstr>
      <vt:lpstr>  Thromboagitis obliterans (Buerger’s disease):  </vt:lpstr>
      <vt:lpstr>Slide 45</vt:lpstr>
      <vt:lpstr> 11-Giant cell ( temporal ) arteritis </vt:lpstr>
      <vt:lpstr>Slide 47</vt:lpstr>
      <vt:lpstr>Slide 48</vt:lpstr>
      <vt:lpstr>Slide 49</vt:lpstr>
      <vt:lpstr>Slide 50</vt:lpstr>
      <vt:lpstr>Slide 51</vt:lpstr>
      <vt:lpstr>Slide 52</vt:lpstr>
      <vt:lpstr>Slide 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Cardiovascular practical Block</dc:title>
  <dc:creator>DrShaesta</dc:creator>
  <cp:lastModifiedBy>DrShaesta</cp:lastModifiedBy>
  <cp:revision>27</cp:revision>
  <dcterms:created xsi:type="dcterms:W3CDTF">2012-03-18T06:29:23Z</dcterms:created>
  <dcterms:modified xsi:type="dcterms:W3CDTF">2013-04-14T10:26:44Z</dcterms:modified>
</cp:coreProperties>
</file>