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83" r:id="rId3"/>
    <p:sldId id="384" r:id="rId4"/>
    <p:sldId id="386" r:id="rId5"/>
    <p:sldId id="385" r:id="rId6"/>
    <p:sldId id="387" r:id="rId7"/>
    <p:sldId id="388" r:id="rId8"/>
    <p:sldId id="393" r:id="rId9"/>
    <p:sldId id="390" r:id="rId10"/>
    <p:sldId id="391" r:id="rId11"/>
    <p:sldId id="351" r:id="rId12"/>
    <p:sldId id="357" r:id="rId13"/>
    <p:sldId id="392" r:id="rId14"/>
    <p:sldId id="352" r:id="rId15"/>
    <p:sldId id="354" r:id="rId16"/>
    <p:sldId id="356" r:id="rId17"/>
    <p:sldId id="359" r:id="rId18"/>
    <p:sldId id="361" r:id="rId19"/>
    <p:sldId id="362" r:id="rId20"/>
    <p:sldId id="365" r:id="rId21"/>
    <p:sldId id="360" r:id="rId22"/>
    <p:sldId id="366" r:id="rId23"/>
    <p:sldId id="368" r:id="rId24"/>
    <p:sldId id="369" r:id="rId25"/>
    <p:sldId id="3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0995" autoAdjust="0"/>
  </p:normalViewPr>
  <p:slideViewPr>
    <p:cSldViewPr>
      <p:cViewPr>
        <p:scale>
          <a:sx n="44" d="100"/>
          <a:sy n="44" d="100"/>
        </p:scale>
        <p:origin x="-126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16FF-09F3-40D4-A937-78DAAAB4F1F0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B0131-69CC-40C0-88AE-9A7928CF3E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68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131-69CC-40C0-88AE-9A7928CF3E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44F8F5-E9BB-43BD-A29F-7E1C5036B2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131-69CC-40C0-88AE-9A7928CF3E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72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1F436-FDC8-4A8B-956A-E6DA2772481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4967C-6636-40D4-A65C-6E2F5338D5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2C07F9-643B-4752-9B13-3FAEF629A4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Segmental inflammatory lesions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intimal</a:t>
            </a:r>
            <a:r>
              <a:rPr lang="en-US" baseline="0" dirty="0" smtClean="0"/>
              <a:t> thickening , medial </a:t>
            </a:r>
            <a:r>
              <a:rPr lang="en-US" baseline="0" dirty="0" err="1" smtClean="0"/>
              <a:t>granulomatous</a:t>
            </a:r>
            <a:r>
              <a:rPr lang="en-US" baseline="0" dirty="0" smtClean="0"/>
              <a:t> inflammation with giant cells and chronic inflammatory cells and internal elastic lamina fragmentation .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131-69CC-40C0-88AE-9A7928CF3E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condition might be complicated by </a:t>
            </a:r>
            <a:r>
              <a:rPr lang="en-US" dirty="0" err="1" smtClean="0"/>
              <a:t>glomerulonephritis</a:t>
            </a:r>
            <a:r>
              <a:rPr lang="en-US" dirty="0" smtClean="0"/>
              <a:t> and </a:t>
            </a:r>
            <a:r>
              <a:rPr lang="en-US" dirty="0" err="1" smtClean="0"/>
              <a:t>hemoptysis</a:t>
            </a:r>
            <a:r>
              <a:rPr lang="en-US" dirty="0" smtClean="0"/>
              <a:t>  due  to pulmonary </a:t>
            </a:r>
            <a:r>
              <a:rPr lang="en-US" dirty="0" err="1" smtClean="0"/>
              <a:t>capillaritis</a:t>
            </a:r>
            <a:r>
              <a:rPr lang="en-US" dirty="0" smtClean="0"/>
              <a:t>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131-69CC-40C0-88AE-9A7928CF3E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of the skin shows </a:t>
            </a:r>
            <a:r>
              <a:rPr lang="en-US" dirty="0" err="1" smtClean="0"/>
              <a:t>fibrinoid</a:t>
            </a:r>
            <a:r>
              <a:rPr lang="en-US" dirty="0" smtClean="0"/>
              <a:t> necrosis of blood vessels with </a:t>
            </a:r>
            <a:r>
              <a:rPr lang="en-US" dirty="0" err="1" smtClean="0"/>
              <a:t>extravasation</a:t>
            </a:r>
            <a:r>
              <a:rPr lang="en-US" dirty="0" smtClean="0"/>
              <a:t> of RBCs , </a:t>
            </a:r>
            <a:r>
              <a:rPr lang="en-US" dirty="0" err="1" smtClean="0"/>
              <a:t>neutrphilic</a:t>
            </a:r>
            <a:r>
              <a:rPr lang="en-US" dirty="0" smtClean="0"/>
              <a:t> infiltration with debris (</a:t>
            </a:r>
            <a:r>
              <a:rPr lang="en-US" dirty="0" err="1" smtClean="0"/>
              <a:t>leukocytoclasis</a:t>
            </a:r>
            <a:r>
              <a:rPr lang="en-US" dirty="0" smtClean="0"/>
              <a:t> )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131-69CC-40C0-88AE-9A7928CF3E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8906-5950-45E2-B31C-AE03D931088A}" type="datetimeFigureOut">
              <a:rPr lang="en-US" smtClean="0"/>
              <a:pPr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585D4-28E6-49DA-B9EA-B9D6C027E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modernmedicalguide.com/wp-content/uploads/2010/04/Buergers-Disease1.jpg&amp;imgrefurl=http://modernmedicalguide.com/buergers-disease/&amp;usg=__bE7lWi64bR-2t0NHxA6oL1LjVKw=&amp;h=397&amp;w=243&amp;sz=38&amp;hl=en&amp;start=2&amp;zoom=1&amp;tbnid=cBdcqpwrqQAYlM:&amp;tbnh=124&amp;tbnw=76&amp;ei=Yo1rTYDNKN6AhAe-jMXCDQ&amp;prev=/images?q=buerger's+disease+pictures&amp;um=1&amp;hl=en&amp;safe=active&amp;sa=N&amp;tbs=isch:1&amp;um=1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ery" TargetMode="External"/><Relationship Id="rId2" Type="http://schemas.openxmlformats.org/officeDocument/2006/relationships/hyperlink" Target="http://en.wikipedia.org/wiki/Inflamm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Tobacco" TargetMode="External"/><Relationship Id="rId4" Type="http://schemas.openxmlformats.org/officeDocument/2006/relationships/hyperlink" Target="http://en.wikipedia.org/wiki/Vei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Practical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Chronic venous congestion of the lung:</a:t>
            </a:r>
            <a:r>
              <a:rPr lang="en-US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lung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85750" y="1785938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The alveolar walls are thickened by dilated and engorged capillaries.</a:t>
            </a:r>
          </a:p>
          <a:p>
            <a:pPr marL="534988" indent="-534988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The </a:t>
            </a:r>
            <a:r>
              <a:rPr lang="en-US" sz="2800" dirty="0" smtClean="0">
                <a:latin typeface="Franklin Gothic Demi" pitchFamily="34" charset="0"/>
              </a:rPr>
              <a:t>alveoli are dilated and contain </a:t>
            </a:r>
            <a:r>
              <a:rPr lang="en-US" sz="2800" dirty="0">
                <a:latin typeface="Franklin Gothic Demi" pitchFamily="34" charset="0"/>
              </a:rPr>
              <a:t>edema fluid, red blood cells and large alveolar macrophages (</a:t>
            </a:r>
            <a:r>
              <a:rPr lang="en-US" sz="2800" b="1" u="sng" dirty="0">
                <a:solidFill>
                  <a:srgbClr val="FF0000"/>
                </a:solidFill>
                <a:latin typeface="Franklin Gothic Demi" pitchFamily="34" charset="0"/>
              </a:rPr>
              <a:t>heart failure cells),</a:t>
            </a:r>
            <a:r>
              <a:rPr lang="en-US" sz="2800" dirty="0">
                <a:latin typeface="Franklin Gothic Demi" pitchFamily="34" charset="0"/>
              </a:rPr>
              <a:t> which are filled with </a:t>
            </a:r>
            <a:r>
              <a:rPr lang="en-US" sz="2800" dirty="0" err="1">
                <a:latin typeface="Franklin Gothic Demi" pitchFamily="34" charset="0"/>
              </a:rPr>
              <a:t>haemosiderin</a:t>
            </a:r>
            <a:r>
              <a:rPr lang="en-US" sz="2800" dirty="0">
                <a:latin typeface="Franklin Gothic Demi" pitchFamily="34" charset="0"/>
              </a:rPr>
              <a:t> pigment derived from red cells </a:t>
            </a:r>
            <a:r>
              <a:rPr lang="en-US" sz="2800" dirty="0" smtClean="0">
                <a:latin typeface="Franklin Gothic Demi" pitchFamily="34" charset="0"/>
              </a:rPr>
              <a:t>breakdown.</a:t>
            </a: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 smtClean="0">
                <a:latin typeface="Franklin Gothic Demi" pitchFamily="34" charset="0"/>
              </a:rPr>
              <a:t>The likely cause of CVC lung is </a:t>
            </a:r>
            <a:r>
              <a:rPr lang="en-US" sz="2800" b="1" i="1" dirty="0" smtClean="0">
                <a:solidFill>
                  <a:srgbClr val="FF0000"/>
                </a:solidFill>
                <a:latin typeface="Franklin Gothic Demi" pitchFamily="34" charset="0"/>
              </a:rPr>
              <a:t>Heart Failure. </a:t>
            </a:r>
            <a:endParaRPr lang="en-US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10-Thromboangitis </a:t>
            </a:r>
            <a:r>
              <a:rPr lang="en-US" dirty="0" err="1" smtClean="0">
                <a:solidFill>
                  <a:srgbClr val="FF0000"/>
                </a:solidFill>
              </a:rPr>
              <a:t>oblitrans</a:t>
            </a:r>
            <a:r>
              <a:rPr lang="en-US" dirty="0" smtClean="0">
                <a:solidFill>
                  <a:srgbClr val="FF0000"/>
                </a:solidFill>
              </a:rPr>
              <a:t>     (</a:t>
            </a:r>
            <a:r>
              <a:rPr lang="en-US" dirty="0" err="1" smtClean="0">
                <a:solidFill>
                  <a:srgbClr val="FF0000"/>
                </a:solidFill>
              </a:rPr>
              <a:t>Buerger</a:t>
            </a:r>
            <a:r>
              <a:rPr lang="en-US" dirty="0" smtClean="0">
                <a:solidFill>
                  <a:srgbClr val="FF0000"/>
                </a:solidFill>
              </a:rPr>
              <a:t> disease)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NKkQ-3bc2kKoj6DZPPtzW4I31Psp5RZaPn1M1z_wIBfqorIHw2pbAP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2052044" cy="33843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332657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10-Thromboangitis </a:t>
            </a:r>
            <a:r>
              <a:rPr lang="en-US" sz="2800" dirty="0" err="1" smtClean="0">
                <a:solidFill>
                  <a:schemeClr val="tx2"/>
                </a:solidFill>
              </a:rPr>
              <a:t>oblitrans</a:t>
            </a:r>
            <a:r>
              <a:rPr lang="en-US" sz="2800" dirty="0" smtClean="0">
                <a:solidFill>
                  <a:schemeClr val="tx2"/>
                </a:solidFill>
              </a:rPr>
              <a:t>     (</a:t>
            </a:r>
            <a:r>
              <a:rPr lang="en-US" sz="2800" dirty="0" err="1" smtClean="0">
                <a:solidFill>
                  <a:schemeClr val="tx2"/>
                </a:solidFill>
              </a:rPr>
              <a:t>Buerger`s</a:t>
            </a:r>
            <a:r>
              <a:rPr lang="en-US" sz="2800" dirty="0" smtClean="0">
                <a:solidFill>
                  <a:schemeClr val="tx2"/>
                </a:solidFill>
              </a:rPr>
              <a:t> disease)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30" name="Picture 6" descr="Gangre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60848"/>
            <a:ext cx="3240360" cy="35283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44208" y="2348880"/>
            <a:ext cx="2699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Maiandra GD" pitchFamily="34" charset="0"/>
              </a:rPr>
              <a:t>Black discoloration of fingers consistent with early gangrene.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Thromboangiitis</a:t>
            </a:r>
            <a:r>
              <a:rPr lang="en-US" b="1" dirty="0" smtClean="0"/>
              <a:t> </a:t>
            </a:r>
            <a:r>
              <a:rPr lang="en-US" b="1" dirty="0" err="1" smtClean="0"/>
              <a:t>obliterans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785395"/>
          </a:xfrm>
        </p:spPr>
        <p:txBody>
          <a:bodyPr>
            <a:normAutofit/>
          </a:bodyPr>
          <a:lstStyle/>
          <a:p>
            <a:r>
              <a:rPr lang="en-US" dirty="0" smtClean="0"/>
              <a:t>Also known as </a:t>
            </a:r>
            <a:r>
              <a:rPr lang="en-US" b="1" dirty="0" err="1" smtClean="0"/>
              <a:t>Buerger's</a:t>
            </a:r>
            <a:r>
              <a:rPr lang="en-US" b="1" dirty="0" smtClean="0"/>
              <a:t> disease</a:t>
            </a:r>
            <a:r>
              <a:rPr lang="en-US" dirty="0" smtClean="0"/>
              <a:t>, is a recurring  segmental </a:t>
            </a:r>
            <a:r>
              <a:rPr lang="en-US" dirty="0" err="1" smtClean="0"/>
              <a:t>thrombosing</a:t>
            </a:r>
            <a:r>
              <a:rPr lang="en-US" dirty="0" smtClean="0"/>
              <a:t> (clotting), acute and chronic </a:t>
            </a:r>
            <a:r>
              <a:rPr lang="en-US" dirty="0" smtClean="0">
                <a:hlinkClick r:id="rId2" action="ppaction://hlinkfile" tooltip="Inflammation"/>
              </a:rPr>
              <a:t>inflammation</a:t>
            </a:r>
            <a:r>
              <a:rPr lang="en-US" dirty="0" smtClean="0"/>
              <a:t> of small and medium </a:t>
            </a:r>
            <a:r>
              <a:rPr lang="en-US" dirty="0" smtClean="0">
                <a:hlinkClick r:id="rId3" action="ppaction://hlinkfile" tooltip="Artery"/>
              </a:rPr>
              <a:t>arteries</a:t>
            </a:r>
            <a:r>
              <a:rPr lang="en-US" dirty="0" smtClean="0"/>
              <a:t> and </a:t>
            </a:r>
            <a:r>
              <a:rPr lang="en-US" dirty="0" smtClean="0">
                <a:hlinkClick r:id="rId4" action="ppaction://hlinkfile" tooltip="Vein"/>
              </a:rPr>
              <a:t>veins</a:t>
            </a:r>
            <a:r>
              <a:rPr lang="en-US" dirty="0" smtClean="0"/>
              <a:t> of the hands and feet.</a:t>
            </a:r>
          </a:p>
          <a:p>
            <a:endParaRPr lang="en-US" dirty="0" smtClean="0"/>
          </a:p>
          <a:p>
            <a:r>
              <a:rPr lang="en-US" dirty="0" smtClean="0"/>
              <a:t> It is strongly associated with use of </a:t>
            </a:r>
            <a:r>
              <a:rPr lang="en-US" dirty="0" smtClean="0">
                <a:hlinkClick r:id="rId5" action="ppaction://hlinkfile" tooltip="Tobacco"/>
              </a:rPr>
              <a:t>tobacco</a:t>
            </a:r>
            <a:r>
              <a:rPr lang="en-US" dirty="0" smtClean="0"/>
              <a:t> products.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Mr. Amer Shafie\Desktop\1cardiovascular block\Buerger diseas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" y="0"/>
            <a:ext cx="90855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 BUERGER’S DISEASE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5" name="Picture 8" descr="C:\Documents and Settings\Mr. Amer Shafie\My Documents\My Pictures\f4-u1_0-b978-1-4377-0792-2__50016-x__gr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281045" cy="49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2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32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2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32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Thromboagitis</a:t>
            </a:r>
            <a:r>
              <a:rPr lang="en-US" sz="32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 obliterans 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(Buerger’s disease):</a:t>
            </a:r>
            <a:b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/>
            </a:r>
            <a:br>
              <a:rPr lang="en-US" sz="32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endParaRPr lang="en-US" sz="27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57188" y="1844824"/>
            <a:ext cx="84296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Blip>
                <a:blip r:embed="rId3"/>
              </a:buBlip>
            </a:pPr>
            <a:r>
              <a:rPr lang="en-US" sz="2800" b="1" dirty="0" smtClean="0">
                <a:latin typeface="Maiandra GD" pitchFamily="34" charset="0"/>
              </a:rPr>
              <a:t>Thrombosis and </a:t>
            </a:r>
            <a:r>
              <a:rPr lang="en-US" sz="2800" b="1" dirty="0" smtClean="0"/>
              <a:t>luminal obliteration of the </a:t>
            </a:r>
            <a:r>
              <a:rPr lang="en-US" sz="2800" b="1" dirty="0" smtClean="0">
                <a:latin typeface="Maiandra GD" pitchFamily="34" charset="0"/>
              </a:rPr>
              <a:t>blood vessels  </a:t>
            </a:r>
          </a:p>
          <a:p>
            <a:pPr marL="457200" indent="-457200" algn="just">
              <a:buFontTx/>
              <a:buBlip>
                <a:blip r:embed="rId3"/>
              </a:buBlip>
            </a:pPr>
            <a:r>
              <a:rPr lang="en-US" sz="2800" b="1" dirty="0" smtClean="0">
                <a:latin typeface="Maiandra GD" pitchFamily="34" charset="0"/>
              </a:rPr>
              <a:t>Segmental inflammatory infiltration in the blood vessel wall (arteries and veins) comprising of mainly </a:t>
            </a:r>
            <a:r>
              <a:rPr lang="en-US" sz="2800" b="1" dirty="0" err="1" smtClean="0">
                <a:latin typeface="Maiandra GD" pitchFamily="34" charset="0"/>
              </a:rPr>
              <a:t>neutrophills</a:t>
            </a:r>
            <a:endParaRPr lang="en-US" sz="2800" b="1" dirty="0" smtClean="0">
              <a:latin typeface="Maiandra GD" pitchFamily="34" charset="0"/>
            </a:endParaRPr>
          </a:p>
          <a:p>
            <a:pPr marL="457200" indent="-4572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practical Block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11-Giant cell ( temporal ) </a:t>
            </a:r>
            <a:r>
              <a:rPr lang="en-US" dirty="0" err="1" smtClean="0">
                <a:solidFill>
                  <a:srgbClr val="FF0000"/>
                </a:solidFill>
              </a:rPr>
              <a:t>arteritis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3Mcl4mmoypE/SX7hfVXPMMI/AAAAAAAAARc/x-cttE6Vpp0/s400/temporalar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3810372" cy="338437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Giant cell </a:t>
            </a:r>
            <a:r>
              <a:rPr lang="en-US" dirty="0" err="1" smtClean="0">
                <a:solidFill>
                  <a:schemeClr val="tx2"/>
                </a:solidFill>
              </a:rPr>
              <a:t>arteritis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594753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Tender and thickened scalp veins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3.bp.blogspot.com/_3Mcl4mmoypE/SX7kKUFVQjI/AAAAAAAAARk/6Gd0nVT1QqQ/s400/5077_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624736" cy="36495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47612" y="404664"/>
            <a:ext cx="1848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Giant cell </a:t>
            </a:r>
            <a:r>
              <a:rPr lang="en-US" sz="3200" dirty="0" err="1" smtClean="0">
                <a:solidFill>
                  <a:schemeClr val="tx2"/>
                </a:solidFill>
              </a:rPr>
              <a:t>arteritis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51520" y="5373216"/>
            <a:ext cx="842493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Superficial temporal artery biopsy - </a:t>
            </a:r>
            <a:r>
              <a:rPr lang="en-US" sz="2400" b="1" u="sng" dirty="0" err="1" smtClean="0"/>
              <a:t>intimal</a:t>
            </a:r>
            <a:r>
              <a:rPr lang="en-US" sz="2400" b="1" u="sng" dirty="0" smtClean="0"/>
              <a:t> thickening and medial damage, giant cells with inflammatory cell infiltration </a:t>
            </a:r>
            <a:r>
              <a:rPr lang="en-US" sz="2400" dirty="0" smtClean="0"/>
              <a:t>in the internal elastic lamina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8-Chronic venous congestion of the liver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neuropathologyweb.org/chapter2/images2/2-13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280920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75048" y="5733256"/>
            <a:ext cx="856895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Giant cell (temporal) </a:t>
            </a:r>
            <a:r>
              <a:rPr lang="en-US" sz="2400" dirty="0" err="1" smtClean="0"/>
              <a:t>arteritis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Disruptions of the elastic lamina with inflammation and giant cells.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practical Block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12-Leukocytoclastic / hypersensitivity  </a:t>
            </a:r>
            <a:r>
              <a:rPr lang="en-US" dirty="0" err="1" smtClean="0">
                <a:solidFill>
                  <a:srgbClr val="FF0000"/>
                </a:solidFill>
              </a:rPr>
              <a:t>vasculitis</a:t>
            </a:r>
            <a:r>
              <a:rPr lang="en-US" dirty="0" smtClean="0">
                <a:solidFill>
                  <a:srgbClr val="FF0000"/>
                </a:solidFill>
              </a:rPr>
              <a:t>  ( microscopic </a:t>
            </a:r>
            <a:r>
              <a:rPr lang="en-US" dirty="0" err="1" smtClean="0">
                <a:solidFill>
                  <a:srgbClr val="FF0000"/>
                </a:solidFill>
              </a:rPr>
              <a:t>polyangitis</a:t>
            </a:r>
            <a:r>
              <a:rPr lang="en-US" dirty="0" smtClean="0">
                <a:solidFill>
                  <a:srgbClr val="FF0000"/>
                </a:solidFill>
              </a:rPr>
              <a:t>)/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Pauci</a:t>
            </a:r>
            <a:r>
              <a:rPr lang="en-US" dirty="0" smtClean="0">
                <a:solidFill>
                  <a:srgbClr val="FF0000"/>
                </a:solidFill>
              </a:rPr>
              <a:t> immune </a:t>
            </a:r>
            <a:r>
              <a:rPr lang="en-US" dirty="0" err="1" smtClean="0">
                <a:solidFill>
                  <a:srgbClr val="FF0000"/>
                </a:solidFill>
              </a:rPr>
              <a:t>vasculitis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Vascul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66429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3186" name="Picture 2" descr="http://www.meddean.luc.edu/lumen/MedEd/medicine/dermatology/melton/leukv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3429000" cy="41624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5301208"/>
            <a:ext cx="777686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Leukocytoclastic</a:t>
            </a:r>
            <a:r>
              <a:rPr lang="en-US" sz="2400" dirty="0" smtClean="0"/>
              <a:t> </a:t>
            </a:r>
            <a:r>
              <a:rPr lang="en-US" sz="2400" dirty="0" err="1" smtClean="0"/>
              <a:t>vasculitis</a:t>
            </a:r>
            <a:r>
              <a:rPr lang="en-US" sz="2400" dirty="0" smtClean="0"/>
              <a:t>, foot. The </a:t>
            </a:r>
            <a:r>
              <a:rPr lang="en-US" sz="2400" dirty="0" err="1" smtClean="0"/>
              <a:t>purpuric</a:t>
            </a:r>
            <a:r>
              <a:rPr lang="en-US" sz="2400" dirty="0" smtClean="0"/>
              <a:t>  eruption (Subcutaneous bleeding patches) </a:t>
            </a:r>
          </a:p>
          <a:p>
            <a:r>
              <a:rPr lang="en-US" sz="2400" dirty="0" smtClean="0"/>
              <a:t> tends to be most pronounced on dependent areas.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missinglink.ucsf.edu/lm/DermatologyGlossary/img/Dermatology%20Glossary/Glossary%20Histo%20Images/vasculitis_leukocytoclastic_low_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8520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75656" y="5661248"/>
            <a:ext cx="576064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Vasculitis</a:t>
            </a:r>
            <a:r>
              <a:rPr lang="en-US" sz="2800" b="1" dirty="0" smtClean="0"/>
              <a:t>, </a:t>
            </a:r>
            <a:r>
              <a:rPr lang="en-US" sz="2400" b="1" dirty="0" err="1" smtClean="0"/>
              <a:t>leukocytoclastic</a:t>
            </a:r>
            <a:r>
              <a:rPr lang="en-US" sz="2400" b="1" dirty="0" smtClean="0"/>
              <a:t>, </a:t>
            </a:r>
            <a:r>
              <a:rPr lang="en-US" sz="2000" b="1" dirty="0" smtClean="0"/>
              <a:t>(low power)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missinglink.ucsf.edu/lm/DermatologyGlossary/img/Dermatology%20Glossary/Glossary%20Histo%20Images/vasculitis_leukocytoclastic_high_p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640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32040" y="5229200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r. Amer Shafie\Desktop\1cardiovascular block\Chronic venous congestion of the li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149983" cy="50405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83768" y="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NUTMEG LIVER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5733256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Section of liver showing alternating pale and dark areas with a nutmeg  like appearance possibly due to passive congestion secondary to right sided heart failure. </a:t>
            </a:r>
            <a:endParaRPr lang="en-US" sz="2000" dirty="0"/>
          </a:p>
        </p:txBody>
      </p:sp>
      <p:pic>
        <p:nvPicPr>
          <p:cNvPr id="34818" name="Picture 2" descr="https://encrypted-tbn3.google.com/images?q=tbn:ANd9GcRCx7AEOZvERV9mFsj7Xse0W3d6gT-OzlWeLNCW89L5Qu70ym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7025" y="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Mr. Amer Shafie\Desktop\1cardiovascular block\chronic venous congestion of the liver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566" y="1"/>
            <a:ext cx="92545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Mr. Amer Shafie\Desktop\1cardiovascular block\chronic venous congestion of the liv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Chronic venous congestion of the liver: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liver shows:</a:t>
            </a:r>
            <a:endParaRPr lang="en-US" sz="32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85750" y="2249488"/>
            <a:ext cx="8501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The central portion of liver lobules </a:t>
            </a:r>
            <a:r>
              <a:rPr lang="en-US" sz="2800" dirty="0" smtClean="0">
                <a:latin typeface="Franklin Gothic Demi" pitchFamily="34" charset="0"/>
              </a:rPr>
              <a:t>shows:</a:t>
            </a:r>
          </a:p>
          <a:p>
            <a:pPr marL="534988" indent="-534988" algn="just">
              <a:buFont typeface="Wingdings" pitchFamily="2" charset="2"/>
              <a:buChar char="Ø"/>
            </a:pPr>
            <a:r>
              <a:rPr lang="en-US" sz="2800" dirty="0" smtClean="0">
                <a:latin typeface="Franklin Gothic Demi" pitchFamily="34" charset="0"/>
              </a:rPr>
              <a:t>Congestion </a:t>
            </a:r>
            <a:r>
              <a:rPr lang="en-US" sz="2800" dirty="0">
                <a:latin typeface="Franklin Gothic Demi" pitchFamily="34" charset="0"/>
              </a:rPr>
              <a:t>and dilatation of central veins and blood sinusoids, </a:t>
            </a:r>
            <a:endParaRPr lang="en-US" sz="2800" dirty="0" smtClean="0">
              <a:latin typeface="Franklin Gothic Demi" pitchFamily="34" charset="0"/>
            </a:endParaRPr>
          </a:p>
          <a:p>
            <a:pPr marL="534988" indent="-534988" algn="just">
              <a:buFont typeface="Wingdings" pitchFamily="2" charset="2"/>
              <a:buChar char="Ø"/>
            </a:pPr>
            <a:r>
              <a:rPr lang="en-US" sz="2800" dirty="0" smtClean="0">
                <a:latin typeface="Franklin Gothic Demi" pitchFamily="34" charset="0"/>
              </a:rPr>
              <a:t>Atrophy </a:t>
            </a:r>
            <a:r>
              <a:rPr lang="en-US" sz="2800" dirty="0">
                <a:latin typeface="Franklin Gothic Demi" pitchFamily="34" charset="0"/>
              </a:rPr>
              <a:t>and necrosis of liver cells.</a:t>
            </a:r>
          </a:p>
          <a:p>
            <a:pPr marL="534988" indent="-534988" algn="just"/>
            <a:endParaRPr lang="en-US" sz="2800" dirty="0">
              <a:latin typeface="Franklin Gothic Demi" pitchFamily="34" charset="0"/>
            </a:endParaRPr>
          </a:p>
          <a:p>
            <a:pPr marL="534988" indent="-534988" algn="just">
              <a:buFontTx/>
              <a:buBlip>
                <a:blip r:embed="rId3"/>
              </a:buBlip>
            </a:pPr>
            <a:r>
              <a:rPr lang="en-US" sz="2800" dirty="0" err="1">
                <a:latin typeface="Franklin Gothic Demi" pitchFamily="34" charset="0"/>
              </a:rPr>
              <a:t>Kupffer</a:t>
            </a:r>
            <a:r>
              <a:rPr lang="en-US" sz="2800" dirty="0">
                <a:latin typeface="Franklin Gothic Demi" pitchFamily="34" charset="0"/>
              </a:rPr>
              <a:t> cells contain few brown </a:t>
            </a:r>
            <a:r>
              <a:rPr lang="en-US" sz="2800" dirty="0" err="1">
                <a:latin typeface="Franklin Gothic Demi" pitchFamily="34" charset="0"/>
              </a:rPr>
              <a:t>haemosiderin</a:t>
            </a:r>
            <a:r>
              <a:rPr lang="en-US" sz="2800" dirty="0">
                <a:latin typeface="Franklin Gothic Demi" pitchFamily="34" charset="0"/>
              </a:rPr>
              <a:t> pigment granules.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Cardiovascular practical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9-Chronic venous congestion of the lung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 descr="CVltvt vthick typichyperten induced hypertrophy.jpg (79796 byte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30"/>
          <a:stretch>
            <a:fillRect/>
          </a:stretch>
        </p:blipFill>
        <p:spPr bwMode="auto">
          <a:xfrm>
            <a:off x="395288" y="927100"/>
            <a:ext cx="525683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00" y="2340739"/>
            <a:ext cx="22576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iandra GD" pitchFamily="34" charset="0"/>
              </a:rPr>
              <a:t>Left ventricular hypertrophy. </a:t>
            </a:r>
            <a:endParaRPr lang="en-US" b="1" dirty="0" smtClean="0">
              <a:latin typeface="Maiandra GD" pitchFamily="34" charset="0"/>
            </a:endParaRPr>
          </a:p>
          <a:p>
            <a:endParaRPr lang="en-US" b="1" dirty="0" smtClean="0">
              <a:latin typeface="Maiandra GD" pitchFamily="34" charset="0"/>
            </a:endParaRPr>
          </a:p>
          <a:p>
            <a:r>
              <a:rPr lang="en-US" b="1" dirty="0" smtClean="0">
                <a:latin typeface="Maiandra GD" pitchFamily="34" charset="0"/>
              </a:rPr>
              <a:t>Thickened </a:t>
            </a:r>
            <a:r>
              <a:rPr lang="en-US" b="1" dirty="0">
                <a:latin typeface="Maiandra GD" pitchFamily="34" charset="0"/>
              </a:rPr>
              <a:t>left ventricular </a:t>
            </a:r>
            <a:r>
              <a:rPr lang="en-US" b="1" dirty="0" smtClean="0">
                <a:latin typeface="Maiandra GD" pitchFamily="34" charset="0"/>
              </a:rPr>
              <a:t>wall most likely due to hypertension.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663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r. Amer Shafie\Desktop\1cardiovascular block\chronic venous congestion of the lung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232" y="0"/>
            <a:ext cx="9219232" cy="682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444</Words>
  <Application>Microsoft Office PowerPoint</Application>
  <PresentationFormat>On-screen Show (4:3)</PresentationFormat>
  <Paragraphs>65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Cardiovascular practical Block</vt:lpstr>
      <vt:lpstr>Cardiovascular practical Block</vt:lpstr>
      <vt:lpstr>Slide 3</vt:lpstr>
      <vt:lpstr>Cardiovascular Block</vt:lpstr>
      <vt:lpstr>Cardiovascular Block</vt:lpstr>
      <vt:lpstr>Chronic venous congestion of the liver: Section of liver shows:</vt:lpstr>
      <vt:lpstr>Cardiovascular practical Block</vt:lpstr>
      <vt:lpstr>Slide 8</vt:lpstr>
      <vt:lpstr>Slide 9</vt:lpstr>
      <vt:lpstr>Chronic venous congestion of the lung: Section of lung shows:</vt:lpstr>
      <vt:lpstr>Cardiovascular Block</vt:lpstr>
      <vt:lpstr>Slide 12</vt:lpstr>
      <vt:lpstr>Thromboangiitis obliterans</vt:lpstr>
      <vt:lpstr>Cardiovascular Block</vt:lpstr>
      <vt:lpstr>  BUERGER’S DISEASE</vt:lpstr>
      <vt:lpstr>  Thromboagitis obliterans (Buerger’s disease):  </vt:lpstr>
      <vt:lpstr>Cardiovascular practical Block</vt:lpstr>
      <vt:lpstr>Giant cell arteritis</vt:lpstr>
      <vt:lpstr>Slide 19</vt:lpstr>
      <vt:lpstr>Slide 20</vt:lpstr>
      <vt:lpstr>Cardiovascular practical Block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Block</dc:title>
  <dc:creator>Mr. Amer Shafie</dc:creator>
  <cp:lastModifiedBy> </cp:lastModifiedBy>
  <cp:revision>63</cp:revision>
  <dcterms:created xsi:type="dcterms:W3CDTF">2010-01-06T06:07:17Z</dcterms:created>
  <dcterms:modified xsi:type="dcterms:W3CDTF">2013-03-31T08:41:27Z</dcterms:modified>
</cp:coreProperties>
</file>