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0" r:id="rId2"/>
    <p:sldId id="256" r:id="rId3"/>
    <p:sldId id="260" r:id="rId4"/>
    <p:sldId id="257" r:id="rId5"/>
    <p:sldId id="332" r:id="rId6"/>
    <p:sldId id="331" r:id="rId7"/>
    <p:sldId id="281" r:id="rId8"/>
    <p:sldId id="328" r:id="rId9"/>
    <p:sldId id="283" r:id="rId10"/>
    <p:sldId id="258" r:id="rId11"/>
    <p:sldId id="267" r:id="rId12"/>
    <p:sldId id="280" r:id="rId13"/>
    <p:sldId id="319" r:id="rId14"/>
    <p:sldId id="291" r:id="rId15"/>
    <p:sldId id="286" r:id="rId16"/>
    <p:sldId id="284" r:id="rId17"/>
    <p:sldId id="285" r:id="rId18"/>
    <p:sldId id="290" r:id="rId19"/>
    <p:sldId id="287" r:id="rId20"/>
    <p:sldId id="288" r:id="rId21"/>
    <p:sldId id="298" r:id="rId22"/>
    <p:sldId id="289" r:id="rId23"/>
    <p:sldId id="292" r:id="rId24"/>
    <p:sldId id="293" r:id="rId25"/>
    <p:sldId id="271" r:id="rId26"/>
    <p:sldId id="335" r:id="rId27"/>
    <p:sldId id="300" r:id="rId28"/>
    <p:sldId id="301" r:id="rId29"/>
    <p:sldId id="302" r:id="rId30"/>
    <p:sldId id="305" r:id="rId31"/>
    <p:sldId id="304" r:id="rId32"/>
    <p:sldId id="306" r:id="rId33"/>
    <p:sldId id="308" r:id="rId34"/>
    <p:sldId id="307" r:id="rId35"/>
    <p:sldId id="315" r:id="rId36"/>
    <p:sldId id="309" r:id="rId37"/>
    <p:sldId id="317" r:id="rId38"/>
    <p:sldId id="326" r:id="rId39"/>
    <p:sldId id="311" r:id="rId40"/>
    <p:sldId id="318" r:id="rId41"/>
    <p:sldId id="32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00FF"/>
    <a:srgbClr val="003300"/>
    <a:srgbClr val="660033"/>
    <a:srgbClr val="FFFFFF"/>
    <a:srgbClr val="FFFFDD"/>
    <a:srgbClr val="FFFF99"/>
    <a:srgbClr val="000000"/>
    <a:srgbClr val="DE6F00"/>
    <a:srgbClr val="B52D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7000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D2B33-0D52-4DDB-A613-148B6354D76C}" type="slidenum">
              <a:rPr lang="ar-SA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26/03/2013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lipoprotein%20turnover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7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2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8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58100" y="5867400"/>
            <a:ext cx="1143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8" descr="Diapositiva2"/>
          <p:cNvPicPr>
            <a:picLocks noChangeAspect="1" noChangeArrowheads="1"/>
          </p:cNvPicPr>
          <p:nvPr/>
        </p:nvPicPr>
        <p:blipFill>
          <a:blip r:embed="rId3" cstate="print"/>
          <a:srcRect t="6541" b="59016"/>
          <a:stretch>
            <a:fillRect/>
          </a:stretch>
        </p:blipFill>
        <p:spPr bwMode="auto">
          <a:xfrm>
            <a:off x="386852" y="934142"/>
            <a:ext cx="8419011" cy="16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Diapositiva2"/>
          <p:cNvPicPr>
            <a:picLocks noChangeAspect="1" noChangeArrowheads="1"/>
          </p:cNvPicPr>
          <p:nvPr/>
        </p:nvPicPr>
        <p:blipFill>
          <a:blip r:embed="rId3" cstate="print"/>
          <a:srcRect t="85748" b="6323"/>
          <a:stretch>
            <a:fillRect/>
          </a:stretch>
        </p:blipFill>
        <p:spPr bwMode="auto">
          <a:xfrm>
            <a:off x="381000" y="6019784"/>
            <a:ext cx="7848778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14211" r="8243" b="33447"/>
          <a:stretch>
            <a:fillRect/>
          </a:stretch>
        </p:blipFill>
        <p:spPr bwMode="auto">
          <a:xfrm>
            <a:off x="381000" y="2361304"/>
            <a:ext cx="8413158" cy="2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68092" r="8243" b="11900"/>
          <a:stretch>
            <a:fillRect/>
          </a:stretch>
        </p:blipFill>
        <p:spPr bwMode="auto">
          <a:xfrm>
            <a:off x="381000" y="5029141"/>
            <a:ext cx="8413158" cy="9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PROGRESSION ALONG AGE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8"/>
          <p:cNvPicPr>
            <a:picLocks noChangeAspect="1" noChangeArrowheads="1"/>
          </p:cNvPicPr>
          <p:nvPr/>
        </p:nvPicPr>
        <p:blipFill>
          <a:blip r:embed="rId3" cstate="print"/>
          <a:srcRect l="2444" t="20638" r="2240" b="10930"/>
          <a:stretch>
            <a:fillRect/>
          </a:stretch>
        </p:blipFill>
        <p:spPr bwMode="auto">
          <a:xfrm>
            <a:off x="119063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813" y="1066800"/>
            <a:ext cx="2084387" cy="461963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DYSLIPEDEMIA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1638"/>
            <a:ext cx="3886200" cy="461962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ENDOTHELIAL DYSFUNCTION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24694" y="1561306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588" y="1752600"/>
            <a:ext cx="608012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72000" y="5257800"/>
            <a:ext cx="4267200" cy="132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CC99"/>
                </a:solidFill>
                <a:latin typeface="Broadway" pitchFamily="82" charset="0"/>
              </a:rPr>
              <a:t>MORBIDITY &amp; MORTALITY OUTCOMES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erlin Sans FB Demi" pitchFamily="34" charset="0"/>
              </a:rPr>
              <a:t>PREVENTED or DECREASED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erlin Sans FB Demi" pitchFamily="34" charset="0"/>
              </a:rPr>
              <a:t>By CONTROLLING DYSLIPIDYMIA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11815" y="2146222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 &amp; CLINICAL EVENTS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51348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1"/>
      <p:bldP spid="11" grpId="0" build="p"/>
      <p:bldP spid="11" grpId="1" build="allAtOnce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1727548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   (HMG-COA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</a:t>
            </a:r>
            <a:endParaRPr lang="en-US" sz="28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FOT 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22938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457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442393" y="580477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624840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99370" y="3276600"/>
            <a:ext cx="672230" cy="3581400"/>
            <a:chOff x="699370" y="3276600"/>
            <a:chExt cx="672230" cy="3581400"/>
          </a:xfrm>
        </p:grpSpPr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699370" y="3276600"/>
              <a:ext cx="492443" cy="3581400"/>
            </a:xfrm>
            <a:prstGeom prst="rect">
              <a:avLst/>
            </a:prstGeom>
            <a:solidFill>
              <a:srgbClr val="FEEC02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  <a:latin typeface="Bernard MT Condensed" pitchFamily="18" charset="0"/>
                </a:rPr>
                <a:t>TARGETING ENDOGENOUS PATHWAYS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1201800" y="3657600"/>
              <a:ext cx="169800" cy="1676400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770" y="609600"/>
            <a:ext cx="1251349" cy="3371850"/>
            <a:chOff x="89770" y="609600"/>
            <a:chExt cx="1251349" cy="3371850"/>
          </a:xfrm>
        </p:grpSpPr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89770" y="609600"/>
              <a:ext cx="492443" cy="3371850"/>
            </a:xfrm>
            <a:prstGeom prst="rect">
              <a:avLst/>
            </a:prstGeom>
            <a:solidFill>
              <a:srgbClr val="FEEC02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  <a:latin typeface="Bernard MT Condensed" pitchFamily="18" charset="0"/>
                </a:rPr>
                <a:t>TARGETING EXOGENOUS PATHWAYS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3400" y="1828800"/>
              <a:ext cx="807719" cy="1295400"/>
              <a:chOff x="533400" y="1828800"/>
              <a:chExt cx="807719" cy="1295400"/>
            </a:xfrm>
          </p:grpSpPr>
          <p:sp>
            <p:nvSpPr>
              <p:cNvPr id="27" name="Left Brace 26"/>
              <p:cNvSpPr/>
              <p:nvPr/>
            </p:nvSpPr>
            <p:spPr>
              <a:xfrm>
                <a:off x="1219200" y="1828800"/>
                <a:ext cx="121919" cy="1295400"/>
              </a:xfrm>
              <a:prstGeom prst="leftBrac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533400" y="2438400"/>
                <a:ext cx="685800" cy="141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endParaRPr lang="en-US" sz="20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        &amp;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7620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400" spc="-3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(NPC1L1)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u="heavy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 </a:t>
            </a:r>
            <a:r>
              <a:rPr lang="en-US" sz="2400" u="heavy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LDL R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trapping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29192" y="2971800"/>
            <a:ext cx="2514600" cy="2133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34637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</a:t>
            </a:r>
            <a:r>
              <a:rPr lang="en-US" sz="2200" b="1" dirty="0" err="1" smtClean="0">
                <a:latin typeface="Arial Narrow" pitchFamily="34" charset="0"/>
              </a:rPr>
              <a:t>cation</a:t>
            </a:r>
            <a:r>
              <a:rPr lang="en-US" sz="2200" b="1" dirty="0" smtClean="0">
                <a:latin typeface="Arial Narrow" pitchFamily="34" charset="0"/>
              </a:rPr>
              <a:t>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7883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802712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Bind bile acids [BA]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2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200" b="1" dirty="0" smtClean="0">
                <a:latin typeface="Arial Narrow" pitchFamily="34" charset="0"/>
              </a:rPr>
              <a:t>ompensatory </a:t>
            </a:r>
            <a:r>
              <a:rPr lang="en-US" sz="2400" u="heavy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LDL 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200" b="1" dirty="0" smtClean="0">
                <a:latin typeface="Arial Narrow" pitchFamily="34" charset="0"/>
              </a:rPr>
              <a:t>plasma &amp; tissue 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200" b="1" dirty="0" smtClean="0">
                <a:latin typeface="Arial Narrow" pitchFamily="34" charset="0"/>
              </a:rPr>
              <a:t> Liver tries to 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ompensate by C synthesis but this is usually insufficient </a:t>
            </a:r>
            <a:r>
              <a:rPr lang="en-US" sz="2200" b="1" dirty="0" smtClean="0">
                <a:latin typeface="Arial Narrow" pitchFamily="34" charset="0"/>
              </a:rPr>
              <a:t>to overcome its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 catabolism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27974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711" t="11633" r="3106" b="18567"/>
          <a:stretch>
            <a:fillRect/>
          </a:stretch>
        </p:blipFill>
        <p:spPr bwMode="auto">
          <a:xfrm>
            <a:off x="1092558" y="3010437"/>
            <a:ext cx="7086600" cy="3654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4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TG  &amp; VLDL </a:t>
            </a:r>
            <a:r>
              <a:rPr lang="en-US" sz="2400" b="1" spc="-30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!!!</a:t>
            </a:r>
            <a:endParaRPr lang="en-US" sz="2400" b="1" spc="-30" dirty="0" smtClean="0">
              <a:solidFill>
                <a:srgbClr val="0000FF"/>
              </a:solidFill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( initial &amp; transient )  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but show marked </a:t>
            </a:r>
            <a:r>
              <a:rPr lang="en-US" sz="2200" b="1" spc="-6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in </a:t>
            </a:r>
            <a:r>
              <a:rPr lang="en-US" sz="2200" b="1" spc="-60" dirty="0" smtClean="0">
                <a:latin typeface="Arial Narrow" pitchFamily="34" charset="0"/>
              </a:rPr>
              <a:t>type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Hyperlipoproteinemia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endParaRPr lang="en-US" sz="2200" b="1" spc="-6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587496"/>
            <a:ext cx="8763000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if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is                                                                                          contraindicated &amp; levels are not high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in type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Hyperlipoproteinemia</a:t>
            </a:r>
            <a:r>
              <a:rPr lang="en-US" sz="2400" b="1" spc="-30" dirty="0" smtClean="0">
                <a:latin typeface="Arial Narrow" pitchFamily="34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err="1" smtClean="0">
                <a:latin typeface="Arial Narrow" pitchFamily="34" charset="0"/>
              </a:rPr>
              <a:t>Statins</a:t>
            </a:r>
            <a:r>
              <a:rPr lang="en-US" sz="2400" b="1" spc="-30" dirty="0" smtClean="0">
                <a:latin typeface="Arial Narrow" pitchFamily="34" charset="0"/>
              </a:rPr>
              <a:t> offsets the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ompensatory  in  C synthesis</a:t>
            </a:r>
            <a:r>
              <a:rPr lang="en-US" sz="2400" b="1" spc="-30" dirty="0" smtClean="0">
                <a:latin typeface="Arial Narrow" pitchFamily="34" charset="0"/>
              </a:rPr>
              <a:t> by resins &amp; potentiate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synergism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89962"/>
            <a:ext cx="6172200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6795" y="6122313"/>
            <a:ext cx="892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dirty="0" smtClean="0">
                <a:latin typeface="Arial Narrow" pitchFamily="34" charset="0"/>
              </a:rPr>
              <a:t>Resins must be taken in 2-3 doses with meals / lack effect if between meals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6622" y="241126"/>
            <a:ext cx="5904978" cy="24384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</a:t>
            </a:r>
            <a:b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L-thyroxin,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Warfarin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anticoagulant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must be taken 1 hr before or 4 hrs after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Type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due to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stasis or obstruction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81462"/>
            <a:ext cx="552611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 PKA  -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TGs breakdown 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FFA to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liver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TGs hepatic synthesis &amp; VLDL formation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10200" y="1066800"/>
            <a:ext cx="3505200" cy="5562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180035"/>
            <a:ext cx="37219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648200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 HDL 15-30%</a:t>
            </a:r>
          </a:p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30" dirty="0" smtClean="0">
                <a:latin typeface="Arial Narrow" pitchFamily="34" charset="0"/>
              </a:rPr>
              <a:t> TG  &amp; VLDL 20-50%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4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(prostaglandin induced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by aspirin ½ h before niacin).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N.B </a:t>
            </a:r>
            <a:r>
              <a:rPr lang="en-US" sz="2000" b="1" i="1" dirty="0" smtClean="0">
                <a:latin typeface="Arial Narrow" pitchFamily="34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</a:t>
            </a:r>
            <a:r>
              <a:rPr lang="en-US" sz="2000" b="1" i="1" dirty="0" smtClean="0">
                <a:latin typeface="Arial Narrow" pitchFamily="34" charset="0"/>
              </a:rPr>
              <a:t>incidence of flushing !!!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Impairment of glucose tolerance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uric acid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Gout.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6176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Patient with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hypertriglyceridemia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&amp; low HDL-C.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Mono or in combination with </a:t>
            </a:r>
            <a:r>
              <a:rPr lang="en-GB" sz="2200" b="1" dirty="0" err="1" smtClean="0">
                <a:latin typeface="Arial Narrow" pitchFamily="34" charset="0"/>
              </a:rPr>
              <a:t>fibrate</a:t>
            </a:r>
            <a:r>
              <a:rPr lang="en-GB" sz="2200" b="1" dirty="0" smtClean="0">
                <a:latin typeface="Arial Narrow" pitchFamily="34" charset="0"/>
              </a:rPr>
              <a:t>, resin or </a:t>
            </a:r>
            <a:r>
              <a:rPr lang="en-GB" sz="2200" b="1" dirty="0" err="1" smtClean="0">
                <a:latin typeface="Arial Narrow" pitchFamily="34" charset="0"/>
              </a:rPr>
              <a:t>statin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30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1217541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7786" y="239376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05" y="408722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 Receptor [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]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latin typeface="Berlin Sans FB" pitchFamily="34" charset="0"/>
                <a:cs typeface="+mn-cs"/>
                <a:sym typeface="Wingdings 3"/>
              </a:rPr>
              <a:t>AGONISTS</a:t>
            </a:r>
            <a:endParaRPr lang="en-US" sz="2600" dirty="0">
              <a:latin typeface="Berlin Sans FB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465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Nuclear Transcription Factors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1195005"/>
            <a:ext cx="1476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716428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5034446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724400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5072744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724400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5104815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983605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326719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579723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22326" y="4648200"/>
            <a:ext cx="7086600" cy="2209800"/>
            <a:chOff x="2209800" y="5029200"/>
            <a:chExt cx="53082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10708" t="46803" r="-2409" b="25801"/>
            <a:stretch>
              <a:fillRect/>
            </a:stretch>
          </p:blipFill>
          <p:spPr bwMode="auto">
            <a:xfrm>
              <a:off x="2209800" y="5029200"/>
              <a:ext cx="52202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53000" y="62484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1604" y="62365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3" cstate="print"/>
          <a:srcRect l="1210" t="9677" r="3226" b="8065"/>
          <a:stretch>
            <a:fillRect/>
          </a:stretch>
        </p:blipFill>
        <p:spPr bwMode="auto">
          <a:xfrm>
            <a:off x="2286000" y="76200"/>
            <a:ext cx="67184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21906" y="4419600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1336185" y="4941195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2223216" y="44201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" y="5402759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-30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000" b="1" spc="-30" dirty="0" err="1" smtClean="0">
                <a:latin typeface="Arial Narrow" pitchFamily="34" charset="0"/>
                <a:sym typeface="Wingdings 3"/>
              </a:rPr>
              <a:t>PPAR</a:t>
            </a:r>
            <a:r>
              <a:rPr lang="en-US" sz="2000" b="1" spc="-30" dirty="0" err="1" smtClean="0">
                <a:latin typeface="Symbol" pitchFamily="18" charset="2"/>
                <a:sym typeface="Wingdings 3"/>
              </a:rPr>
              <a:t>a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]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	            </a:t>
            </a:r>
            <a:r>
              <a:rPr lang="en-US" sz="2400" spc="-30" dirty="0" smtClean="0">
                <a:latin typeface="Berlin Sans FB" pitchFamily="34" charset="0"/>
                <a:sym typeface="Wingdings 3"/>
              </a:rPr>
              <a:t>AGONISTS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762000"/>
            <a:ext cx="3124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stones/Cancer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Bezafibrate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450205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</a:t>
            </a:r>
            <a:r>
              <a:rPr lang="en-US" sz="2200" b="1" dirty="0" smtClean="0">
                <a:latin typeface="Arial Narrow" pitchFamily="34" charset="0"/>
              </a:rPr>
              <a:t>but show some difference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09600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4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4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4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28600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899" y="2590800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32766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33956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762000" y="36962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32766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51816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4572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</a:t>
            </a:r>
            <a:r>
              <a:rPr lang="en-US" sz="2200" b="1" i="1" dirty="0" smtClean="0">
                <a:latin typeface="Arial Narrow" pitchFamily="34" charset="0"/>
              </a:rPr>
              <a:t/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 P450 that </a:t>
            </a:r>
            <a:r>
              <a:rPr lang="en-US" sz="2200" b="1" i="1" dirty="0" smtClean="0">
                <a:latin typeface="Arial Narrow" pitchFamily="34" charset="0"/>
              </a:rPr>
              <a:t>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 Also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</a:t>
            </a:r>
            <a:r>
              <a:rPr lang="en-US" sz="2000" b="1" i="1" dirty="0" smtClean="0">
                <a:solidFill>
                  <a:srgbClr val="0000FF"/>
                </a:solidFill>
                <a:latin typeface="Arial Narrow" pitchFamily="34" charset="0"/>
              </a:rPr>
              <a:t>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smtClean="0">
                <a:latin typeface="Arial Narrow" pitchFamily="34" charset="0"/>
              </a:rPr>
              <a:t>treatment of 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1524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22" y="4651042"/>
            <a:ext cx="891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alcoholics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/ In </a:t>
            </a:r>
            <a:r>
              <a:rPr lang="en-US" sz="2400" b="1" dirty="0" smtClean="0">
                <a:latin typeface="Arial Narrow" pitchFamily="34" charset="0"/>
              </a:rPr>
              <a:t>impaired renal </a:t>
            </a:r>
            <a:r>
              <a:rPr lang="en-US" sz="2400" b="1" dirty="0" smtClean="0">
                <a:latin typeface="Arial Narrow" pitchFamily="34" charset="0"/>
              </a:rPr>
              <a:t>function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If combined with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4271101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971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457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98489"/>
            <a:ext cx="61722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Pregnant or nursing women</a:t>
            </a:r>
          </a:p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Gall-bladder disease &amp; morbid obesity</a:t>
            </a:r>
          </a:p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4290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7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CC0000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0000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</a:t>
            </a:r>
            <a:r>
              <a:rPr lang="en-US" sz="2400" u="heavy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[23 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Because it blocks cholesterol synthetic pathway it              </a:t>
            </a:r>
            <a:r>
              <a:rPr lang="en-US" sz="2400" b="1" u="heavy" spc="-50" dirty="0" smtClean="0">
                <a:uFill>
                  <a:solidFill>
                    <a:srgbClr val="CC0000"/>
                  </a:solidFill>
                </a:uFill>
                <a:latin typeface="Arial Narrow" pitchFamily="34" charset="0"/>
              </a:rPr>
              <a:t>is also blocks signaling molecules responsible for progress </a:t>
            </a:r>
            <a:r>
              <a:rPr lang="en-US" sz="2400" b="1" u="heavy" dirty="0" smtClean="0">
                <a:uFill>
                  <a:solidFill>
                    <a:srgbClr val="CC0000"/>
                  </a:solidFill>
                </a:uFill>
                <a:latin typeface="Arial Narrow" pitchFamily="34" charset="0"/>
              </a:rPr>
              <a:t>of inflammation,  vulnerability &amp;  </a:t>
            </a:r>
            <a:r>
              <a:rPr lang="en-US" sz="2400" b="1" u="heavy" dirty="0" err="1" smtClean="0">
                <a:uFill>
                  <a:solidFill>
                    <a:srgbClr val="CC0000"/>
                  </a:solidFill>
                </a:uFill>
                <a:latin typeface="Arial Narrow" pitchFamily="34" charset="0"/>
              </a:rPr>
              <a:t>athrothrombosis</a:t>
            </a:r>
            <a:r>
              <a:rPr lang="en-US" sz="2400" b="1" u="heavy" dirty="0" smtClean="0">
                <a:uFill>
                  <a:solidFill>
                    <a:srgbClr val="CC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2</a:t>
            </a:r>
            <a:r>
              <a:rPr lang="en-US" sz="2400" b="1" baseline="30000" dirty="0" smtClean="0">
                <a:latin typeface="Arial Narrow" pitchFamily="34" charset="0"/>
              </a:rPr>
              <a:t>ndry  </a:t>
            </a:r>
            <a:r>
              <a:rPr lang="en-US" sz="2400" b="1" dirty="0" smtClean="0">
                <a:latin typeface="Arial Narrow" pitchFamily="34" charset="0"/>
              </a:rPr>
              <a:t>to excess C accumulation in periphery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91000" y="2629287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2514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&amp;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76200"/>
            <a:ext cx="281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0909" r="40056" b="87778"/>
          <a:stretch>
            <a:fillRect/>
          </a:stretch>
        </p:blipFill>
        <p:spPr bwMode="auto">
          <a:xfrm>
            <a:off x="2717104" y="1066800"/>
            <a:ext cx="3048000" cy="990600"/>
          </a:xfrm>
          <a:prstGeom prst="rect">
            <a:avLst/>
          </a:prstGeom>
          <a:noFill/>
        </p:spPr>
      </p:pic>
      <p:pic>
        <p:nvPicPr>
          <p:cNvPr id="1026" name="Picture 2" descr="C:\Users\Dr Omnia\Pictures\stat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209800"/>
            <a:ext cx="9144000" cy="45720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>
            <a:off x="4038600" y="2057400"/>
            <a:ext cx="304800" cy="1524000"/>
          </a:xfrm>
          <a:prstGeom prst="downArrow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347570"/>
            <a:ext cx="2819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0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0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0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spc="-30" dirty="0" smtClean="0">
                <a:latin typeface="Arial Narrow" pitchFamily="34" charset="0"/>
              </a:rPr>
              <a:t> TG  &amp; VLDL 10-30%</a:t>
            </a:r>
            <a:endParaRPr lang="en-US" sz="2000" b="1" spc="-30" dirty="0" smtClean="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5146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41879" y="1575516"/>
            <a:ext cx="4255909" cy="792915"/>
            <a:chOff x="3441879" y="1575516"/>
            <a:chExt cx="4255909" cy="792915"/>
          </a:xfrm>
        </p:grpSpPr>
        <p:sp>
          <p:nvSpPr>
            <p:cNvPr id="37" name="Rectangle 36"/>
            <p:cNvSpPr/>
            <p:nvPr/>
          </p:nvSpPr>
          <p:spPr>
            <a:xfrm>
              <a:off x="3441879" y="1968321"/>
              <a:ext cx="2236510" cy="400110"/>
            </a:xfrm>
            <a:prstGeom prst="rect">
              <a:avLst/>
            </a:prstGeom>
            <a:solidFill>
              <a:srgbClr val="CC3399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Fluorine-Containing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695700" y="1790700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068094" y="1765222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506494" y="1789906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8800" y="1981200"/>
              <a:ext cx="2057400" cy="158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28600" y="2999125"/>
            <a:ext cx="89154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Metabolized variably;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43600"/>
            <a:ext cx="1295400" cy="646331"/>
            <a:chOff x="4354131" y="5943600"/>
            <a:chExt cx="1295400" cy="646331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Taken any time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62600"/>
            <a:ext cx="2019837" cy="646331"/>
            <a:chOff x="6730284" y="5562600"/>
            <a:chExt cx="2019837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Taken only in evening, Why? 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85079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438400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438400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438400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200" b="1" dirty="0" smtClean="0">
                <a:latin typeface="Arial Narrow" pitchFamily="34" charset="0"/>
              </a:rPr>
              <a:t> 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 /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</a:t>
            </a:r>
            <a:b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small dense LDL 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endothelial dysfunction + increased thrombotic profile. 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9800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3 folds 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stopped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Measured only if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….)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cyclosporine</a:t>
            </a:r>
            <a:r>
              <a:rPr lang="en-US" sz="24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….)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11430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metronidazole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6019800"/>
            <a:ext cx="5029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BEYOUND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5334000"/>
            <a:ext cx="4648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86000" y="4048780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What do we want to achieve ?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3657600"/>
            <a:ext cx="3200400" cy="3047999"/>
            <a:chOff x="4028440" y="1371600"/>
            <a:chExt cx="4886960" cy="5333999"/>
          </a:xfrm>
        </p:grpSpPr>
        <p:pic>
          <p:nvPicPr>
            <p:cNvPr id="16" name="Picture 4" descr="http://journals.prous.com/journals/dnp/20021502/html/dn150069/images/Kostner_f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EE"/>
                </a:clrFrom>
                <a:clrTo>
                  <a:srgbClr val="E7E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12902">
              <a:off x="4419600" y="2566355"/>
              <a:ext cx="3762375" cy="2628900"/>
            </a:xfrm>
            <a:prstGeom prst="rect">
              <a:avLst/>
            </a:prstGeom>
            <a:noFill/>
          </p:spPr>
        </p:pic>
        <p:pic>
          <p:nvPicPr>
            <p:cNvPr id="18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028440" y="26670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0" name="Picture 19" descr="http://www.ncrr.nih.gov/publications/ncrr_reporter/spring2007/images/ld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3FFE9"/>
                </a:clrFrom>
                <a:clrTo>
                  <a:srgbClr val="F3FF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974012"/>
              <a:ext cx="3200400" cy="3731587"/>
            </a:xfrm>
            <a:prstGeom prst="rect">
              <a:avLst/>
            </a:prstGeom>
            <a:noFill/>
          </p:spPr>
        </p:pic>
        <p:pic>
          <p:nvPicPr>
            <p:cNvPr id="21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953000" y="13716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2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943600" y="14478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3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8305800" y="27432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4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638800" y="5562600"/>
              <a:ext cx="609600" cy="638735"/>
            </a:xfrm>
            <a:prstGeom prst="ellipse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828800" y="304800"/>
            <a:ext cx="3810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4" b="7724"/>
          <a:stretch>
            <a:fillRect/>
          </a:stretch>
        </p:blipFill>
        <p:spPr bwMode="auto">
          <a:xfrm>
            <a:off x="2057400" y="437877"/>
            <a:ext cx="3733800" cy="2179746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362200" y="914400"/>
            <a:ext cx="1828800" cy="2386884"/>
            <a:chOff x="304800" y="-228600"/>
            <a:chExt cx="2159359" cy="2782251"/>
          </a:xfrm>
        </p:grpSpPr>
        <p:pic>
          <p:nvPicPr>
            <p:cNvPr id="33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-228600"/>
              <a:ext cx="2159359" cy="2782251"/>
            </a:xfrm>
            <a:prstGeom prst="rect">
              <a:avLst/>
            </a:prstGeom>
            <a:noFill/>
          </p:spPr>
        </p:pic>
        <p:sp>
          <p:nvSpPr>
            <p:cNvPr id="34" name="Oval 33"/>
            <p:cNvSpPr/>
            <p:nvPr/>
          </p:nvSpPr>
          <p:spPr>
            <a:xfrm>
              <a:off x="2070459" y="1776946"/>
              <a:ext cx="228600" cy="381000"/>
            </a:xfrm>
            <a:prstGeom prst="ellipse">
              <a:avLst/>
            </a:prstGeom>
            <a:gradFill flip="none" rotWithShape="1">
              <a:gsLst>
                <a:gs pos="0">
                  <a:srgbClr val="5A2120"/>
                </a:gs>
                <a:gs pos="33000">
                  <a:srgbClr val="5A2120">
                    <a:shade val="67500"/>
                    <a:satMod val="115000"/>
                    <a:alpha val="71000"/>
                  </a:srgbClr>
                </a:gs>
                <a:gs pos="74000">
                  <a:srgbClr val="5A212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56" b="31679"/>
          <a:stretch>
            <a:fillRect/>
          </a:stretch>
        </p:blipFill>
        <p:spPr bwMode="auto">
          <a:xfrm>
            <a:off x="0" y="0"/>
            <a:ext cx="2300287" cy="2286000"/>
          </a:xfrm>
          <a:prstGeom prst="roundRect">
            <a:avLst>
              <a:gd name="adj" fmla="val 23945"/>
            </a:avLst>
          </a:prstGeom>
          <a:noFill/>
        </p:spPr>
      </p:pic>
      <p:pic>
        <p:nvPicPr>
          <p:cNvPr id="36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/>
          <a:srcRect l="47933" t="47964"/>
          <a:stretch>
            <a:fillRect/>
          </a:stretch>
        </p:blipFill>
        <p:spPr bwMode="auto">
          <a:xfrm>
            <a:off x="1295400" y="1295400"/>
            <a:ext cx="1447800" cy="1469355"/>
          </a:xfrm>
          <a:prstGeom prst="ellipse">
            <a:avLst/>
          </a:prstGeom>
          <a:noFill/>
        </p:spPr>
      </p:pic>
      <p:sp>
        <p:nvSpPr>
          <p:cNvPr id="27" name="5-Point Star 2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30922" y="722495"/>
            <a:ext cx="7918315" cy="2498124"/>
            <a:chOff x="762000" y="4027170"/>
            <a:chExt cx="7689715" cy="2526030"/>
          </a:xfrm>
        </p:grpSpPr>
        <p:sp>
          <p:nvSpPr>
            <p:cNvPr id="5" name="Rectangle 4"/>
            <p:cNvSpPr/>
            <p:nvPr/>
          </p:nvSpPr>
          <p:spPr>
            <a:xfrm>
              <a:off x="762000" y="4027170"/>
              <a:ext cx="7689715" cy="647700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39640"/>
              <a:ext cx="7689715" cy="18135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http://i293.photobucket.com/albums/mm53/nexavar/Drugs/hiperlipidemia/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t="16176" r="6799" b="27941"/>
          <a:stretch>
            <a:fillRect/>
          </a:stretch>
        </p:blipFill>
        <p:spPr bwMode="auto">
          <a:xfrm>
            <a:off x="750195" y="642698"/>
            <a:ext cx="7772400" cy="24008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26" y="125568"/>
            <a:ext cx="6477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QUANTITY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0" y="3131540"/>
            <a:ext cx="9144000" cy="572037"/>
            <a:chOff x="0" y="6260205"/>
            <a:chExt cx="9144000" cy="57203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01355"/>
              <a:ext cx="9144000" cy="4308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EBF7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ernard MT Condensed" pitchFamily="18" charset="0"/>
                </a:rPr>
                <a:t>			     WALKING / WALKING / WALKING</a:t>
              </a:r>
              <a:endParaRPr lang="en-US" sz="2200" dirty="0">
                <a:latin typeface="Bernard MT Condensed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13042" y="6260205"/>
              <a:ext cx="914400" cy="152400"/>
            </a:xfrm>
            <a:prstGeom prst="downArrow">
              <a:avLst/>
            </a:prstGeom>
            <a:solidFill>
              <a:srgbClr val="8622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" y="4343400"/>
          <a:ext cx="861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44958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err="1" smtClean="0">
                          <a:latin typeface="Bernard MT Condensed" pitchFamily="18" charset="0"/>
                        </a:rPr>
                        <a:t>Hyperlipoproteinemia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Bernard MT Condensed" pitchFamily="18" charset="0"/>
                        </a:rPr>
                        <a:t>Lipid  Derangement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latin typeface="Bernard MT Condensed" pitchFamily="18" charset="0"/>
                        </a:rPr>
                        <a:t>Treatment</a:t>
                      </a:r>
                      <a:endParaRPr lang="en-US" sz="2400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Ezitamibe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Niacin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Fibrates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Niacin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563" y="2171164"/>
            <a:ext cx="7233761" cy="2286000"/>
            <a:chOff x="228600" y="2743200"/>
            <a:chExt cx="7233761" cy="2667000"/>
          </a:xfrm>
        </p:grpSpPr>
        <p:pic>
          <p:nvPicPr>
            <p:cNvPr id="15" name="Picture 14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23077" b="23077"/>
            <a:stretch>
              <a:fillRect/>
            </a:stretch>
          </p:blipFill>
          <p:spPr bwMode="auto">
            <a:xfrm>
              <a:off x="228600" y="2743200"/>
              <a:ext cx="7233761" cy="2667000"/>
            </a:xfrm>
            <a:prstGeom prst="rect">
              <a:avLst/>
            </a:prstGeom>
            <a:noFill/>
          </p:spPr>
        </p:pic>
        <p:pic>
          <p:nvPicPr>
            <p:cNvPr id="16" name="Picture 15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1538" b="80000"/>
            <a:stretch>
              <a:fillRect/>
            </a:stretch>
          </p:blipFill>
          <p:spPr bwMode="auto">
            <a:xfrm>
              <a:off x="584916" y="2767884"/>
              <a:ext cx="6477000" cy="6858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52400" y="1295400"/>
            <a:ext cx="63246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QUALITY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1" name="Picture 20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3077" b="23077"/>
          <a:stretch>
            <a:fillRect/>
          </a:stretch>
        </p:blipFill>
        <p:spPr bwMode="auto">
          <a:xfrm>
            <a:off x="7328079" y="2159358"/>
            <a:ext cx="1447800" cy="2286000"/>
          </a:xfrm>
          <a:prstGeom prst="rect">
            <a:avLst/>
          </a:prstGeom>
          <a:noFill/>
        </p:spPr>
      </p:pic>
      <p:pic>
        <p:nvPicPr>
          <p:cNvPr id="22" name="Picture 21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328079" y="2184042"/>
            <a:ext cx="1447800" cy="3810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7657563" y="2984679"/>
            <a:ext cx="304800" cy="304800"/>
          </a:xfrm>
          <a:prstGeom prst="ellipse">
            <a:avLst/>
          </a:prstGeom>
          <a:solidFill>
            <a:srgbClr val="FFF4D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325931" y="3822879"/>
            <a:ext cx="1447800" cy="381000"/>
          </a:xfrm>
          <a:prstGeom prst="rect">
            <a:avLst/>
          </a:prstGeom>
          <a:noFill/>
        </p:spPr>
      </p:pic>
      <p:pic>
        <p:nvPicPr>
          <p:cNvPr id="25" name="Picture 24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37647" t="1538" r="30589" b="88889"/>
          <a:stretch>
            <a:fillRect/>
          </a:stretch>
        </p:blipFill>
        <p:spPr bwMode="auto">
          <a:xfrm>
            <a:off x="7327005" y="3860442"/>
            <a:ext cx="1447800" cy="381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830911" y="2057400"/>
            <a:ext cx="3008289" cy="2514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27440" t="1538" r="59619" b="88451"/>
          <a:stretch>
            <a:fillRect/>
          </a:stretch>
        </p:blipFill>
        <p:spPr bwMode="auto">
          <a:xfrm>
            <a:off x="7428963" y="3518079"/>
            <a:ext cx="838200" cy="3187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362163" y="2203569"/>
            <a:ext cx="2133600" cy="76944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Statin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 </a:t>
            </a:r>
            <a:r>
              <a:rPr lang="en-US" sz="2400" u="heavy" dirty="0" smtClean="0">
                <a:solidFill>
                  <a:srgbClr val="00FFFF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+</a:t>
            </a:r>
            <a:r>
              <a:rPr lang="en-US" sz="2400" dirty="0" smtClean="0">
                <a:solidFill>
                  <a:srgbClr val="00FFFF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 </a:t>
            </a:r>
            <a:endParaRPr lang="en-US" sz="2000" dirty="0" smtClean="0">
              <a:solidFill>
                <a:srgbClr val="00FFFF"/>
              </a:solidFill>
              <a:uFill>
                <a:solidFill>
                  <a:srgbClr val="66FFFF"/>
                </a:solidFill>
              </a:uFill>
              <a:latin typeface="Bernard MT Condensed" pitchFamily="18" charset="0"/>
            </a:endParaRP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Niacin &gt; </a:t>
            </a:r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Fibrates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!!!</a:t>
            </a:r>
            <a:endParaRPr lang="en-US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4800" y="423208"/>
            <a:ext cx="4495800" cy="288797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Reverse endothelial dysfunction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Plaque stabilization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 Induce </a:t>
            </a:r>
            <a:r>
              <a:rPr lang="en-US" sz="2400" b="1" dirty="0" err="1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vasculoprotection</a:t>
            </a: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 Thrombotic insults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 </a:t>
            </a: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Survival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88889"/>
            <a:ext cx="3810000" cy="461665"/>
          </a:xfrm>
          <a:prstGeom prst="rect">
            <a:avLst/>
          </a:prstGeom>
          <a:solidFill>
            <a:srgbClr val="86226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4419600" cy="2971800"/>
            <a:chOff x="0" y="0"/>
            <a:chExt cx="5791200" cy="33012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94" b="7724"/>
            <a:stretch>
              <a:fillRect/>
            </a:stretch>
          </p:blipFill>
          <p:spPr bwMode="auto">
            <a:xfrm>
              <a:off x="2057400" y="437877"/>
              <a:ext cx="3733800" cy="2179746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914400"/>
              <a:ext cx="1828800" cy="2386884"/>
              <a:chOff x="304800" y="-228600"/>
              <a:chExt cx="2159359" cy="2782251"/>
            </a:xfrm>
          </p:grpSpPr>
          <p:pic>
            <p:nvPicPr>
              <p:cNvPr id="16" name="Picture 2" descr="C:\Users\Administrator\Pictures\hhh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-228600"/>
                <a:ext cx="2159359" cy="2782251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070459" y="1776946"/>
                <a:ext cx="2286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A2120"/>
                  </a:gs>
                  <a:gs pos="33000">
                    <a:srgbClr val="5A2120">
                      <a:shade val="67500"/>
                      <a:satMod val="115000"/>
                      <a:alpha val="71000"/>
                    </a:srgbClr>
                  </a:gs>
                  <a:gs pos="74000">
                    <a:srgbClr val="5A212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156" b="31679"/>
            <a:stretch>
              <a:fillRect/>
            </a:stretch>
          </p:blipFill>
          <p:spPr bwMode="auto">
            <a:xfrm>
              <a:off x="0" y="0"/>
              <a:ext cx="2300287" cy="2286000"/>
            </a:xfrm>
            <a:prstGeom prst="roundRect">
              <a:avLst>
                <a:gd name="adj" fmla="val 23945"/>
              </a:avLst>
            </a:prstGeom>
            <a:noFill/>
          </p:spPr>
        </p:pic>
        <p:pic>
          <p:nvPicPr>
            <p:cNvPr id="21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/>
            <a:srcRect l="47933" t="47964"/>
            <a:stretch>
              <a:fillRect/>
            </a:stretch>
          </p:blipFill>
          <p:spPr bwMode="auto">
            <a:xfrm>
              <a:off x="1295400" y="1295400"/>
              <a:ext cx="1447800" cy="1469355"/>
            </a:xfrm>
            <a:prstGeom prst="ellipse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495800" y="3505200"/>
            <a:ext cx="4343400" cy="2895600"/>
            <a:chOff x="3810000" y="4114800"/>
            <a:chExt cx="5334000" cy="289560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0" y="4114800"/>
              <a:ext cx="5334000" cy="2895600"/>
            </a:xfrm>
            <a:prstGeom prst="horizontalScroll">
              <a:avLst/>
            </a:prstGeom>
            <a:gradFill flip="none" rotWithShape="1">
              <a:gsLst>
                <a:gs pos="0">
                  <a:srgbClr val="BF69AF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46000">
                  <a:srgbClr val="E2D09E"/>
                </a:gs>
                <a:gs pos="61000">
                  <a:srgbClr val="FFFF99"/>
                </a:gs>
                <a:gs pos="91000">
                  <a:schemeClr val="bg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2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07230"/>
              <a:ext cx="44196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B52D88"/>
                  </a:solidFill>
                  <a:latin typeface="Bernard MT Condensed" pitchFamily="18" charset="0"/>
                </a:rPr>
                <a:t>STATINS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major coronary events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CHD mortality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coronary procedures</a:t>
              </a:r>
              <a:endParaRPr lang="en-US" sz="2200" b="1" i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S</a:t>
              </a:r>
              <a:r>
                <a:rPr lang="en-US" sz="2200" b="1" dirty="0" smtClean="0">
                  <a:latin typeface="Arial Narrow" pitchFamily="34" charset="0"/>
                </a:rPr>
                <a:t>troke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T</a:t>
              </a:r>
              <a:r>
                <a:rPr lang="en-US" sz="2200" b="1" dirty="0" smtClean="0">
                  <a:latin typeface="Arial Narrow" pitchFamily="34" charset="0"/>
                </a:rPr>
                <a:t>otal mortality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566827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SEQUESTRANTS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CHD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4201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NIACIN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 total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321265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FIBRATES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progression of coronary lesions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8599" y="533400"/>
            <a:ext cx="7315201" cy="6785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133600" y="30199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53" grpId="0"/>
      <p:bldP spid="56" grpId="0"/>
      <p:bldP spid="64" grpId="0"/>
      <p:bldP spid="66" grpId="0"/>
      <p:bldP spid="68" grpId="0"/>
      <p:bldP spid="70" grpId="0"/>
      <p:bldP spid="71" grpId="0" animBg="1"/>
      <p:bldP spid="72" grpId="0" animBg="1"/>
      <p:bldP spid="73" grpId="0" animBg="1"/>
      <p:bldP spid="74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6" name="Rectangle 75">
            <a:hlinkClick r:id="rId4" action="ppaction://hlinkfile"/>
          </p:cNvPr>
          <p:cNvSpPr/>
          <p:nvPr/>
        </p:nvSpPr>
        <p:spPr>
          <a:xfrm>
            <a:off x="7772400" y="5191900"/>
            <a:ext cx="10170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?</a:t>
            </a:r>
            <a:endParaRPr lang="en-US" sz="11500" b="1" cap="none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" y="608013"/>
            <a:ext cx="7391400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Begins as </a:t>
            </a:r>
            <a:r>
              <a:rPr lang="en-US" sz="2800" spc="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INFLAMMATORY REACTION </a:t>
            </a:r>
            <a:r>
              <a:rPr lang="en-US" sz="2800" b="1" spc="40" dirty="0">
                <a:latin typeface="Arial Narrow" pitchFamily="34" charset="0"/>
                <a:cs typeface="+mn-cs"/>
              </a:rPr>
              <a:t>triggered by;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Endothelial dysfunction </a:t>
            </a:r>
            <a:r>
              <a:rPr lang="en-US" sz="2800" b="1" u="sng" spc="40" dirty="0">
                <a:latin typeface="Arial Narrow" pitchFamily="34" charset="0"/>
                <a:cs typeface="+mn-cs"/>
              </a:rPr>
              <a:t>+</a:t>
            </a:r>
            <a:r>
              <a:rPr lang="en-US" sz="2800" b="1" spc="40" dirty="0">
                <a:latin typeface="Arial Narrow" pitchFamily="34" charset="0"/>
                <a:cs typeface="+mn-cs"/>
              </a:rPr>
              <a:t> </a:t>
            </a:r>
            <a:r>
              <a:rPr lang="en-US" sz="2800" b="1" spc="40" dirty="0" err="1" smtClean="0">
                <a:latin typeface="Arial Narrow" pitchFamily="34" charset="0"/>
                <a:cs typeface="+mn-cs"/>
              </a:rPr>
              <a:t>Dyslipidemia</a:t>
            </a:r>
            <a:r>
              <a:rPr lang="en-US" sz="2800" b="1" spc="40" dirty="0" smtClean="0">
                <a:latin typeface="Arial Narrow" pitchFamily="34" charset="0"/>
                <a:cs typeface="+mn-cs"/>
              </a:rPr>
              <a:t>  </a:t>
            </a:r>
            <a:endParaRPr lang="en-US" sz="2800" b="1" spc="40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pic>
        <p:nvPicPr>
          <p:cNvPr id="20484" name="Picture 2" descr="Diapositiva1"/>
          <p:cNvPicPr>
            <a:picLocks noChangeAspect="1" noChangeArrowheads="1"/>
          </p:cNvPicPr>
          <p:nvPr/>
        </p:nvPicPr>
        <p:blipFill>
          <a:blip r:embed="rId2" cstate="print"/>
          <a:srcRect r="4803"/>
          <a:stretch>
            <a:fillRect/>
          </a:stretch>
        </p:blipFill>
        <p:spPr bwMode="auto">
          <a:xfrm>
            <a:off x="762000" y="1447800"/>
            <a:ext cx="7543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85800" y="1697038"/>
            <a:ext cx="7620000" cy="4616450"/>
            <a:chOff x="533400" y="1086728"/>
            <a:chExt cx="7620000" cy="4616604"/>
          </a:xfrm>
        </p:grpSpPr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MC</a:t>
              </a: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Dysfunction</a:t>
              </a:r>
            </a:p>
          </p:txBody>
        </p:sp>
        <p:sp>
          <p:nvSpPr>
            <p:cNvPr id="20488" name="TextBox 13"/>
            <p:cNvSpPr txBox="1">
              <a:spLocks noChangeArrowheads="1"/>
            </p:cNvSpPr>
            <p:nvPr/>
          </p:nvSpPr>
          <p:spPr bwMode="auto">
            <a:xfrm>
              <a:off x="4724400" y="108672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Rolling</a:t>
              </a:r>
            </a:p>
          </p:txBody>
        </p:sp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4495800" y="141966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Scrolling</a:t>
              </a:r>
            </a:p>
          </p:txBody>
        </p:sp>
        <p:sp>
          <p:nvSpPr>
            <p:cNvPr id="20490" name="TextBox 15"/>
            <p:cNvSpPr txBox="1">
              <a:spLocks noChangeArrowheads="1"/>
            </p:cNvSpPr>
            <p:nvPr/>
          </p:nvSpPr>
          <p:spPr bwMode="auto">
            <a:xfrm>
              <a:off x="4191000" y="172446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Diapedesis</a:t>
              </a:r>
            </a:p>
          </p:txBody>
        </p:sp>
        <p:sp>
          <p:nvSpPr>
            <p:cNvPr id="20491" name="TextBox 16"/>
            <p:cNvSpPr txBox="1">
              <a:spLocks noChangeArrowheads="1"/>
            </p:cNvSpPr>
            <p:nvPr/>
          </p:nvSpPr>
          <p:spPr bwMode="auto">
            <a:xfrm>
              <a:off x="16002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Expression</a:t>
              </a:r>
            </a:p>
          </p:txBody>
        </p:sp>
        <p:sp>
          <p:nvSpPr>
            <p:cNvPr id="20492" name="TextBox 17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LDL leak</a:t>
              </a:r>
            </a:p>
          </p:txBody>
        </p:sp>
        <p:sp>
          <p:nvSpPr>
            <p:cNvPr id="20493" name="TextBox 18"/>
            <p:cNvSpPr txBox="1">
              <a:spLocks noChangeArrowheads="1"/>
            </p:cNvSpPr>
            <p:nvPr/>
          </p:nvSpPr>
          <p:spPr bwMode="auto">
            <a:xfrm>
              <a:off x="533400" y="348292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Trapping</a:t>
              </a:r>
            </a:p>
          </p:txBody>
        </p:sp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4419600" y="3781864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2" name="Arc 21"/>
            <p:cNvSpPr/>
            <p:nvPr/>
          </p:nvSpPr>
          <p:spPr>
            <a:xfrm flipH="1" flipV="1">
              <a:off x="3657600" y="2209127"/>
              <a:ext cx="1219200" cy="1981266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4419600" y="436918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Engulf Ox -LDL</a:t>
              </a:r>
            </a:p>
          </p:txBody>
        </p:sp>
        <p:sp>
          <p:nvSpPr>
            <p:cNvPr id="24" name="Arc 23"/>
            <p:cNvSpPr/>
            <p:nvPr/>
          </p:nvSpPr>
          <p:spPr>
            <a:xfrm rot="20310432" flipH="1" flipV="1">
              <a:off x="6186488" y="3709365"/>
              <a:ext cx="1219200" cy="1143038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No efflux</a:t>
              </a:r>
            </a:p>
          </p:txBody>
        </p:sp>
      </p:grpSp>
      <p:pic>
        <p:nvPicPr>
          <p:cNvPr id="20" name="Picture 2" descr="Diapositiva3"/>
          <p:cNvPicPr>
            <a:picLocks noChangeAspect="1" noChangeArrowheads="1"/>
          </p:cNvPicPr>
          <p:nvPr/>
        </p:nvPicPr>
        <p:blipFill>
          <a:blip r:embed="rId3" cstate="print"/>
          <a:srcRect l="8660" t="13080" r="25003" b="15710"/>
          <a:stretch>
            <a:fillRect/>
          </a:stretch>
        </p:blipFill>
        <p:spPr>
          <a:xfrm rot="439474">
            <a:off x="6584388" y="908572"/>
            <a:ext cx="2467947" cy="1909236"/>
          </a:xfrm>
          <a:prstGeom prst="ellipse">
            <a:avLst/>
          </a:prstGeom>
          <a:noFill/>
          <a:ln/>
        </p:spPr>
      </p:pic>
      <p:sp>
        <p:nvSpPr>
          <p:cNvPr id="21" name="5-Point Star 2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1600" y="533400"/>
            <a:ext cx="3581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40" dirty="0">
                <a:latin typeface="Arial Narrow" pitchFamily="34" charset="0"/>
                <a:cs typeface="+mn-cs"/>
              </a:rPr>
              <a:t>Progress as </a:t>
            </a:r>
            <a:r>
              <a:rPr lang="en-US" sz="260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FIBRO-PROLIFERATIVE DISORDER</a:t>
            </a:r>
          </a:p>
        </p:txBody>
      </p: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228600" y="457200"/>
            <a:ext cx="5029200" cy="3581400"/>
            <a:chOff x="228600" y="1069031"/>
            <a:chExt cx="5486399" cy="388620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228600" y="1069031"/>
              <a:ext cx="5298171" cy="3886201"/>
            </a:xfrm>
            <a:prstGeom prst="bevel">
              <a:avLst>
                <a:gd name="adj" fmla="val 1245"/>
              </a:avLst>
            </a:prstGeom>
            <a:solidFill>
              <a:srgbClr val="500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flipV="1">
              <a:off x="300607" y="4095795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chemeClr val="folHlink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01870" y="1660121"/>
              <a:ext cx="5160474" cy="2118976"/>
            </a:xfrm>
            <a:custGeom>
              <a:avLst/>
              <a:gdLst>
                <a:gd name="T0" fmla="*/ 0 w 4686"/>
                <a:gd name="T1" fmla="*/ 1230 h 1788"/>
                <a:gd name="T2" fmla="*/ 0 w 4686"/>
                <a:gd name="T3" fmla="*/ 1788 h 1788"/>
                <a:gd name="T4" fmla="*/ 4686 w 4686"/>
                <a:gd name="T5" fmla="*/ 1788 h 1788"/>
                <a:gd name="T6" fmla="*/ 4686 w 4686"/>
                <a:gd name="T7" fmla="*/ 1302 h 1788"/>
                <a:gd name="T8" fmla="*/ 4350 w 4686"/>
                <a:gd name="T9" fmla="*/ 1248 h 1788"/>
                <a:gd name="T10" fmla="*/ 4302 w 4686"/>
                <a:gd name="T11" fmla="*/ 1224 h 1788"/>
                <a:gd name="T12" fmla="*/ 4224 w 4686"/>
                <a:gd name="T13" fmla="*/ 1200 h 1788"/>
                <a:gd name="T14" fmla="*/ 4080 w 4686"/>
                <a:gd name="T15" fmla="*/ 1146 h 1788"/>
                <a:gd name="T16" fmla="*/ 4020 w 4686"/>
                <a:gd name="T17" fmla="*/ 1128 h 1788"/>
                <a:gd name="T18" fmla="*/ 3882 w 4686"/>
                <a:gd name="T19" fmla="*/ 1050 h 1788"/>
                <a:gd name="T20" fmla="*/ 3828 w 4686"/>
                <a:gd name="T21" fmla="*/ 1014 h 1788"/>
                <a:gd name="T22" fmla="*/ 3720 w 4686"/>
                <a:gd name="T23" fmla="*/ 954 h 1788"/>
                <a:gd name="T24" fmla="*/ 3666 w 4686"/>
                <a:gd name="T25" fmla="*/ 912 h 1788"/>
                <a:gd name="T26" fmla="*/ 3594 w 4686"/>
                <a:gd name="T27" fmla="*/ 858 h 1788"/>
                <a:gd name="T28" fmla="*/ 3564 w 4686"/>
                <a:gd name="T29" fmla="*/ 816 h 1788"/>
                <a:gd name="T30" fmla="*/ 3258 w 4686"/>
                <a:gd name="T31" fmla="*/ 504 h 1788"/>
                <a:gd name="T32" fmla="*/ 3240 w 4686"/>
                <a:gd name="T33" fmla="*/ 492 h 1788"/>
                <a:gd name="T34" fmla="*/ 3192 w 4686"/>
                <a:gd name="T35" fmla="*/ 444 h 1788"/>
                <a:gd name="T36" fmla="*/ 3114 w 4686"/>
                <a:gd name="T37" fmla="*/ 354 h 1788"/>
                <a:gd name="T38" fmla="*/ 3060 w 4686"/>
                <a:gd name="T39" fmla="*/ 282 h 1788"/>
                <a:gd name="T40" fmla="*/ 3000 w 4686"/>
                <a:gd name="T41" fmla="*/ 240 h 1788"/>
                <a:gd name="T42" fmla="*/ 2964 w 4686"/>
                <a:gd name="T43" fmla="*/ 216 h 1788"/>
                <a:gd name="T44" fmla="*/ 2856 w 4686"/>
                <a:gd name="T45" fmla="*/ 156 h 1788"/>
                <a:gd name="T46" fmla="*/ 2802 w 4686"/>
                <a:gd name="T47" fmla="*/ 120 h 1788"/>
                <a:gd name="T48" fmla="*/ 2766 w 4686"/>
                <a:gd name="T49" fmla="*/ 102 h 1788"/>
                <a:gd name="T50" fmla="*/ 2526 w 4686"/>
                <a:gd name="T51" fmla="*/ 30 h 1788"/>
                <a:gd name="T52" fmla="*/ 2466 w 4686"/>
                <a:gd name="T53" fmla="*/ 18 h 1788"/>
                <a:gd name="T54" fmla="*/ 2412 w 4686"/>
                <a:gd name="T55" fmla="*/ 0 h 1788"/>
                <a:gd name="T56" fmla="*/ 2124 w 4686"/>
                <a:gd name="T57" fmla="*/ 6 h 1788"/>
                <a:gd name="T58" fmla="*/ 1992 w 4686"/>
                <a:gd name="T59" fmla="*/ 42 h 1788"/>
                <a:gd name="T60" fmla="*/ 1842 w 4686"/>
                <a:gd name="T61" fmla="*/ 90 h 1788"/>
                <a:gd name="T62" fmla="*/ 1680 w 4686"/>
                <a:gd name="T63" fmla="*/ 174 h 1788"/>
                <a:gd name="T64" fmla="*/ 1632 w 4686"/>
                <a:gd name="T65" fmla="*/ 222 h 1788"/>
                <a:gd name="T66" fmla="*/ 1542 w 4686"/>
                <a:gd name="T67" fmla="*/ 288 h 1788"/>
                <a:gd name="T68" fmla="*/ 1500 w 4686"/>
                <a:gd name="T69" fmla="*/ 336 h 1788"/>
                <a:gd name="T70" fmla="*/ 1452 w 4686"/>
                <a:gd name="T71" fmla="*/ 390 h 1788"/>
                <a:gd name="T72" fmla="*/ 1434 w 4686"/>
                <a:gd name="T73" fmla="*/ 408 h 1788"/>
                <a:gd name="T74" fmla="*/ 1374 w 4686"/>
                <a:gd name="T75" fmla="*/ 498 h 1788"/>
                <a:gd name="T76" fmla="*/ 1350 w 4686"/>
                <a:gd name="T77" fmla="*/ 570 h 1788"/>
                <a:gd name="T78" fmla="*/ 1212 w 4686"/>
                <a:gd name="T79" fmla="*/ 714 h 1788"/>
                <a:gd name="T80" fmla="*/ 1194 w 4686"/>
                <a:gd name="T81" fmla="*/ 750 h 1788"/>
                <a:gd name="T82" fmla="*/ 1170 w 4686"/>
                <a:gd name="T83" fmla="*/ 762 h 1788"/>
                <a:gd name="T84" fmla="*/ 1056 w 4686"/>
                <a:gd name="T85" fmla="*/ 864 h 1788"/>
                <a:gd name="T86" fmla="*/ 1026 w 4686"/>
                <a:gd name="T87" fmla="*/ 888 h 1788"/>
                <a:gd name="T88" fmla="*/ 990 w 4686"/>
                <a:gd name="T89" fmla="*/ 912 h 1788"/>
                <a:gd name="T90" fmla="*/ 924 w 4686"/>
                <a:gd name="T91" fmla="*/ 978 h 1788"/>
                <a:gd name="T92" fmla="*/ 906 w 4686"/>
                <a:gd name="T93" fmla="*/ 984 h 1788"/>
                <a:gd name="T94" fmla="*/ 882 w 4686"/>
                <a:gd name="T95" fmla="*/ 996 h 1788"/>
                <a:gd name="T96" fmla="*/ 864 w 4686"/>
                <a:gd name="T97" fmla="*/ 1014 h 1788"/>
                <a:gd name="T98" fmla="*/ 828 w 4686"/>
                <a:gd name="T99" fmla="*/ 1038 h 1788"/>
                <a:gd name="T100" fmla="*/ 810 w 4686"/>
                <a:gd name="T101" fmla="*/ 1050 h 1788"/>
                <a:gd name="T102" fmla="*/ 798 w 4686"/>
                <a:gd name="T103" fmla="*/ 1068 h 1788"/>
                <a:gd name="T104" fmla="*/ 762 w 4686"/>
                <a:gd name="T105" fmla="*/ 1080 h 1788"/>
                <a:gd name="T106" fmla="*/ 660 w 4686"/>
                <a:gd name="T107" fmla="*/ 1128 h 1788"/>
                <a:gd name="T108" fmla="*/ 588 w 4686"/>
                <a:gd name="T109" fmla="*/ 1164 h 1788"/>
                <a:gd name="T110" fmla="*/ 414 w 4686"/>
                <a:gd name="T111" fmla="*/ 1206 h 1788"/>
                <a:gd name="T112" fmla="*/ 264 w 4686"/>
                <a:gd name="T113" fmla="*/ 1236 h 1788"/>
                <a:gd name="T114" fmla="*/ 0 w 4686"/>
                <a:gd name="T115" fmla="*/ 1230 h 17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6"/>
                <a:gd name="T175" fmla="*/ 0 h 1788"/>
                <a:gd name="T176" fmla="*/ 4686 w 4686"/>
                <a:gd name="T177" fmla="*/ 1788 h 17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6" h="1788">
                  <a:moveTo>
                    <a:pt x="0" y="1230"/>
                  </a:moveTo>
                  <a:lnTo>
                    <a:pt x="0" y="1788"/>
                  </a:lnTo>
                  <a:lnTo>
                    <a:pt x="4686" y="1788"/>
                  </a:lnTo>
                  <a:lnTo>
                    <a:pt x="4686" y="1302"/>
                  </a:lnTo>
                  <a:cubicBezTo>
                    <a:pt x="4574" y="1284"/>
                    <a:pt x="4461" y="1271"/>
                    <a:pt x="4350" y="1248"/>
                  </a:cubicBezTo>
                  <a:cubicBezTo>
                    <a:pt x="4332" y="1244"/>
                    <a:pt x="4319" y="1230"/>
                    <a:pt x="4302" y="1224"/>
                  </a:cubicBezTo>
                  <a:cubicBezTo>
                    <a:pt x="4276" y="1215"/>
                    <a:pt x="4250" y="1209"/>
                    <a:pt x="4224" y="1200"/>
                  </a:cubicBezTo>
                  <a:cubicBezTo>
                    <a:pt x="4175" y="1184"/>
                    <a:pt x="4128" y="1162"/>
                    <a:pt x="4080" y="1146"/>
                  </a:cubicBezTo>
                  <a:cubicBezTo>
                    <a:pt x="4060" y="1139"/>
                    <a:pt x="4020" y="1128"/>
                    <a:pt x="4020" y="1128"/>
                  </a:cubicBezTo>
                  <a:cubicBezTo>
                    <a:pt x="3976" y="1095"/>
                    <a:pt x="3934" y="1067"/>
                    <a:pt x="3882" y="1050"/>
                  </a:cubicBezTo>
                  <a:cubicBezTo>
                    <a:pt x="3863" y="1031"/>
                    <a:pt x="3850" y="1026"/>
                    <a:pt x="3828" y="1014"/>
                  </a:cubicBezTo>
                  <a:cubicBezTo>
                    <a:pt x="3788" y="992"/>
                    <a:pt x="3763" y="968"/>
                    <a:pt x="3720" y="954"/>
                  </a:cubicBezTo>
                  <a:cubicBezTo>
                    <a:pt x="3685" y="942"/>
                    <a:pt x="3689" y="930"/>
                    <a:pt x="3666" y="912"/>
                  </a:cubicBezTo>
                  <a:cubicBezTo>
                    <a:pt x="3644" y="895"/>
                    <a:pt x="3618" y="874"/>
                    <a:pt x="3594" y="858"/>
                  </a:cubicBezTo>
                  <a:cubicBezTo>
                    <a:pt x="3587" y="836"/>
                    <a:pt x="3574" y="835"/>
                    <a:pt x="3564" y="816"/>
                  </a:cubicBezTo>
                  <a:cubicBezTo>
                    <a:pt x="3462" y="712"/>
                    <a:pt x="3361" y="607"/>
                    <a:pt x="3258" y="504"/>
                  </a:cubicBezTo>
                  <a:cubicBezTo>
                    <a:pt x="3253" y="499"/>
                    <a:pt x="3245" y="497"/>
                    <a:pt x="3240" y="492"/>
                  </a:cubicBezTo>
                  <a:cubicBezTo>
                    <a:pt x="3223" y="475"/>
                    <a:pt x="3213" y="458"/>
                    <a:pt x="3192" y="444"/>
                  </a:cubicBezTo>
                  <a:cubicBezTo>
                    <a:pt x="3170" y="411"/>
                    <a:pt x="3142" y="382"/>
                    <a:pt x="3114" y="354"/>
                  </a:cubicBezTo>
                  <a:cubicBezTo>
                    <a:pt x="3092" y="332"/>
                    <a:pt x="3085" y="302"/>
                    <a:pt x="3060" y="282"/>
                  </a:cubicBezTo>
                  <a:cubicBezTo>
                    <a:pt x="3041" y="266"/>
                    <a:pt x="3019" y="255"/>
                    <a:pt x="3000" y="240"/>
                  </a:cubicBezTo>
                  <a:cubicBezTo>
                    <a:pt x="2989" y="231"/>
                    <a:pt x="2964" y="216"/>
                    <a:pt x="2964" y="216"/>
                  </a:cubicBezTo>
                  <a:cubicBezTo>
                    <a:pt x="2939" y="178"/>
                    <a:pt x="2894" y="177"/>
                    <a:pt x="2856" y="156"/>
                  </a:cubicBezTo>
                  <a:cubicBezTo>
                    <a:pt x="2837" y="145"/>
                    <a:pt x="2823" y="127"/>
                    <a:pt x="2802" y="120"/>
                  </a:cubicBezTo>
                  <a:cubicBezTo>
                    <a:pt x="2789" y="116"/>
                    <a:pt x="2766" y="102"/>
                    <a:pt x="2766" y="102"/>
                  </a:cubicBezTo>
                  <a:cubicBezTo>
                    <a:pt x="2647" y="65"/>
                    <a:pt x="2614" y="46"/>
                    <a:pt x="2526" y="30"/>
                  </a:cubicBezTo>
                  <a:cubicBezTo>
                    <a:pt x="2499" y="25"/>
                    <a:pt x="2490" y="25"/>
                    <a:pt x="2466" y="18"/>
                  </a:cubicBezTo>
                  <a:cubicBezTo>
                    <a:pt x="2448" y="13"/>
                    <a:pt x="2412" y="0"/>
                    <a:pt x="2412" y="0"/>
                  </a:cubicBezTo>
                  <a:cubicBezTo>
                    <a:pt x="2316" y="2"/>
                    <a:pt x="2220" y="1"/>
                    <a:pt x="2124" y="6"/>
                  </a:cubicBezTo>
                  <a:cubicBezTo>
                    <a:pt x="2083" y="8"/>
                    <a:pt x="2035" y="36"/>
                    <a:pt x="1992" y="42"/>
                  </a:cubicBezTo>
                  <a:cubicBezTo>
                    <a:pt x="1947" y="57"/>
                    <a:pt x="1884" y="69"/>
                    <a:pt x="1842" y="90"/>
                  </a:cubicBezTo>
                  <a:cubicBezTo>
                    <a:pt x="1788" y="118"/>
                    <a:pt x="1732" y="143"/>
                    <a:pt x="1680" y="174"/>
                  </a:cubicBezTo>
                  <a:cubicBezTo>
                    <a:pt x="1665" y="183"/>
                    <a:pt x="1647" y="210"/>
                    <a:pt x="1632" y="222"/>
                  </a:cubicBezTo>
                  <a:cubicBezTo>
                    <a:pt x="1604" y="244"/>
                    <a:pt x="1571" y="269"/>
                    <a:pt x="1542" y="288"/>
                  </a:cubicBezTo>
                  <a:cubicBezTo>
                    <a:pt x="1514" y="330"/>
                    <a:pt x="1530" y="316"/>
                    <a:pt x="1500" y="336"/>
                  </a:cubicBezTo>
                  <a:cubicBezTo>
                    <a:pt x="1479" y="368"/>
                    <a:pt x="1493" y="349"/>
                    <a:pt x="1452" y="390"/>
                  </a:cubicBezTo>
                  <a:cubicBezTo>
                    <a:pt x="1446" y="396"/>
                    <a:pt x="1434" y="408"/>
                    <a:pt x="1434" y="408"/>
                  </a:cubicBezTo>
                  <a:cubicBezTo>
                    <a:pt x="1422" y="445"/>
                    <a:pt x="1386" y="462"/>
                    <a:pt x="1374" y="498"/>
                  </a:cubicBezTo>
                  <a:cubicBezTo>
                    <a:pt x="1366" y="521"/>
                    <a:pt x="1367" y="553"/>
                    <a:pt x="1350" y="570"/>
                  </a:cubicBezTo>
                  <a:cubicBezTo>
                    <a:pt x="1304" y="618"/>
                    <a:pt x="1256" y="664"/>
                    <a:pt x="1212" y="714"/>
                  </a:cubicBezTo>
                  <a:cubicBezTo>
                    <a:pt x="1182" y="748"/>
                    <a:pt x="1235" y="716"/>
                    <a:pt x="1194" y="750"/>
                  </a:cubicBezTo>
                  <a:cubicBezTo>
                    <a:pt x="1187" y="756"/>
                    <a:pt x="1177" y="756"/>
                    <a:pt x="1170" y="762"/>
                  </a:cubicBezTo>
                  <a:cubicBezTo>
                    <a:pt x="1129" y="794"/>
                    <a:pt x="1100" y="835"/>
                    <a:pt x="1056" y="864"/>
                  </a:cubicBezTo>
                  <a:cubicBezTo>
                    <a:pt x="1034" y="897"/>
                    <a:pt x="1057" y="871"/>
                    <a:pt x="1026" y="888"/>
                  </a:cubicBezTo>
                  <a:cubicBezTo>
                    <a:pt x="1013" y="895"/>
                    <a:pt x="990" y="912"/>
                    <a:pt x="990" y="912"/>
                  </a:cubicBezTo>
                  <a:cubicBezTo>
                    <a:pt x="974" y="937"/>
                    <a:pt x="949" y="962"/>
                    <a:pt x="924" y="978"/>
                  </a:cubicBezTo>
                  <a:cubicBezTo>
                    <a:pt x="919" y="982"/>
                    <a:pt x="912" y="982"/>
                    <a:pt x="906" y="984"/>
                  </a:cubicBezTo>
                  <a:cubicBezTo>
                    <a:pt x="898" y="988"/>
                    <a:pt x="889" y="991"/>
                    <a:pt x="882" y="996"/>
                  </a:cubicBezTo>
                  <a:cubicBezTo>
                    <a:pt x="875" y="1001"/>
                    <a:pt x="871" y="1009"/>
                    <a:pt x="864" y="1014"/>
                  </a:cubicBezTo>
                  <a:cubicBezTo>
                    <a:pt x="853" y="1023"/>
                    <a:pt x="840" y="1030"/>
                    <a:pt x="828" y="1038"/>
                  </a:cubicBezTo>
                  <a:cubicBezTo>
                    <a:pt x="822" y="1042"/>
                    <a:pt x="810" y="1050"/>
                    <a:pt x="810" y="1050"/>
                  </a:cubicBezTo>
                  <a:cubicBezTo>
                    <a:pt x="806" y="1056"/>
                    <a:pt x="804" y="1064"/>
                    <a:pt x="798" y="1068"/>
                  </a:cubicBezTo>
                  <a:cubicBezTo>
                    <a:pt x="787" y="1075"/>
                    <a:pt x="762" y="1080"/>
                    <a:pt x="762" y="1080"/>
                  </a:cubicBezTo>
                  <a:cubicBezTo>
                    <a:pt x="730" y="1104"/>
                    <a:pt x="698" y="1115"/>
                    <a:pt x="660" y="1128"/>
                  </a:cubicBezTo>
                  <a:cubicBezTo>
                    <a:pt x="635" y="1136"/>
                    <a:pt x="612" y="1153"/>
                    <a:pt x="588" y="1164"/>
                  </a:cubicBezTo>
                  <a:cubicBezTo>
                    <a:pt x="533" y="1188"/>
                    <a:pt x="472" y="1195"/>
                    <a:pt x="414" y="1206"/>
                  </a:cubicBezTo>
                  <a:cubicBezTo>
                    <a:pt x="373" y="1213"/>
                    <a:pt x="302" y="1236"/>
                    <a:pt x="264" y="1236"/>
                  </a:cubicBezTo>
                  <a:cubicBezTo>
                    <a:pt x="176" y="1236"/>
                    <a:pt x="88" y="1232"/>
                    <a:pt x="0" y="1230"/>
                  </a:cubicBezTo>
                  <a:close/>
                </a:path>
              </a:pathLst>
            </a:custGeom>
            <a:solidFill>
              <a:srgbClr val="FF9966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00607" y="3619539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1870" y="4312166"/>
              <a:ext cx="5159211" cy="129338"/>
            </a:xfrm>
            <a:custGeom>
              <a:avLst/>
              <a:gdLst>
                <a:gd name="T0" fmla="*/ 0 w 4685"/>
                <a:gd name="T1" fmla="*/ 49 h 110"/>
                <a:gd name="T2" fmla="*/ 271 w 4685"/>
                <a:gd name="T3" fmla="*/ 74 h 110"/>
                <a:gd name="T4" fmla="*/ 641 w 4685"/>
                <a:gd name="T5" fmla="*/ 0 h 110"/>
                <a:gd name="T6" fmla="*/ 945 w 4685"/>
                <a:gd name="T7" fmla="*/ 74 h 110"/>
                <a:gd name="T8" fmla="*/ 1208 w 4685"/>
                <a:gd name="T9" fmla="*/ 41 h 110"/>
                <a:gd name="T10" fmla="*/ 1561 w 4685"/>
                <a:gd name="T11" fmla="*/ 16 h 110"/>
                <a:gd name="T12" fmla="*/ 1874 w 4685"/>
                <a:gd name="T13" fmla="*/ 90 h 110"/>
                <a:gd name="T14" fmla="*/ 2071 w 4685"/>
                <a:gd name="T15" fmla="*/ 33 h 110"/>
                <a:gd name="T16" fmla="*/ 2498 w 4685"/>
                <a:gd name="T17" fmla="*/ 98 h 110"/>
                <a:gd name="T18" fmla="*/ 2844 w 4685"/>
                <a:gd name="T19" fmla="*/ 16 h 110"/>
                <a:gd name="T20" fmla="*/ 3164 w 4685"/>
                <a:gd name="T21" fmla="*/ 90 h 110"/>
                <a:gd name="T22" fmla="*/ 3493 w 4685"/>
                <a:gd name="T23" fmla="*/ 33 h 110"/>
                <a:gd name="T24" fmla="*/ 3814 w 4685"/>
                <a:gd name="T25" fmla="*/ 107 h 110"/>
                <a:gd name="T26" fmla="*/ 4077 w 4685"/>
                <a:gd name="T27" fmla="*/ 49 h 110"/>
                <a:gd name="T28" fmla="*/ 4422 w 4685"/>
                <a:gd name="T29" fmla="*/ 90 h 110"/>
                <a:gd name="T30" fmla="*/ 4685 w 4685"/>
                <a:gd name="T31" fmla="*/ 9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85"/>
                <a:gd name="T49" fmla="*/ 0 h 110"/>
                <a:gd name="T50" fmla="*/ 4685 w 46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85" h="110">
                  <a:moveTo>
                    <a:pt x="0" y="49"/>
                  </a:moveTo>
                  <a:cubicBezTo>
                    <a:pt x="82" y="65"/>
                    <a:pt x="164" y="82"/>
                    <a:pt x="271" y="74"/>
                  </a:cubicBezTo>
                  <a:cubicBezTo>
                    <a:pt x="378" y="66"/>
                    <a:pt x="529" y="0"/>
                    <a:pt x="641" y="0"/>
                  </a:cubicBezTo>
                  <a:cubicBezTo>
                    <a:pt x="753" y="0"/>
                    <a:pt x="851" y="67"/>
                    <a:pt x="945" y="74"/>
                  </a:cubicBezTo>
                  <a:cubicBezTo>
                    <a:pt x="1039" y="81"/>
                    <a:pt x="1105" y="51"/>
                    <a:pt x="1208" y="41"/>
                  </a:cubicBezTo>
                  <a:cubicBezTo>
                    <a:pt x="1311" y="31"/>
                    <a:pt x="1450" y="8"/>
                    <a:pt x="1561" y="16"/>
                  </a:cubicBezTo>
                  <a:cubicBezTo>
                    <a:pt x="1672" y="24"/>
                    <a:pt x="1789" y="87"/>
                    <a:pt x="1874" y="90"/>
                  </a:cubicBezTo>
                  <a:cubicBezTo>
                    <a:pt x="1959" y="93"/>
                    <a:pt x="1967" y="32"/>
                    <a:pt x="2071" y="33"/>
                  </a:cubicBezTo>
                  <a:cubicBezTo>
                    <a:pt x="2175" y="34"/>
                    <a:pt x="2369" y="101"/>
                    <a:pt x="2498" y="98"/>
                  </a:cubicBezTo>
                  <a:cubicBezTo>
                    <a:pt x="2627" y="95"/>
                    <a:pt x="2733" y="17"/>
                    <a:pt x="2844" y="16"/>
                  </a:cubicBezTo>
                  <a:cubicBezTo>
                    <a:pt x="2955" y="15"/>
                    <a:pt x="3056" y="87"/>
                    <a:pt x="3164" y="90"/>
                  </a:cubicBezTo>
                  <a:cubicBezTo>
                    <a:pt x="3272" y="93"/>
                    <a:pt x="3385" y="30"/>
                    <a:pt x="3493" y="33"/>
                  </a:cubicBezTo>
                  <a:cubicBezTo>
                    <a:pt x="3601" y="36"/>
                    <a:pt x="3717" y="104"/>
                    <a:pt x="3814" y="107"/>
                  </a:cubicBezTo>
                  <a:cubicBezTo>
                    <a:pt x="3911" y="110"/>
                    <a:pt x="3976" y="52"/>
                    <a:pt x="4077" y="49"/>
                  </a:cubicBezTo>
                  <a:cubicBezTo>
                    <a:pt x="4178" y="46"/>
                    <a:pt x="4321" y="83"/>
                    <a:pt x="4422" y="90"/>
                  </a:cubicBezTo>
                  <a:cubicBezTo>
                    <a:pt x="4523" y="97"/>
                    <a:pt x="4604" y="93"/>
                    <a:pt x="4685" y="9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01870" y="3618331"/>
              <a:ext cx="5159211" cy="111207"/>
            </a:xfrm>
            <a:custGeom>
              <a:avLst/>
              <a:gdLst>
                <a:gd name="T0" fmla="*/ 0 w 4685"/>
                <a:gd name="T1" fmla="*/ 26 h 94"/>
                <a:gd name="T2" fmla="*/ 295 w 4685"/>
                <a:gd name="T3" fmla="*/ 67 h 94"/>
                <a:gd name="T4" fmla="*/ 591 w 4685"/>
                <a:gd name="T5" fmla="*/ 1 h 94"/>
                <a:gd name="T6" fmla="*/ 887 w 4685"/>
                <a:gd name="T7" fmla="*/ 75 h 94"/>
                <a:gd name="T8" fmla="*/ 1126 w 4685"/>
                <a:gd name="T9" fmla="*/ 34 h 94"/>
                <a:gd name="T10" fmla="*/ 1331 w 4685"/>
                <a:gd name="T11" fmla="*/ 51 h 94"/>
                <a:gd name="T12" fmla="*/ 1553 w 4685"/>
                <a:gd name="T13" fmla="*/ 9 h 94"/>
                <a:gd name="T14" fmla="*/ 1841 w 4685"/>
                <a:gd name="T15" fmla="*/ 83 h 94"/>
                <a:gd name="T16" fmla="*/ 2071 w 4685"/>
                <a:gd name="T17" fmla="*/ 34 h 94"/>
                <a:gd name="T18" fmla="*/ 2400 w 4685"/>
                <a:gd name="T19" fmla="*/ 83 h 94"/>
                <a:gd name="T20" fmla="*/ 2803 w 4685"/>
                <a:gd name="T21" fmla="*/ 18 h 94"/>
                <a:gd name="T22" fmla="*/ 3156 w 4685"/>
                <a:gd name="T23" fmla="*/ 83 h 94"/>
                <a:gd name="T24" fmla="*/ 3435 w 4685"/>
                <a:gd name="T25" fmla="*/ 9 h 94"/>
                <a:gd name="T26" fmla="*/ 3772 w 4685"/>
                <a:gd name="T27" fmla="*/ 92 h 94"/>
                <a:gd name="T28" fmla="*/ 4011 w 4685"/>
                <a:gd name="T29" fmla="*/ 18 h 94"/>
                <a:gd name="T30" fmla="*/ 4397 w 4685"/>
                <a:gd name="T31" fmla="*/ 75 h 94"/>
                <a:gd name="T32" fmla="*/ 4685 w 4685"/>
                <a:gd name="T33" fmla="*/ 6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85"/>
                <a:gd name="T52" fmla="*/ 0 h 94"/>
                <a:gd name="T53" fmla="*/ 4685 w 4685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85" h="94">
                  <a:moveTo>
                    <a:pt x="0" y="26"/>
                  </a:moveTo>
                  <a:cubicBezTo>
                    <a:pt x="98" y="48"/>
                    <a:pt x="197" y="71"/>
                    <a:pt x="295" y="67"/>
                  </a:cubicBezTo>
                  <a:cubicBezTo>
                    <a:pt x="393" y="63"/>
                    <a:pt x="492" y="0"/>
                    <a:pt x="591" y="1"/>
                  </a:cubicBezTo>
                  <a:cubicBezTo>
                    <a:pt x="690" y="2"/>
                    <a:pt x="798" y="70"/>
                    <a:pt x="887" y="75"/>
                  </a:cubicBezTo>
                  <a:cubicBezTo>
                    <a:pt x="976" y="80"/>
                    <a:pt x="1052" y="38"/>
                    <a:pt x="1126" y="34"/>
                  </a:cubicBezTo>
                  <a:cubicBezTo>
                    <a:pt x="1200" y="30"/>
                    <a:pt x="1260" y="55"/>
                    <a:pt x="1331" y="51"/>
                  </a:cubicBezTo>
                  <a:cubicBezTo>
                    <a:pt x="1402" y="47"/>
                    <a:pt x="1468" y="4"/>
                    <a:pt x="1553" y="9"/>
                  </a:cubicBezTo>
                  <a:cubicBezTo>
                    <a:pt x="1638" y="14"/>
                    <a:pt x="1755" y="79"/>
                    <a:pt x="1841" y="83"/>
                  </a:cubicBezTo>
                  <a:cubicBezTo>
                    <a:pt x="1927" y="87"/>
                    <a:pt x="1978" y="34"/>
                    <a:pt x="2071" y="34"/>
                  </a:cubicBezTo>
                  <a:cubicBezTo>
                    <a:pt x="2164" y="34"/>
                    <a:pt x="2278" y="86"/>
                    <a:pt x="2400" y="83"/>
                  </a:cubicBezTo>
                  <a:cubicBezTo>
                    <a:pt x="2522" y="80"/>
                    <a:pt x="2677" y="18"/>
                    <a:pt x="2803" y="18"/>
                  </a:cubicBezTo>
                  <a:cubicBezTo>
                    <a:pt x="2929" y="18"/>
                    <a:pt x="3051" y="84"/>
                    <a:pt x="3156" y="83"/>
                  </a:cubicBezTo>
                  <a:cubicBezTo>
                    <a:pt x="3261" y="82"/>
                    <a:pt x="3332" y="8"/>
                    <a:pt x="3435" y="9"/>
                  </a:cubicBezTo>
                  <a:cubicBezTo>
                    <a:pt x="3538" y="10"/>
                    <a:pt x="3676" y="90"/>
                    <a:pt x="3772" y="92"/>
                  </a:cubicBezTo>
                  <a:cubicBezTo>
                    <a:pt x="3868" y="94"/>
                    <a:pt x="3907" y="21"/>
                    <a:pt x="4011" y="18"/>
                  </a:cubicBezTo>
                  <a:cubicBezTo>
                    <a:pt x="4115" y="15"/>
                    <a:pt x="4285" y="67"/>
                    <a:pt x="4397" y="75"/>
                  </a:cubicBezTo>
                  <a:cubicBezTo>
                    <a:pt x="4509" y="83"/>
                    <a:pt x="4597" y="75"/>
                    <a:pt x="4685" y="67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76312" y="1929676"/>
              <a:ext cx="2309265" cy="1473493"/>
            </a:xfrm>
            <a:custGeom>
              <a:avLst/>
              <a:gdLst>
                <a:gd name="T0" fmla="*/ 2022 w 2271"/>
                <a:gd name="T1" fmla="*/ 493 h 1238"/>
                <a:gd name="T2" fmla="*/ 1272 w 2271"/>
                <a:gd name="T3" fmla="*/ 31 h 1238"/>
                <a:gd name="T4" fmla="*/ 384 w 2271"/>
                <a:gd name="T5" fmla="*/ 307 h 1238"/>
                <a:gd name="T6" fmla="*/ 108 w 2271"/>
                <a:gd name="T7" fmla="*/ 853 h 1238"/>
                <a:gd name="T8" fmla="*/ 1032 w 2271"/>
                <a:gd name="T9" fmla="*/ 1201 h 1238"/>
                <a:gd name="T10" fmla="*/ 2070 w 2271"/>
                <a:gd name="T11" fmla="*/ 1075 h 1238"/>
                <a:gd name="T12" fmla="*/ 2238 w 2271"/>
                <a:gd name="T13" fmla="*/ 679 h 1238"/>
                <a:gd name="T14" fmla="*/ 2022 w 2271"/>
                <a:gd name="T15" fmla="*/ 493 h 1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1"/>
                <a:gd name="T25" fmla="*/ 0 h 1238"/>
                <a:gd name="T26" fmla="*/ 2271 w 2271"/>
                <a:gd name="T27" fmla="*/ 1238 h 1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1" h="1238">
                  <a:moveTo>
                    <a:pt x="2022" y="493"/>
                  </a:moveTo>
                  <a:cubicBezTo>
                    <a:pt x="1861" y="385"/>
                    <a:pt x="1545" y="62"/>
                    <a:pt x="1272" y="31"/>
                  </a:cubicBezTo>
                  <a:cubicBezTo>
                    <a:pt x="999" y="0"/>
                    <a:pt x="578" y="170"/>
                    <a:pt x="384" y="307"/>
                  </a:cubicBezTo>
                  <a:cubicBezTo>
                    <a:pt x="190" y="444"/>
                    <a:pt x="0" y="704"/>
                    <a:pt x="108" y="853"/>
                  </a:cubicBezTo>
                  <a:cubicBezTo>
                    <a:pt x="216" y="1002"/>
                    <a:pt x="705" y="1164"/>
                    <a:pt x="1032" y="1201"/>
                  </a:cubicBezTo>
                  <a:cubicBezTo>
                    <a:pt x="1359" y="1238"/>
                    <a:pt x="1869" y="1162"/>
                    <a:pt x="2070" y="1075"/>
                  </a:cubicBezTo>
                  <a:cubicBezTo>
                    <a:pt x="2271" y="988"/>
                    <a:pt x="2246" y="776"/>
                    <a:pt x="2238" y="679"/>
                  </a:cubicBezTo>
                  <a:cubicBezTo>
                    <a:pt x="2230" y="582"/>
                    <a:pt x="2183" y="601"/>
                    <a:pt x="2022" y="49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D700"/>
                </a:gs>
                <a:gs pos="50000">
                  <a:srgbClr val="FFFF00"/>
                </a:gs>
                <a:gs pos="100000">
                  <a:srgbClr val="DCD700"/>
                </a:gs>
              </a:gsLst>
              <a:lin ang="5400000" scaled="1"/>
            </a:gra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77063" y="2028796"/>
              <a:ext cx="114705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Lumen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439329" y="2326153"/>
              <a:ext cx="544941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Lipid</a:t>
              </a:r>
            </a:p>
            <a:p>
              <a:pPr algn="ctr"/>
              <a:r>
                <a:rPr lang="en-US" sz="2000" b="1">
                  <a:latin typeface="Arial Narrow" pitchFamily="34" charset="0"/>
                </a:rPr>
                <a:t>Core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40703" y="1403861"/>
              <a:ext cx="1926492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Fibrous cap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012106" y="2294725"/>
              <a:ext cx="170289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Shoulder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442369" y="1826931"/>
              <a:ext cx="1176108" cy="215161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267200" y="2593031"/>
              <a:ext cx="867869" cy="448454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694664" y="3159351"/>
              <a:ext cx="63933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Intima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732597" y="3840745"/>
              <a:ext cx="62020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Media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571756" y="3731636"/>
              <a:ext cx="732455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Elastic</a:t>
              </a:r>
            </a:p>
            <a:p>
              <a:pPr algn="ctr"/>
              <a:r>
                <a:rPr lang="en-US" sz="2000" b="1" dirty="0" err="1">
                  <a:solidFill>
                    <a:srgbClr val="FFFFFF"/>
                  </a:solidFill>
                  <a:latin typeface="Arial Narrow" pitchFamily="34" charset="0"/>
                </a:rPr>
                <a:t>laminæ</a:t>
              </a:r>
              <a:endParaRPr lang="en-US" sz="2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72799" y="3693274"/>
              <a:ext cx="750314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Internal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593774" y="4047444"/>
              <a:ext cx="80771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External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04784" y="3867095"/>
              <a:ext cx="334558" cy="180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213628" y="4050228"/>
              <a:ext cx="325715" cy="205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2685856" y="3707780"/>
              <a:ext cx="0" cy="545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55534" y="3117045"/>
              <a:ext cx="0" cy="466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 rot="-646799">
              <a:off x="330200" y="3710632"/>
              <a:ext cx="1066800" cy="152400"/>
              <a:chOff x="304551" y="3885431"/>
              <a:chExt cx="1219200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04551" y="388543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9090" y="3907414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457200" y="3902720"/>
              <a:ext cx="1066800" cy="152400"/>
              <a:chOff x="304800" y="3886536"/>
              <a:chExt cx="1219200" cy="1524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4800" y="4055120"/>
              <a:ext cx="1066800" cy="152400"/>
              <a:chOff x="304800" y="3886536"/>
              <a:chExt cx="1219200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457200" y="4207520"/>
              <a:ext cx="1066800" cy="152400"/>
              <a:chOff x="304800" y="3886536"/>
              <a:chExt cx="1219200" cy="152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 rot="-937589">
              <a:off x="1143000" y="3659832"/>
              <a:ext cx="1066800" cy="152400"/>
              <a:chOff x="304800" y="3886201"/>
              <a:chExt cx="1219200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99603" y="3909548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 rot="-634615">
              <a:off x="1295400" y="3812232"/>
              <a:ext cx="1066800" cy="152400"/>
              <a:chOff x="304800" y="3886201"/>
              <a:chExt cx="1219200" cy="1524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9325" y="3908127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143000" y="3964632"/>
              <a:ext cx="1066800" cy="152400"/>
              <a:chOff x="304800" y="3886201"/>
              <a:chExt cx="1219200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95400" y="4117032"/>
              <a:ext cx="1066800" cy="152400"/>
              <a:chOff x="304800" y="3886201"/>
              <a:chExt cx="1219200" cy="1524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 rot="-1133533">
              <a:off x="334960" y="3534410"/>
              <a:ext cx="868362" cy="141287"/>
              <a:chOff x="304154" y="3885863"/>
              <a:chExt cx="1219730" cy="1528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04154" y="3885863"/>
                <a:ext cx="1219730" cy="1528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98938" y="3909296"/>
                <a:ext cx="267583" cy="10133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 rot="-1845025">
              <a:off x="685795" y="3186749"/>
              <a:ext cx="866775" cy="139700"/>
              <a:chOff x="305508" y="3886948"/>
              <a:chExt cx="1217500" cy="1511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508" y="3886948"/>
                <a:ext cx="1217500" cy="15114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0878" y="3909563"/>
                <a:ext cx="265353" cy="9961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10200" y="190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Rapidity of lipid accumulation &amp; apoptosis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Proliferative (fibrous)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Inflammatory (proteolysis)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1524000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40" dirty="0" err="1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Atheromatus</a:t>
            </a:r>
            <a:r>
              <a:rPr lang="en-US" sz="2600" spc="-4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 Plaque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6705600" y="1295400"/>
            <a:ext cx="4572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0800" y="3124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Divide into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4" name="Picture 2" descr="C:\Documents and Settings\DR.OMNIA\My Documents\My Pictures\ather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19600" y="3886200"/>
            <a:ext cx="4191000" cy="2892136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2106168" y="4953000"/>
            <a:ext cx="2743200" cy="1219200"/>
            <a:chOff x="2106168" y="4953000"/>
            <a:chExt cx="2743200" cy="1219200"/>
          </a:xfrm>
        </p:grpSpPr>
        <p:sp>
          <p:nvSpPr>
            <p:cNvPr id="85" name="TextBox 84"/>
            <p:cNvSpPr txBox="1"/>
            <p:nvPr/>
          </p:nvSpPr>
          <p:spPr>
            <a:xfrm>
              <a:off x="2106168" y="507119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Lipid core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&lt; fibrous cap (thin)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Inflammatory cells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4343400" y="4953000"/>
              <a:ext cx="228600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38800" y="3505200"/>
            <a:ext cx="2057400" cy="381000"/>
            <a:chOff x="5638800" y="3505200"/>
            <a:chExt cx="2057400" cy="3810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7162798" y="3505200"/>
              <a:ext cx="533402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5638800" y="3505200"/>
              <a:ext cx="15240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-Point Star 88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0"/>
            <a:ext cx="91440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40" dirty="0">
                <a:latin typeface="Arial Narrow" pitchFamily="34" charset="0"/>
                <a:cs typeface="+mn-cs"/>
              </a:rPr>
              <a:t>Switch into </a:t>
            </a:r>
            <a:r>
              <a:rPr lang="en-US" sz="2800" b="1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</a:t>
            </a:r>
            <a:r>
              <a:rPr lang="en-US" sz="2800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THER-THROMBOTIC INSULT </a:t>
            </a:r>
            <a:r>
              <a:rPr lang="en-US" sz="2800" b="1" kern="0" spc="-40" dirty="0">
                <a:latin typeface="Arial Narrow" pitchFamily="34" charset="0"/>
                <a:cs typeface="+mn-cs"/>
              </a:rPr>
              <a:t>at any stage of progression </a:t>
            </a:r>
            <a:endParaRPr lang="en-US" sz="2800" b="1" kern="0" spc="-4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2532" name="Picture 6" descr="http://www.cardiovasculairegeneeskunde.nl/afbeeldingen/III-Atherothrombosis-cascade-activation-by-tissue-factor-exp-800x600px.png"/>
          <p:cNvPicPr>
            <a:picLocks noChangeAspect="1" noChangeArrowheads="1"/>
          </p:cNvPicPr>
          <p:nvPr/>
        </p:nvPicPr>
        <p:blipFill>
          <a:blip r:embed="rId2" cstate="print"/>
          <a:srcRect l="5000" t="25333" r="3000"/>
          <a:stretch>
            <a:fillRect/>
          </a:stretch>
        </p:blipFill>
        <p:spPr bwMode="auto">
          <a:xfrm>
            <a:off x="457200" y="1143000"/>
            <a:ext cx="81391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172200"/>
            <a:ext cx="39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spc="-40" dirty="0" smtClean="0">
                <a:solidFill>
                  <a:srgbClr val="FF0000"/>
                </a:solidFill>
                <a:latin typeface="Bernard MT Condensed" pitchFamily="18" charset="0"/>
              </a:rPr>
              <a:t>= ACSs, Stroke, …etc.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2263</Words>
  <Application>Microsoft Office PowerPoint</Application>
  <PresentationFormat>On-screen Show (4:3)</PresentationFormat>
  <Paragraphs>535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Dr Omnia</cp:lastModifiedBy>
  <cp:revision>355</cp:revision>
  <dcterms:created xsi:type="dcterms:W3CDTF">2011-03-12T10:33:29Z</dcterms:created>
  <dcterms:modified xsi:type="dcterms:W3CDTF">2013-03-27T04:11:42Z</dcterms:modified>
</cp:coreProperties>
</file>