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30" r:id="rId2"/>
    <p:sldId id="257" r:id="rId3"/>
    <p:sldId id="332" r:id="rId4"/>
    <p:sldId id="331" r:id="rId5"/>
    <p:sldId id="336" r:id="rId6"/>
    <p:sldId id="281" r:id="rId7"/>
    <p:sldId id="328" r:id="rId8"/>
    <p:sldId id="283" r:id="rId9"/>
    <p:sldId id="258" r:id="rId10"/>
    <p:sldId id="267" r:id="rId11"/>
    <p:sldId id="337" r:id="rId12"/>
    <p:sldId id="338" r:id="rId13"/>
    <p:sldId id="339" r:id="rId14"/>
    <p:sldId id="340" r:id="rId15"/>
    <p:sldId id="341" r:id="rId16"/>
    <p:sldId id="342" r:id="rId17"/>
    <p:sldId id="34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D"/>
    <a:srgbClr val="6666FF"/>
    <a:srgbClr val="0000FF"/>
    <a:srgbClr val="003300"/>
    <a:srgbClr val="660033"/>
    <a:srgbClr val="FFFFFF"/>
    <a:srgbClr val="FFFF99"/>
    <a:srgbClr val="000000"/>
    <a:srgbClr val="DE6F00"/>
    <a:srgbClr val="B52D8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7000" autoAdjust="0"/>
  </p:normalViewPr>
  <p:slideViewPr>
    <p:cSldViewPr>
      <p:cViewPr varScale="1">
        <p:scale>
          <a:sx n="76" d="100"/>
          <a:sy n="76" d="100"/>
        </p:scale>
        <p:origin x="-9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C1F61E4-EAA0-4E65-8121-F74C31DCDC18}" type="datetimeFigureOut">
              <a:rPr lang="en-US"/>
              <a:pPr>
                <a:defRPr/>
              </a:pPr>
              <a:t>30/03/2013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0853B1B-EC12-4B0E-B8CF-45ABD3040FC5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53B1B-EC12-4B0E-B8CF-45ABD3040FC5}" type="slidenum">
              <a:rPr lang="ar-SA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53B1B-EC12-4B0E-B8CF-45ABD3040FC5}" type="slidenum">
              <a:rPr lang="ar-SA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6D2B33-0D52-4DDB-A613-148B6354D76C}" type="slidenum">
              <a:rPr lang="ar-SA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58E94-362F-44B9-829C-0246EFE1B5CF}" type="datetimeFigureOut">
              <a:rPr lang="en-US"/>
              <a:pPr>
                <a:defRPr/>
              </a:pPr>
              <a:t>30/03/2013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1D5C2-C59F-4B55-ACA4-D00BC4D108A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B7357-E4B8-4A1F-8587-928421F501E7}" type="datetimeFigureOut">
              <a:rPr lang="en-US"/>
              <a:pPr>
                <a:defRPr/>
              </a:pPr>
              <a:t>30/03/2013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A19E0-C065-4E25-8BDA-032F3FADBAC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F144C-6A24-481F-93C6-B8B619B11C04}" type="datetimeFigureOut">
              <a:rPr lang="en-US"/>
              <a:pPr>
                <a:defRPr/>
              </a:pPr>
              <a:t>30/03/2013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AF575-4613-474B-8234-B320C124303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F6682-0836-47B7-85E4-AF3C37EA613C}" type="datetimeFigureOut">
              <a:rPr lang="en-US"/>
              <a:pPr>
                <a:defRPr/>
              </a:pPr>
              <a:t>30/03/2013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D8BD4-9B32-4FDF-987D-C8593A56D5A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52FF2-9636-489C-90DD-01763BCB41A5}" type="datetimeFigureOut">
              <a:rPr lang="en-US"/>
              <a:pPr>
                <a:defRPr/>
              </a:pPr>
              <a:t>30/03/2013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F6C42-344B-425E-AA7E-B98B9288481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E963A-1BE4-4F20-BC95-033076F23800}" type="datetimeFigureOut">
              <a:rPr lang="en-US"/>
              <a:pPr>
                <a:defRPr/>
              </a:pPr>
              <a:t>30/03/2013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05EA1-8D61-4205-A8B0-AA3CABDF5B8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0B9F0-92CB-471C-828B-AA4FE12F6F30}" type="datetimeFigureOut">
              <a:rPr lang="en-US"/>
              <a:pPr>
                <a:defRPr/>
              </a:pPr>
              <a:t>30/03/2013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085C3-3C46-468B-A9D8-80E70BDE35F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DF69D-2567-43F0-9093-F20356527448}" type="datetimeFigureOut">
              <a:rPr lang="en-US"/>
              <a:pPr>
                <a:defRPr/>
              </a:pPr>
              <a:t>30/03/2013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DA99C-7082-4743-BD12-E575D6747CA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F123B-0B1F-4CCF-889C-2C3B1450FA58}" type="datetimeFigureOut">
              <a:rPr lang="en-US"/>
              <a:pPr>
                <a:defRPr/>
              </a:pPr>
              <a:t>30/03/2013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356F0-7846-4ABF-A63D-A3338894F85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CC121-A97B-4B08-8112-11E0730D9A50}" type="datetimeFigureOut">
              <a:rPr lang="en-US"/>
              <a:pPr>
                <a:defRPr/>
              </a:pPr>
              <a:t>30/03/2013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E8C71-CD5C-4154-B55C-3994BC695E1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EF042-C188-4033-B9B0-6054EE24E35E}" type="datetimeFigureOut">
              <a:rPr lang="en-US"/>
              <a:pPr>
                <a:defRPr/>
              </a:pPr>
              <a:t>30/03/2013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FC722-3552-49FD-A742-21A3D82F619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46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rgbClr val="DEC98E"/>
            </a:gs>
            <a:gs pos="91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550605-C80F-4D6B-A342-560C67019767}" type="datetimeFigureOut">
              <a:rPr lang="en-US"/>
              <a:pPr>
                <a:defRPr/>
              </a:pPr>
              <a:t>30/03/2013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97B9F9D-1640-47E1-82F2-DCD7828E7057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blinds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gif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8.jpeg"/><Relationship Id="rId4" Type="http://schemas.openxmlformats.org/officeDocument/2006/relationships/image" Target="../media/image34.jpeg"/><Relationship Id="rId9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ypesofeverything.com/wp-content/uploads/2010/12/Heart-Attack.jpg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8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img1.photographersdirect.com/img/38/wm/pd171748.jpg"/>
          <p:cNvPicPr>
            <a:picLocks noChangeAspect="1" noChangeArrowheads="1"/>
          </p:cNvPicPr>
          <p:nvPr/>
        </p:nvPicPr>
        <p:blipFill>
          <a:blip r:embed="rId2" cstate="print"/>
          <a:srcRect l="10000" r="33333" b="21519"/>
          <a:stretch>
            <a:fillRect/>
          </a:stretch>
        </p:blipFill>
        <p:spPr bwMode="auto">
          <a:xfrm rot="805600">
            <a:off x="5430105" y="875671"/>
            <a:ext cx="1961111" cy="171494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/>
          <p:nvPr/>
        </p:nvGrpSpPr>
        <p:grpSpPr>
          <a:xfrm rot="745239" flipH="1">
            <a:off x="5326197" y="2268510"/>
            <a:ext cx="1005011" cy="756459"/>
            <a:chOff x="2815166" y="1905000"/>
            <a:chExt cx="1299634" cy="990600"/>
          </a:xfrm>
        </p:grpSpPr>
        <p:pic>
          <p:nvPicPr>
            <p:cNvPr id="34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35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pic>
        <p:nvPicPr>
          <p:cNvPr id="12" name="Picture 11" descr="http://img1.photographersdirect.com/img/38/wm/pd171748.jpg"/>
          <p:cNvPicPr>
            <a:picLocks noChangeAspect="1" noChangeArrowheads="1"/>
          </p:cNvPicPr>
          <p:nvPr/>
        </p:nvPicPr>
        <p:blipFill>
          <a:blip r:embed="rId2" cstate="print"/>
          <a:srcRect l="10000" r="33333" b="21519"/>
          <a:stretch>
            <a:fillRect/>
          </a:stretch>
        </p:blipFill>
        <p:spPr bwMode="auto">
          <a:xfrm rot="20794400" flipH="1">
            <a:off x="1447984" y="824006"/>
            <a:ext cx="1961111" cy="171494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9"/>
          <p:cNvGrpSpPr/>
          <p:nvPr/>
        </p:nvGrpSpPr>
        <p:grpSpPr>
          <a:xfrm rot="20854761">
            <a:off x="2431734" y="2328825"/>
            <a:ext cx="1081265" cy="764235"/>
            <a:chOff x="2815166" y="1905000"/>
            <a:chExt cx="1299634" cy="990600"/>
          </a:xfrm>
        </p:grpSpPr>
        <p:pic>
          <p:nvPicPr>
            <p:cNvPr id="31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32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pic>
        <p:nvPicPr>
          <p:cNvPr id="8" name="Picture 4" descr="http://img1.photographersdirect.com/img/38/wm/pd171746.jpg"/>
          <p:cNvPicPr>
            <a:picLocks noChangeAspect="1" noChangeArrowheads="1"/>
          </p:cNvPicPr>
          <p:nvPr/>
        </p:nvPicPr>
        <p:blipFill>
          <a:blip r:embed="rId7" cstate="print"/>
          <a:srcRect l="6667" r="23333" b="23567"/>
          <a:stretch>
            <a:fillRect/>
          </a:stretch>
        </p:blipFill>
        <p:spPr bwMode="auto">
          <a:xfrm>
            <a:off x="3195232" y="152400"/>
            <a:ext cx="2422548" cy="1905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9" descr="DESCRIPTIO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1C0D2"/>
              </a:clrFrom>
              <a:clrTo>
                <a:srgbClr val="C1C0D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1905000"/>
            <a:ext cx="1725282" cy="1143000"/>
          </a:xfrm>
          <a:prstGeom prst="rect">
            <a:avLst/>
          </a:prstGeom>
          <a:noFill/>
        </p:spPr>
      </p:pic>
      <p:pic>
        <p:nvPicPr>
          <p:cNvPr id="13" name="Picture 23" descr="http://26.media.tumblr.com/tumblr_kxlccwZwGE1qzyrcto1_400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E6E5E1"/>
              </a:clrFrom>
              <a:clrTo>
                <a:srgbClr val="E6E5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2438400"/>
            <a:ext cx="1524000" cy="1416784"/>
          </a:xfrm>
          <a:prstGeom prst="rect">
            <a:avLst/>
          </a:prstGeom>
          <a:noFill/>
        </p:spPr>
      </p:pic>
      <p:grpSp>
        <p:nvGrpSpPr>
          <p:cNvPr id="4" name="Group 14"/>
          <p:cNvGrpSpPr/>
          <p:nvPr/>
        </p:nvGrpSpPr>
        <p:grpSpPr>
          <a:xfrm rot="20854761">
            <a:off x="3047432" y="1941914"/>
            <a:ext cx="1143000" cy="838200"/>
            <a:chOff x="2815166" y="1905000"/>
            <a:chExt cx="1299634" cy="990600"/>
          </a:xfrm>
        </p:grpSpPr>
        <p:pic>
          <p:nvPicPr>
            <p:cNvPr id="17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23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grpSp>
        <p:nvGrpSpPr>
          <p:cNvPr id="5" name="Group 23"/>
          <p:cNvGrpSpPr/>
          <p:nvPr/>
        </p:nvGrpSpPr>
        <p:grpSpPr>
          <a:xfrm rot="745239" flipH="1">
            <a:off x="4877368" y="1941913"/>
            <a:ext cx="1143000" cy="838200"/>
            <a:chOff x="2815166" y="1905000"/>
            <a:chExt cx="1299634" cy="990600"/>
          </a:xfrm>
        </p:grpSpPr>
        <p:pic>
          <p:nvPicPr>
            <p:cNvPr id="25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26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grpSp>
        <p:nvGrpSpPr>
          <p:cNvPr id="6" name="Group 26"/>
          <p:cNvGrpSpPr/>
          <p:nvPr/>
        </p:nvGrpSpPr>
        <p:grpSpPr>
          <a:xfrm rot="20854761">
            <a:off x="3199832" y="2475314"/>
            <a:ext cx="1143000" cy="838200"/>
            <a:chOff x="2815166" y="1905000"/>
            <a:chExt cx="1299634" cy="990600"/>
          </a:xfrm>
        </p:grpSpPr>
        <p:pic>
          <p:nvPicPr>
            <p:cNvPr id="28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29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grpSp>
        <p:nvGrpSpPr>
          <p:cNvPr id="7" name="Group 35"/>
          <p:cNvGrpSpPr/>
          <p:nvPr/>
        </p:nvGrpSpPr>
        <p:grpSpPr>
          <a:xfrm rot="745239" flipH="1">
            <a:off x="4724967" y="2551512"/>
            <a:ext cx="1143000" cy="838200"/>
            <a:chOff x="2815166" y="1905000"/>
            <a:chExt cx="1299634" cy="990600"/>
          </a:xfrm>
        </p:grpSpPr>
        <p:pic>
          <p:nvPicPr>
            <p:cNvPr id="37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38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pic>
        <p:nvPicPr>
          <p:cNvPr id="39" name="Picture 2" descr="http://cdn.content.compendiumblog.com/uploads/user/fe206767-c12a-4ee4-b4fe-cefa54834f13/c6ff1a89-2ca5-453f-9b60-e91b4adb76c6/Image/7b9657bdbbed4aa4dc8e0c8b07f1f7a2/200118373_001.jpg"/>
          <p:cNvPicPr>
            <a:picLocks noChangeAspect="1" noChangeArrowheads="1"/>
          </p:cNvPicPr>
          <p:nvPr/>
        </p:nvPicPr>
        <p:blipFill>
          <a:blip r:embed="rId12" cstate="print"/>
          <a:srcRect t="44588" b="6796"/>
          <a:stretch>
            <a:fillRect/>
          </a:stretch>
        </p:blipFill>
        <p:spPr bwMode="auto">
          <a:xfrm>
            <a:off x="2971800" y="1600200"/>
            <a:ext cx="3124200" cy="19812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8" descr="http://www.paramedic-resource-centre.com/downloads/animations/moving_animated_amb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447800" y="1676400"/>
            <a:ext cx="11756565" cy="6400800"/>
          </a:xfrm>
          <a:prstGeom prst="rect">
            <a:avLst/>
          </a:prstGeom>
          <a:noFill/>
        </p:spPr>
      </p:pic>
      <p:pic>
        <p:nvPicPr>
          <p:cNvPr id="41" name="Picture 2" descr="http://mopprod-e.uhc.com/mopp/static/MOP/ADAM/Graphics/Images/en/1135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57" t="26229" r="1443" b="6271"/>
          <a:stretch>
            <a:fillRect/>
          </a:stretch>
        </p:blipFill>
        <p:spPr bwMode="auto">
          <a:xfrm>
            <a:off x="1524000" y="990600"/>
            <a:ext cx="5825067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5" cstate="print"/>
          <a:srcRect l="58333" t="13889" r="8333" b="38889"/>
          <a:stretch>
            <a:fillRect/>
          </a:stretch>
        </p:blipFill>
        <p:spPr bwMode="auto">
          <a:xfrm rot="1267364">
            <a:off x="3707891" y="1645242"/>
            <a:ext cx="914400" cy="1295400"/>
          </a:xfrm>
          <a:prstGeom prst="rect">
            <a:avLst/>
          </a:prstGeom>
          <a:noFill/>
        </p:spPr>
      </p:pic>
      <p:pic>
        <p:nvPicPr>
          <p:cNvPr id="43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5" cstate="print"/>
          <a:srcRect l="58333" t="13889" r="8333" b="38889"/>
          <a:stretch>
            <a:fillRect/>
          </a:stretch>
        </p:blipFill>
        <p:spPr bwMode="auto">
          <a:xfrm rot="1545274">
            <a:off x="3893619" y="2039321"/>
            <a:ext cx="914400" cy="1295400"/>
          </a:xfrm>
          <a:prstGeom prst="rect">
            <a:avLst/>
          </a:prstGeom>
          <a:noFill/>
        </p:spPr>
      </p:pic>
      <p:pic>
        <p:nvPicPr>
          <p:cNvPr id="44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5" cstate="print"/>
          <a:srcRect l="58333" t="13889" r="8333" b="38889"/>
          <a:stretch>
            <a:fillRect/>
          </a:stretch>
        </p:blipFill>
        <p:spPr bwMode="auto">
          <a:xfrm rot="1251556">
            <a:off x="4239263" y="2558746"/>
            <a:ext cx="914400" cy="1295400"/>
          </a:xfrm>
          <a:prstGeom prst="rect">
            <a:avLst/>
          </a:prstGeom>
          <a:noFill/>
        </p:spPr>
      </p:pic>
      <p:pic>
        <p:nvPicPr>
          <p:cNvPr id="45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5" cstate="print"/>
          <a:srcRect l="58333" t="13889" r="8333" b="38889"/>
          <a:stretch>
            <a:fillRect/>
          </a:stretch>
        </p:blipFill>
        <p:spPr bwMode="auto">
          <a:xfrm rot="940266">
            <a:off x="4702041" y="3079883"/>
            <a:ext cx="914400" cy="1295400"/>
          </a:xfrm>
          <a:prstGeom prst="rect">
            <a:avLst/>
          </a:prstGeom>
          <a:noFill/>
        </p:spPr>
      </p:pic>
      <p:pic>
        <p:nvPicPr>
          <p:cNvPr id="46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5" cstate="print"/>
          <a:srcRect l="58333" t="13889" r="8333" b="38889"/>
          <a:stretch>
            <a:fillRect/>
          </a:stretch>
        </p:blipFill>
        <p:spPr bwMode="auto">
          <a:xfrm>
            <a:off x="5228745" y="3737732"/>
            <a:ext cx="914400" cy="1295400"/>
          </a:xfrm>
          <a:prstGeom prst="rect">
            <a:avLst/>
          </a:prstGeom>
          <a:noFill/>
        </p:spPr>
      </p:pic>
      <p:pic>
        <p:nvPicPr>
          <p:cNvPr id="1028" name="Picture 4" descr="http://static.medshop.com.au/images/D/8679_Littmann_stethoscope_select_rb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3276600"/>
            <a:ext cx="2819400" cy="2819400"/>
          </a:xfrm>
          <a:prstGeom prst="rect">
            <a:avLst/>
          </a:prstGeom>
          <a:noFill/>
        </p:spPr>
      </p:pic>
      <p:pic>
        <p:nvPicPr>
          <p:cNvPr id="1030" name="Picture 6" descr="http://www.revealsciences.com/images/test_tubes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4724400"/>
            <a:ext cx="2438400" cy="1600200"/>
          </a:xfrm>
          <a:prstGeom prst="rect">
            <a:avLst/>
          </a:prstGeom>
          <a:noFill/>
        </p:spPr>
      </p:pic>
      <p:sp>
        <p:nvSpPr>
          <p:cNvPr id="61" name="Rectangle 60"/>
          <p:cNvSpPr/>
          <p:nvPr/>
        </p:nvSpPr>
        <p:spPr>
          <a:xfrm>
            <a:off x="4818959" y="6172200"/>
            <a:ext cx="37154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6000">
                      <a:srgbClr val="0000FF"/>
                    </a:gs>
                    <a:gs pos="23000">
                      <a:schemeClr val="accent1">
                        <a:tint val="44500"/>
                        <a:satMod val="160000"/>
                        <a:alpha val="92000"/>
                      </a:schemeClr>
                    </a:gs>
                    <a:gs pos="57000">
                      <a:schemeClr val="bg1"/>
                    </a:gs>
                    <a:gs pos="91000">
                      <a:schemeClr val="bg1"/>
                    </a:gs>
                  </a:gsLst>
                  <a:lin ang="5400000" scaled="1"/>
                </a:gradFill>
                <a:effectLst>
                  <a:outerShdw blurRad="63500" dist="50800" algn="l" rotWithShape="0">
                    <a:srgbClr val="00B0F0"/>
                  </a:outerShdw>
                </a:effectLst>
              </a:rPr>
              <a:t>HEART ATTACK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gradFill>
                <a:gsLst>
                  <a:gs pos="6000">
                    <a:srgbClr val="0000FF"/>
                  </a:gs>
                  <a:gs pos="23000">
                    <a:schemeClr val="accent1">
                      <a:tint val="44500"/>
                      <a:satMod val="160000"/>
                      <a:alpha val="92000"/>
                    </a:schemeClr>
                  </a:gs>
                  <a:gs pos="57000">
                    <a:schemeClr val="bg1"/>
                  </a:gs>
                  <a:gs pos="91000">
                    <a:schemeClr val="bg1"/>
                  </a:gs>
                </a:gsLst>
                <a:lin ang="5400000" scaled="1"/>
              </a:gradFill>
              <a:effectLst>
                <a:outerShdw blurRad="63500" dist="50800" algn="l" rotWithShape="0">
                  <a:srgbClr val="00B0F0"/>
                </a:outerShdw>
              </a:effectLst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077200" y="5562600"/>
            <a:ext cx="10310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6000">
                      <a:srgbClr val="0000FF"/>
                    </a:gs>
                    <a:gs pos="23000">
                      <a:schemeClr val="accent1">
                        <a:tint val="44500"/>
                        <a:satMod val="160000"/>
                        <a:alpha val="92000"/>
                      </a:schemeClr>
                    </a:gs>
                    <a:gs pos="57000">
                      <a:schemeClr val="bg1"/>
                    </a:gs>
                    <a:gs pos="91000">
                      <a:schemeClr val="bg1"/>
                    </a:gs>
                  </a:gsLst>
                  <a:lin ang="5400000" scaled="1"/>
                </a:gradFill>
                <a:effectLst>
                  <a:outerShdw blurRad="63500" dist="50800" algn="l" rotWithShape="0">
                    <a:srgbClr val="00B0F0"/>
                  </a:outerShdw>
                </a:effectLst>
              </a:rPr>
              <a:t>AMI</a:t>
            </a:r>
          </a:p>
        </p:txBody>
      </p:sp>
      <p:sp>
        <p:nvSpPr>
          <p:cNvPr id="63" name="Rectangle 62"/>
          <p:cNvSpPr/>
          <p:nvPr/>
        </p:nvSpPr>
        <p:spPr>
          <a:xfrm>
            <a:off x="73190" y="-13127"/>
            <a:ext cx="1755610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6000">
                      <a:srgbClr val="0000FF"/>
                    </a:gs>
                    <a:gs pos="23000">
                      <a:schemeClr val="accent1">
                        <a:tint val="44500"/>
                        <a:satMod val="160000"/>
                        <a:alpha val="92000"/>
                      </a:schemeClr>
                    </a:gs>
                    <a:gs pos="57000">
                      <a:schemeClr val="bg1"/>
                    </a:gs>
                    <a:gs pos="91000">
                      <a:schemeClr val="bg1"/>
                    </a:gs>
                  </a:gsLst>
                  <a:lin ang="5400000" scaled="1"/>
                </a:gradFill>
                <a:effectLst>
                  <a:outerShdw blurRad="63500" dist="50800" algn="l" rotWithShape="0">
                    <a:srgbClr val="00B0F0"/>
                  </a:outerShdw>
                </a:effectLst>
                <a:latin typeface="Bodoni MT" pitchFamily="18" charset="0"/>
              </a:rPr>
              <a:t>?</a:t>
            </a:r>
          </a:p>
        </p:txBody>
      </p:sp>
      <p:pic>
        <p:nvPicPr>
          <p:cNvPr id="64" name="Picture 21" descr="http://www.cbsnews.com/i/cbsnews/2006/08/08/image1876985g.jpg"/>
          <p:cNvPicPr>
            <a:picLocks noChangeAspect="1" noChangeArrowheads="1"/>
          </p:cNvPicPr>
          <p:nvPr/>
        </p:nvPicPr>
        <p:blipFill>
          <a:blip r:embed="rId18" cstate="print"/>
          <a:srcRect l="1442" t="1923" r="1923" b="3846"/>
          <a:stretch>
            <a:fillRect/>
          </a:stretch>
        </p:blipFill>
        <p:spPr bwMode="auto">
          <a:xfrm>
            <a:off x="1752600" y="1981200"/>
            <a:ext cx="5105400" cy="3733800"/>
          </a:xfrm>
          <a:prstGeom prst="rect">
            <a:avLst/>
          </a:prstGeom>
          <a:noFill/>
        </p:spPr>
      </p:pic>
      <p:sp>
        <p:nvSpPr>
          <p:cNvPr id="65" name="Rectangle 64"/>
          <p:cNvSpPr/>
          <p:nvPr/>
        </p:nvSpPr>
        <p:spPr>
          <a:xfrm>
            <a:off x="6934200" y="2133600"/>
            <a:ext cx="1755610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6000">
                      <a:srgbClr val="0000FF"/>
                    </a:gs>
                    <a:gs pos="23000">
                      <a:schemeClr val="accent1">
                        <a:tint val="44500"/>
                        <a:satMod val="160000"/>
                        <a:alpha val="92000"/>
                      </a:schemeClr>
                    </a:gs>
                    <a:gs pos="57000">
                      <a:schemeClr val="bg1"/>
                    </a:gs>
                    <a:gs pos="91000">
                      <a:schemeClr val="bg1"/>
                    </a:gs>
                  </a:gsLst>
                  <a:lin ang="5400000" scaled="1"/>
                </a:gradFill>
                <a:effectLst>
                  <a:outerShdw blurRad="63500" dist="50800" algn="l" rotWithShape="0">
                    <a:srgbClr val="00B0F0"/>
                  </a:outerShdw>
                </a:effectLst>
                <a:latin typeface="Bodoni MT" pitchFamily="18" charset="0"/>
              </a:rPr>
              <a:t>?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3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500"/>
                            </p:stCondLst>
                            <p:childTnLst>
                              <p:par>
                                <p:cTn id="1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00"/>
                            </p:stCondLst>
                            <p:childTnLst>
                              <p:par>
                                <p:cTn id="15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500"/>
                            </p:stCondLst>
                            <p:childTnLst>
                              <p:par>
                                <p:cTn id="156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000"/>
                            </p:stCondLst>
                            <p:childTnLst>
                              <p:par>
                                <p:cTn id="160" presetID="18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4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0" presetID="2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2" grpId="1"/>
      <p:bldP spid="63" grpId="0"/>
      <p:bldP spid="6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25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chemeClr val="bg1"/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508"/>
          <p:cNvPicPr>
            <a:picLocks noChangeAspect="1" noChangeArrowheads="1"/>
          </p:cNvPicPr>
          <p:nvPr/>
        </p:nvPicPr>
        <p:blipFill>
          <a:blip r:embed="rId3" cstate="print"/>
          <a:srcRect l="2444" t="20638" r="2240" b="10930"/>
          <a:stretch>
            <a:fillRect/>
          </a:stretch>
        </p:blipFill>
        <p:spPr bwMode="auto">
          <a:xfrm>
            <a:off x="119063" y="1371600"/>
            <a:ext cx="8915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7813" y="1066800"/>
            <a:ext cx="2084387" cy="461963"/>
          </a:xfrm>
          <a:prstGeom prst="rect">
            <a:avLst/>
          </a:prstGeom>
          <a:solidFill>
            <a:srgbClr val="FFCC99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+mj-lt"/>
                <a:cs typeface="+mn-cs"/>
              </a:rPr>
              <a:t>DYSLIPEDEMIA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671638"/>
            <a:ext cx="3886200" cy="461962"/>
          </a:xfrm>
          <a:prstGeom prst="rect">
            <a:avLst/>
          </a:prstGeom>
          <a:solidFill>
            <a:srgbClr val="FFCC99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+mj-lt"/>
                <a:cs typeface="+mn-cs"/>
              </a:rPr>
              <a:t>ENDOTHELIAL DYSFUNCTION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724694" y="1561306"/>
            <a:ext cx="228600" cy="1588"/>
          </a:xfrm>
          <a:prstGeom prst="straightConnector1">
            <a:avLst/>
          </a:prstGeom>
          <a:ln w="57150">
            <a:solidFill>
              <a:srgbClr val="FFCC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1588" y="1752600"/>
            <a:ext cx="608012" cy="1588"/>
          </a:xfrm>
          <a:prstGeom prst="straightConnector1">
            <a:avLst/>
          </a:prstGeom>
          <a:ln w="57150">
            <a:solidFill>
              <a:srgbClr val="FFCC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4" name="TextBox 10"/>
          <p:cNvSpPr txBox="1">
            <a:spLocks noChangeArrowheads="1"/>
          </p:cNvSpPr>
          <p:nvPr/>
        </p:nvSpPr>
        <p:spPr bwMode="auto">
          <a:xfrm>
            <a:off x="4572000" y="5257800"/>
            <a:ext cx="4267200" cy="132397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27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FFCC99"/>
                </a:solidFill>
                <a:latin typeface="Broadway" pitchFamily="82" charset="0"/>
              </a:rPr>
              <a:t>MORBIDITY &amp; MORTALITY OUTCOMES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  <a:latin typeface="Berlin Sans FB Demi" pitchFamily="34" charset="0"/>
              </a:rPr>
              <a:t>PREVENTED or DECREASED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Berlin Sans FB Demi" pitchFamily="34" charset="0"/>
              </a:rPr>
              <a:t>By CONTROLLING DYSLIPIDYMIA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711815" y="2146222"/>
            <a:ext cx="228600" cy="1588"/>
          </a:xfrm>
          <a:prstGeom prst="straightConnector1">
            <a:avLst/>
          </a:prstGeom>
          <a:ln w="57150">
            <a:solidFill>
              <a:srgbClr val="FFCC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6200" y="23614"/>
            <a:ext cx="90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ATHEROGENESIS  &amp; CLINICAL EVENTS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8534400" y="6324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46000">
              <a:schemeClr val="accent6">
                <a:lumMod val="20000"/>
                <a:lumOff val="80000"/>
                <a:alpha val="67000"/>
              </a:schemeClr>
            </a:gs>
            <a:gs pos="46000">
              <a:srgbClr val="E2D09E">
                <a:alpha val="71000"/>
              </a:srgbClr>
            </a:gs>
            <a:gs pos="61000">
              <a:srgbClr val="DEC98E">
                <a:alpha val="69000"/>
              </a:srgbClr>
            </a:gs>
            <a:gs pos="91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heart-valve-surgery.com/Images/heart_beating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57900" y="533400"/>
            <a:ext cx="3086100" cy="3086100"/>
          </a:xfrm>
          <a:prstGeom prst="rect">
            <a:avLst/>
          </a:prstGeom>
        </p:spPr>
      </p:pic>
      <p:grpSp>
        <p:nvGrpSpPr>
          <p:cNvPr id="2" name="Group 10"/>
          <p:cNvGrpSpPr/>
          <p:nvPr/>
        </p:nvGrpSpPr>
        <p:grpSpPr>
          <a:xfrm rot="491667">
            <a:off x="1003704" y="595669"/>
            <a:ext cx="2043212" cy="1399462"/>
            <a:chOff x="984589" y="3835472"/>
            <a:chExt cx="2486774" cy="1645375"/>
          </a:xfrm>
        </p:grpSpPr>
        <p:pic>
          <p:nvPicPr>
            <p:cNvPr id="12" name="Picture 6" descr="http://www.dimensionsguide.com/wp-content/uploads/2009/11/Blood-Vessels-Diameter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634" r="41141" b="74400"/>
            <a:stretch>
              <a:fillRect/>
            </a:stretch>
          </p:blipFill>
          <p:spPr bwMode="auto">
            <a:xfrm rot="20344669">
              <a:off x="984589" y="3835472"/>
              <a:ext cx="2159555" cy="1645375"/>
            </a:xfrm>
            <a:prstGeom prst="rect">
              <a:avLst/>
            </a:prstGeom>
            <a:noFill/>
          </p:spPr>
        </p:pic>
        <p:pic>
          <p:nvPicPr>
            <p:cNvPr id="13" name="Picture 2" descr="http://c.photoshelter.com/img-get/I00004OUQ0qdrPH0/s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t="12304" b="17976"/>
            <a:stretch>
              <a:fillRect/>
            </a:stretch>
          </p:blipFill>
          <p:spPr bwMode="auto">
            <a:xfrm rot="270940">
              <a:off x="2300558" y="4364962"/>
              <a:ext cx="1170805" cy="914400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228600" y="75126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Coronary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Bernard MT Condensed" pitchFamily="18" charset="0"/>
              </a:rPr>
              <a:t>SUPPLY</a:t>
            </a:r>
            <a:endParaRPr lang="en-US" sz="28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4400" y="75126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Pumping  Cardiac Work </a:t>
            </a:r>
            <a:r>
              <a:rPr lang="en-US" sz="2800" dirty="0" smtClean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DEMAND (O</a:t>
            </a:r>
            <a:r>
              <a:rPr lang="en-US" sz="2800" baseline="-25000" dirty="0" smtClean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2</a:t>
            </a:r>
            <a:r>
              <a:rPr lang="en-US" sz="2800" dirty="0" smtClean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)</a:t>
            </a:r>
            <a:endParaRPr lang="en-US" sz="2800" dirty="0">
              <a:solidFill>
                <a:srgbClr val="0070C0"/>
              </a:solidFill>
              <a:latin typeface="Bernard MT Condensed" pitchFamily="18" charset="0"/>
              <a:sym typeface="Wingdings 3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43200" y="1447801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20453381">
            <a:off x="2895600" y="1679787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 rot="1410266">
            <a:off x="3195714" y="1222607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 rot="370289">
            <a:off x="2918980" y="1244484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 rot="21447431">
            <a:off x="3362589" y="1696553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FFA</a:t>
            </a:r>
            <a:endParaRPr lang="en-US" sz="2400" b="1" spc="50" baseline="-250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 rot="1500824">
            <a:off x="2684403" y="1956562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FFA</a:t>
            </a:r>
            <a:endParaRPr lang="en-US" sz="2400" b="1" spc="50" baseline="-250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 rot="20477424">
            <a:off x="3021571" y="744746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</a:t>
            </a:r>
            <a:endParaRPr lang="en-US" sz="2400" b="1" baseline="-25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 rot="655430">
            <a:off x="2703504" y="903272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FFA</a:t>
            </a:r>
            <a:endParaRPr lang="en-US" sz="2400" b="1" spc="50" baseline="-250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 rot="392129">
            <a:off x="3173971" y="1163954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</a:t>
            </a:r>
            <a:endParaRPr lang="en-US" sz="2400" b="1" baseline="-25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 rot="19531540">
            <a:off x="2869391" y="1667265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</a:t>
            </a:r>
            <a:endParaRPr lang="en-US" sz="2400" b="1" baseline="-25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 rot="20797541">
            <a:off x="3241337" y="1952946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</a:t>
            </a:r>
            <a:endParaRPr lang="en-US" sz="2400" b="1" baseline="-25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 rot="370289">
            <a:off x="3528580" y="939685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 rot="20532606">
            <a:off x="3259085" y="2045820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 rot="20532606">
            <a:off x="3635143" y="629596"/>
            <a:ext cx="7019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ATP</a:t>
            </a:r>
            <a:endParaRPr lang="en-US" sz="2400" b="1" baseline="-250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 rot="355025">
            <a:off x="3557971" y="1426900"/>
            <a:ext cx="7019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ATP</a:t>
            </a:r>
            <a:endParaRPr lang="en-US" sz="2400" b="1" baseline="-250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 rot="20532606">
            <a:off x="3411485" y="445620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 rot="1029289">
            <a:off x="4019678" y="1625408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 rot="682193">
            <a:off x="3526631" y="2216873"/>
            <a:ext cx="7019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ATP</a:t>
            </a:r>
            <a:endParaRPr lang="en-US" sz="2400" b="1" baseline="-250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7" name="5-Point Star 36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Extract 41"/>
          <p:cNvSpPr/>
          <p:nvPr/>
        </p:nvSpPr>
        <p:spPr>
          <a:xfrm>
            <a:off x="3886200" y="5029200"/>
            <a:ext cx="1143000" cy="685800"/>
          </a:xfrm>
          <a:prstGeom prst="flowChartExtra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/>
          <p:cNvSpPr/>
          <p:nvPr/>
        </p:nvSpPr>
        <p:spPr>
          <a:xfrm>
            <a:off x="1473558" y="4724400"/>
            <a:ext cx="5957553" cy="304800"/>
          </a:xfrm>
          <a:prstGeom prst="cube">
            <a:avLst>
              <a:gd name="adj" fmla="val 75704"/>
            </a:avLst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09600" y="3896380"/>
            <a:ext cx="2590800" cy="523220"/>
          </a:xfrm>
          <a:prstGeom prst="rect">
            <a:avLst/>
          </a:prstGeom>
          <a:solidFill>
            <a:srgbClr val="FFEFEF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Bernard MT Condensed" pitchFamily="18" charset="0"/>
              </a:rPr>
              <a:t>IMPAIRED SUPPLY</a:t>
            </a:r>
            <a:endParaRPr lang="en-US" sz="28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19600" y="2895600"/>
            <a:ext cx="2895600" cy="523220"/>
          </a:xfrm>
          <a:prstGeom prst="rect">
            <a:avLst/>
          </a:prstGeom>
          <a:solidFill>
            <a:srgbClr val="FFEFEF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Bernard MT Condensed" pitchFamily="18" charset="0"/>
              </a:rPr>
              <a:t>INCREASED DEMAND</a:t>
            </a:r>
            <a:endParaRPr lang="en-US" sz="28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52" name="Up Arrow 51"/>
          <p:cNvSpPr/>
          <p:nvPr/>
        </p:nvSpPr>
        <p:spPr>
          <a:xfrm>
            <a:off x="7353837" y="3822879"/>
            <a:ext cx="304800" cy="762000"/>
          </a:xfrm>
          <a:prstGeom prst="upArrow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rgbClr val="C0000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Up Arrow 52"/>
          <p:cNvSpPr/>
          <p:nvPr/>
        </p:nvSpPr>
        <p:spPr>
          <a:xfrm flipV="1">
            <a:off x="1243884" y="5105400"/>
            <a:ext cx="304800" cy="762000"/>
          </a:xfrm>
          <a:prstGeom prst="upArrow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rgbClr val="C0000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913326" y="4800600"/>
            <a:ext cx="914400" cy="129540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086600" y="3505200"/>
            <a:ext cx="914400" cy="129540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ube 55"/>
          <p:cNvSpPr/>
          <p:nvPr/>
        </p:nvSpPr>
        <p:spPr>
          <a:xfrm rot="20597847">
            <a:off x="4328703" y="4346129"/>
            <a:ext cx="2962516" cy="299999"/>
          </a:xfrm>
          <a:prstGeom prst="cube">
            <a:avLst>
              <a:gd name="adj" fmla="val 75704"/>
            </a:avLst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ube 56"/>
          <p:cNvSpPr/>
          <p:nvPr/>
        </p:nvSpPr>
        <p:spPr>
          <a:xfrm rot="20597847">
            <a:off x="1445314" y="5183766"/>
            <a:ext cx="3240772" cy="300469"/>
          </a:xfrm>
          <a:prstGeom prst="cube">
            <a:avLst>
              <a:gd name="adj" fmla="val 75704"/>
            </a:avLst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1066800" y="5845314"/>
            <a:ext cx="7848600" cy="707886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ISCHEMIC HEART DISEASE [IHD]</a:t>
            </a:r>
            <a:endParaRPr lang="en-US" sz="40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0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5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46000">
              <a:schemeClr val="accent6">
                <a:lumMod val="20000"/>
                <a:lumOff val="80000"/>
                <a:alpha val="67000"/>
              </a:schemeClr>
            </a:gs>
            <a:gs pos="46000">
              <a:srgbClr val="E2D09E">
                <a:alpha val="71000"/>
              </a:srgbClr>
            </a:gs>
            <a:gs pos="61000">
              <a:srgbClr val="DEC98E">
                <a:alpha val="69000"/>
              </a:srgbClr>
            </a:gs>
            <a:gs pos="91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28600" y="75126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Coronary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Bernard MT Condensed" pitchFamily="18" charset="0"/>
              </a:rPr>
              <a:t>SUPPLY</a:t>
            </a:r>
            <a:endParaRPr lang="en-US" sz="28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5400" y="75126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Pumping  Cardiac Work </a:t>
            </a:r>
            <a:r>
              <a:rPr lang="en-US" sz="2800" dirty="0" smtClean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DEMAND (O</a:t>
            </a:r>
            <a:r>
              <a:rPr lang="en-US" sz="2800" baseline="-25000" dirty="0" smtClean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2</a:t>
            </a:r>
            <a:r>
              <a:rPr lang="en-US" sz="2800" dirty="0" smtClean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)</a:t>
            </a:r>
            <a:endParaRPr lang="en-US" sz="2800" dirty="0">
              <a:solidFill>
                <a:srgbClr val="0070C0"/>
              </a:solidFill>
              <a:latin typeface="Bernard MT Condensed" pitchFamily="18" charset="0"/>
              <a:sym typeface="Wingdings 3"/>
            </a:endParaRPr>
          </a:p>
        </p:txBody>
      </p:sp>
      <p:sp>
        <p:nvSpPr>
          <p:cNvPr id="37" name="5-Point Star 36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28600" y="3083004"/>
            <a:ext cx="3886200" cy="1107996"/>
          </a:xfrm>
          <a:prstGeom prst="rect">
            <a:avLst/>
          </a:prstGeom>
          <a:solidFill>
            <a:srgbClr val="FFEFEF"/>
          </a:solidFill>
        </p:spPr>
        <p:txBody>
          <a:bodyPr wrap="square" rtlCol="0">
            <a:spAutoFit/>
          </a:bodyPr>
          <a:lstStyle/>
          <a:p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Coronary Filling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(in </a:t>
            </a:r>
            <a:r>
              <a:rPr lang="en-US" sz="2200" b="1" dirty="0" smtClean="0">
                <a:latin typeface="Arial Narrow" pitchFamily="34" charset="0"/>
              </a:rPr>
              <a:t>diastole)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by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diastolic time</a:t>
            </a: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diastolic pressure  …etc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8600" y="1254204"/>
            <a:ext cx="3886200" cy="1107996"/>
          </a:xfrm>
          <a:prstGeom prst="rect">
            <a:avLst/>
          </a:prstGeom>
          <a:solidFill>
            <a:srgbClr val="FFEFEF"/>
          </a:solidFill>
        </p:spPr>
        <p:txBody>
          <a:bodyPr wrap="square" rtlCol="0">
            <a:spAutoFit/>
          </a:bodyPr>
          <a:lstStyle/>
          <a:p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Coronary Narrowing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by</a:t>
            </a: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Spasm </a:t>
            </a: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Atherosclerosis lesion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24000" y="6197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Bernard MT Condensed" pitchFamily="18" charset="0"/>
              </a:rPr>
              <a:t>IMPAIRED</a:t>
            </a:r>
            <a:endParaRPr lang="en-US" sz="28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57800" y="1828800"/>
            <a:ext cx="2895600" cy="1446550"/>
          </a:xfrm>
          <a:prstGeom prst="rect">
            <a:avLst/>
          </a:prstGeom>
          <a:solidFill>
            <a:srgbClr val="FFEFEF"/>
          </a:solidFill>
        </p:spPr>
        <p:txBody>
          <a:bodyPr wrap="square" rtlCol="0">
            <a:spAutoFit/>
          </a:bodyPr>
          <a:lstStyle/>
          <a:p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  <a:sym typeface="Wingdings 3"/>
              </a:rPr>
              <a:t>Cardiac 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Work</a:t>
            </a:r>
            <a:endParaRPr lang="en-US" sz="2200" b="1" u="heavy" dirty="0" smtClean="0">
              <a:uFill>
                <a:solidFill>
                  <a:srgbClr val="C00000"/>
                </a:solidFill>
              </a:uFill>
              <a:latin typeface="Bernard MT Condensed" pitchFamily="18" charset="0"/>
              <a:sym typeface="Wingdings 3"/>
            </a:endParaRP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 Heart Rate</a:t>
            </a:r>
          </a:p>
          <a:p>
            <a:pPr>
              <a:buFont typeface="Wingdings 3"/>
              <a:buChar char="£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Load;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i.e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 BP…etc.</a:t>
            </a:r>
          </a:p>
          <a:p>
            <a:pPr>
              <a:buFont typeface="Wingdings 3"/>
              <a:buChar char="£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Force; Hypertrophy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257800" y="107698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Bernard MT Condensed" pitchFamily="18" charset="0"/>
              </a:rPr>
              <a:t>INCREASED</a:t>
            </a:r>
            <a:endParaRPr lang="en-US" sz="28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36" name="5-Point Star 35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Extract 41"/>
          <p:cNvSpPr/>
          <p:nvPr/>
        </p:nvSpPr>
        <p:spPr>
          <a:xfrm>
            <a:off x="3886200" y="5146635"/>
            <a:ext cx="1143000" cy="685800"/>
          </a:xfrm>
          <a:prstGeom prst="flowChartExtra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/>
          <p:cNvSpPr/>
          <p:nvPr/>
        </p:nvSpPr>
        <p:spPr>
          <a:xfrm>
            <a:off x="1473558" y="4841835"/>
            <a:ext cx="5957553" cy="304800"/>
          </a:xfrm>
          <a:prstGeom prst="cube">
            <a:avLst>
              <a:gd name="adj" fmla="val 75704"/>
            </a:avLst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Up Arrow 44"/>
          <p:cNvSpPr/>
          <p:nvPr/>
        </p:nvSpPr>
        <p:spPr>
          <a:xfrm>
            <a:off x="7353837" y="3940314"/>
            <a:ext cx="304800" cy="762000"/>
          </a:xfrm>
          <a:prstGeom prst="upArrow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rgbClr val="C0000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Up Arrow 45"/>
          <p:cNvSpPr/>
          <p:nvPr/>
        </p:nvSpPr>
        <p:spPr>
          <a:xfrm flipV="1">
            <a:off x="1243884" y="5222835"/>
            <a:ext cx="304800" cy="762000"/>
          </a:xfrm>
          <a:prstGeom prst="upArrow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rgbClr val="C0000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913326" y="4918035"/>
            <a:ext cx="914400" cy="129540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/>
          <p:cNvSpPr/>
          <p:nvPr/>
        </p:nvSpPr>
        <p:spPr>
          <a:xfrm rot="20597847">
            <a:off x="4328703" y="4463564"/>
            <a:ext cx="2962516" cy="299999"/>
          </a:xfrm>
          <a:prstGeom prst="cube">
            <a:avLst>
              <a:gd name="adj" fmla="val 75704"/>
            </a:avLst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ube 49"/>
          <p:cNvSpPr/>
          <p:nvPr/>
        </p:nvSpPr>
        <p:spPr>
          <a:xfrm rot="20597847">
            <a:off x="1445314" y="5301201"/>
            <a:ext cx="3240772" cy="300469"/>
          </a:xfrm>
          <a:prstGeom prst="cube">
            <a:avLst>
              <a:gd name="adj" fmla="val 75704"/>
            </a:avLst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1143000" y="5997714"/>
            <a:ext cx="7848600" cy="707886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ISCHEMIC HEART DISEASE [IHD]</a:t>
            </a:r>
            <a:endParaRPr lang="en-US" sz="40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8600" y="2438400"/>
            <a:ext cx="3886200" cy="430887"/>
          </a:xfrm>
          <a:prstGeom prst="rect">
            <a:avLst/>
          </a:prstGeom>
          <a:solidFill>
            <a:srgbClr val="FEF4EC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  <a:latin typeface="Bernard MT Condensed" pitchFamily="18" charset="0"/>
              </a:rPr>
              <a:t>CORONARY HEART DISEASES [CHD]</a:t>
            </a:r>
            <a:endParaRPr lang="en-US" sz="22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228600" y="5537537"/>
            <a:ext cx="1066800" cy="1015663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60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0" y="5689937"/>
            <a:ext cx="1066800" cy="1015663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60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-228600" y="5842337"/>
            <a:ext cx="1066800" cy="1015663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60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8" grpId="0" animBg="1"/>
      <p:bldP spid="40" grpId="0" animBg="1"/>
      <p:bldP spid="47" grpId="0" animBg="1"/>
      <p:bldP spid="52" grpId="0" animBg="1"/>
      <p:bldP spid="54" grpId="0"/>
      <p:bldP spid="55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46000">
              <a:schemeClr val="accent6">
                <a:lumMod val="20000"/>
                <a:lumOff val="80000"/>
                <a:alpha val="67000"/>
              </a:schemeClr>
            </a:gs>
            <a:gs pos="46000">
              <a:srgbClr val="E2D09E">
                <a:alpha val="71000"/>
              </a:srgbClr>
            </a:gs>
            <a:gs pos="61000">
              <a:srgbClr val="DEC98E">
                <a:alpha val="69000"/>
              </a:srgbClr>
            </a:gs>
            <a:gs pos="91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1600200"/>
            <a:ext cx="5105400" cy="2881313"/>
          </a:xfrm>
          <a:prstGeom prst="rect">
            <a:avLst/>
          </a:prstGeom>
          <a:noFill/>
        </p:spPr>
      </p:pic>
      <p:pic>
        <p:nvPicPr>
          <p:cNvPr id="21" name="Picture 8" descr="http://www.typesofeverything.com/wp-content/uploads/2010/12/Coronary-Heart-Disease.jpg"/>
          <p:cNvPicPr>
            <a:picLocks noChangeAspect="1" noChangeArrowheads="1"/>
          </p:cNvPicPr>
          <p:nvPr/>
        </p:nvPicPr>
        <p:blipFill>
          <a:blip r:embed="rId3" cstate="print"/>
          <a:srcRect l="53429" t="9685" r="1502" b="32203"/>
          <a:stretch>
            <a:fillRect/>
          </a:stretch>
        </p:blipFill>
        <p:spPr bwMode="auto">
          <a:xfrm>
            <a:off x="6781800" y="152400"/>
            <a:ext cx="1752600" cy="1752600"/>
          </a:xfrm>
          <a:prstGeom prst="ellipse">
            <a:avLst/>
          </a:prstGeom>
          <a:noFill/>
        </p:spPr>
      </p:pic>
      <p:pic>
        <p:nvPicPr>
          <p:cNvPr id="18" name="Picture 2" descr="http://www.nlm.nih.gov/medlineplus/ency/images/ency/fullsize/1813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50000" b="37500"/>
          <a:stretch>
            <a:fillRect/>
          </a:stretch>
        </p:blipFill>
        <p:spPr bwMode="auto">
          <a:xfrm>
            <a:off x="0" y="762000"/>
            <a:ext cx="1828800" cy="1828800"/>
          </a:xfrm>
          <a:prstGeom prst="ellipse">
            <a:avLst/>
          </a:prstGeom>
          <a:noFill/>
        </p:spPr>
      </p:pic>
      <p:grpSp>
        <p:nvGrpSpPr>
          <p:cNvPr id="2" name="Group 7"/>
          <p:cNvGrpSpPr/>
          <p:nvPr/>
        </p:nvGrpSpPr>
        <p:grpSpPr>
          <a:xfrm rot="491667">
            <a:off x="1994304" y="214669"/>
            <a:ext cx="2043212" cy="1399462"/>
            <a:chOff x="984589" y="3835472"/>
            <a:chExt cx="2486774" cy="1645375"/>
          </a:xfrm>
        </p:grpSpPr>
        <p:pic>
          <p:nvPicPr>
            <p:cNvPr id="11" name="Picture 6" descr="http://www.dimensionsguide.com/wp-content/uploads/2009/11/Blood-Vessels-Diameter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634" r="41141" b="74400"/>
            <a:stretch>
              <a:fillRect/>
            </a:stretch>
          </p:blipFill>
          <p:spPr bwMode="auto">
            <a:xfrm rot="20344669">
              <a:off x="984589" y="3835472"/>
              <a:ext cx="2159555" cy="1645375"/>
            </a:xfrm>
            <a:prstGeom prst="rect">
              <a:avLst/>
            </a:prstGeom>
            <a:noFill/>
          </p:spPr>
        </p:pic>
        <p:pic>
          <p:nvPicPr>
            <p:cNvPr id="14" name="Picture 2" descr="http://c.photoshelter.com/img-get/I00004OUQ0qdrPH0/s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t="12304" b="17976"/>
            <a:stretch>
              <a:fillRect/>
            </a:stretch>
          </p:blipFill>
          <p:spPr bwMode="auto">
            <a:xfrm rot="270940">
              <a:off x="2300558" y="4364962"/>
              <a:ext cx="1170805" cy="914400"/>
            </a:xfrm>
            <a:prstGeom prst="rect">
              <a:avLst/>
            </a:prstGeom>
            <a:noFill/>
          </p:spPr>
        </p:pic>
      </p:grpSp>
      <p:sp>
        <p:nvSpPr>
          <p:cNvPr id="16" name="Rectangle 15"/>
          <p:cNvSpPr/>
          <p:nvPr/>
        </p:nvSpPr>
        <p:spPr>
          <a:xfrm>
            <a:off x="1385136" y="762000"/>
            <a:ext cx="152477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ernard MT Condensed" pitchFamily="18" charset="0"/>
              </a:rPr>
              <a:t>FUNCTIONAL</a:t>
            </a:r>
            <a:endParaRPr lang="en-US" sz="24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14800" y="762000"/>
            <a:ext cx="158889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ernard MT Condensed" pitchFamily="18" charset="0"/>
              </a:rPr>
              <a:t>STRUCTURAL</a:t>
            </a:r>
            <a:endParaRPr lang="en-US" sz="24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36462" y="1295400"/>
            <a:ext cx="890757" cy="461665"/>
          </a:xfrm>
          <a:prstGeom prst="rect">
            <a:avLst/>
          </a:prstGeom>
          <a:solidFill>
            <a:srgbClr val="FFEFEF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SPASM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14800" y="1295400"/>
            <a:ext cx="3200400" cy="412934"/>
          </a:xfrm>
          <a:prstGeom prst="rect">
            <a:avLst/>
          </a:prstGeom>
          <a:solidFill>
            <a:srgbClr val="FFEFEF"/>
          </a:solidFill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ATHEROSCLEROTIC PLAQUE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19800" y="41148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+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 THROMBOSIS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Bernard MT Condensed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6895306" y="1789906"/>
            <a:ext cx="9906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829800" y="3581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953000" y="4125686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Vulnerable</a:t>
            </a:r>
            <a:endParaRPr lang="en-US" sz="20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198252" y="4038600"/>
            <a:ext cx="1297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Stabilized</a:t>
            </a:r>
            <a:endParaRPr lang="en-US" sz="20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51" name="5-Point Star 50"/>
          <p:cNvSpPr/>
          <p:nvPr/>
        </p:nvSpPr>
        <p:spPr>
          <a:xfrm>
            <a:off x="8534400" y="152400"/>
            <a:ext cx="609600" cy="5334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76200" y="178713"/>
            <a:ext cx="3886200" cy="430887"/>
          </a:xfrm>
          <a:prstGeom prst="rect">
            <a:avLst/>
          </a:prstGeom>
          <a:solidFill>
            <a:srgbClr val="FEF4EC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  <a:latin typeface="Bernard MT Condensed" pitchFamily="18" charset="0"/>
              </a:rPr>
              <a:t>CORONARY HEART DISEASES [CHD]</a:t>
            </a:r>
            <a:endParaRPr lang="en-US" sz="22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grpSp>
        <p:nvGrpSpPr>
          <p:cNvPr id="3" name="Group 25"/>
          <p:cNvGrpSpPr/>
          <p:nvPr/>
        </p:nvGrpSpPr>
        <p:grpSpPr>
          <a:xfrm>
            <a:off x="2057400" y="4953000"/>
            <a:ext cx="6858000" cy="1600200"/>
            <a:chOff x="838200" y="4495800"/>
            <a:chExt cx="8077200" cy="1828800"/>
          </a:xfrm>
        </p:grpSpPr>
        <p:pic>
          <p:nvPicPr>
            <p:cNvPr id="53" name="Picture 6" descr="http://circ.ahajournals.org/content/vol111/issue25/images/large/21FF3.jpe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108" r="49459" b="51880"/>
            <a:stretch>
              <a:fillRect/>
            </a:stretch>
          </p:blipFill>
          <p:spPr bwMode="auto">
            <a:xfrm>
              <a:off x="2819400" y="4618869"/>
              <a:ext cx="1905000" cy="1640417"/>
            </a:xfrm>
            <a:prstGeom prst="rect">
              <a:avLst/>
            </a:prstGeom>
            <a:noFill/>
          </p:spPr>
        </p:pic>
        <p:pic>
          <p:nvPicPr>
            <p:cNvPr id="59" name="Picture 2" descr="C:\Users\Administrator\Pictures\plaque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8718" t="17500" r="6154"/>
            <a:stretch>
              <a:fillRect/>
            </a:stretch>
          </p:blipFill>
          <p:spPr bwMode="auto">
            <a:xfrm>
              <a:off x="6890658" y="4680856"/>
              <a:ext cx="2024742" cy="1578430"/>
            </a:xfrm>
            <a:prstGeom prst="rect">
              <a:avLst/>
            </a:prstGeom>
            <a:noFill/>
          </p:spPr>
        </p:pic>
        <p:grpSp>
          <p:nvGrpSpPr>
            <p:cNvPr id="4" name="Group 62"/>
            <p:cNvGrpSpPr/>
            <p:nvPr/>
          </p:nvGrpSpPr>
          <p:grpSpPr>
            <a:xfrm>
              <a:off x="4800600" y="4495800"/>
              <a:ext cx="2286000" cy="1828800"/>
              <a:chOff x="0" y="4343400"/>
              <a:chExt cx="3124200" cy="2628902"/>
            </a:xfrm>
          </p:grpSpPr>
          <p:pic>
            <p:nvPicPr>
              <p:cNvPr id="64" name="Picture 2" descr="C:\Users\Administrator\Pictures\plaque 1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1516" y="4343400"/>
                <a:ext cx="2743200" cy="2514600"/>
              </a:xfrm>
              <a:prstGeom prst="rect">
                <a:avLst/>
              </a:prstGeom>
              <a:noFill/>
            </p:spPr>
          </p:pic>
          <p:sp>
            <p:nvSpPr>
              <p:cNvPr id="65" name="TextBox 64"/>
              <p:cNvSpPr txBox="1"/>
              <p:nvPr/>
            </p:nvSpPr>
            <p:spPr>
              <a:xfrm>
                <a:off x="0" y="6510636"/>
                <a:ext cx="31242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Fissure at Classifications</a:t>
                </a:r>
                <a:endPara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66" name="Picture 2" descr="C:\Documents and Settings\DR.OMNIA\My Documents\My Pictures\plaque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8200" y="4659086"/>
              <a:ext cx="1927702" cy="1600200"/>
            </a:xfrm>
            <a:prstGeom prst="rect">
              <a:avLst/>
            </a:prstGeom>
            <a:noFill/>
          </p:spPr>
        </p:pic>
      </p:grpSp>
      <p:cxnSp>
        <p:nvCxnSpPr>
          <p:cNvPr id="27" name="Straight Connector 26"/>
          <p:cNvCxnSpPr/>
          <p:nvPr/>
        </p:nvCxnSpPr>
        <p:spPr>
          <a:xfrm rot="10800000" flipV="1">
            <a:off x="2590800" y="4114800"/>
            <a:ext cx="2438400" cy="1236859"/>
          </a:xfrm>
          <a:prstGeom prst="line">
            <a:avLst/>
          </a:prstGeom>
          <a:ln w="76200">
            <a:solidFill>
              <a:srgbClr val="6600FF">
                <a:alpha val="4196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3" grpId="0"/>
      <p:bldP spid="55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46000">
              <a:schemeClr val="accent6">
                <a:lumMod val="20000"/>
                <a:lumOff val="80000"/>
                <a:alpha val="67000"/>
              </a:schemeClr>
            </a:gs>
            <a:gs pos="46000">
              <a:srgbClr val="E2D09E">
                <a:alpha val="71000"/>
              </a:srgbClr>
            </a:gs>
            <a:gs pos="61000">
              <a:srgbClr val="DEC98E">
                <a:alpha val="69000"/>
              </a:srgbClr>
            </a:gs>
            <a:gs pos="91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1600200"/>
            <a:ext cx="5105400" cy="2881313"/>
          </a:xfrm>
          <a:prstGeom prst="rect">
            <a:avLst/>
          </a:prstGeom>
          <a:noFill/>
        </p:spPr>
      </p:pic>
      <p:pic>
        <p:nvPicPr>
          <p:cNvPr id="21" name="Picture 8" descr="http://www.typesofeverything.com/wp-content/uploads/2010/12/Coronary-Heart-Disease.jpg"/>
          <p:cNvPicPr>
            <a:picLocks noChangeAspect="1" noChangeArrowheads="1"/>
          </p:cNvPicPr>
          <p:nvPr/>
        </p:nvPicPr>
        <p:blipFill>
          <a:blip r:embed="rId3" cstate="print"/>
          <a:srcRect l="53429" t="9685" r="1502" b="32203"/>
          <a:stretch>
            <a:fillRect/>
          </a:stretch>
        </p:blipFill>
        <p:spPr bwMode="auto">
          <a:xfrm>
            <a:off x="6781800" y="152400"/>
            <a:ext cx="1752600" cy="1752600"/>
          </a:xfrm>
          <a:prstGeom prst="ellipse">
            <a:avLst/>
          </a:prstGeom>
          <a:noFill/>
        </p:spPr>
      </p:pic>
      <p:pic>
        <p:nvPicPr>
          <p:cNvPr id="18" name="Picture 2" descr="http://www.nlm.nih.gov/medlineplus/ency/images/ency/fullsize/1813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50000" b="37500"/>
          <a:stretch>
            <a:fillRect/>
          </a:stretch>
        </p:blipFill>
        <p:spPr bwMode="auto">
          <a:xfrm>
            <a:off x="0" y="762000"/>
            <a:ext cx="1828800" cy="1828800"/>
          </a:xfrm>
          <a:prstGeom prst="ellipse">
            <a:avLst/>
          </a:prstGeom>
          <a:noFill/>
        </p:spPr>
      </p:pic>
      <p:grpSp>
        <p:nvGrpSpPr>
          <p:cNvPr id="2" name="Group 7"/>
          <p:cNvGrpSpPr/>
          <p:nvPr/>
        </p:nvGrpSpPr>
        <p:grpSpPr>
          <a:xfrm rot="491667">
            <a:off x="1994304" y="214669"/>
            <a:ext cx="2043212" cy="1399462"/>
            <a:chOff x="984589" y="3835472"/>
            <a:chExt cx="2486774" cy="1645375"/>
          </a:xfrm>
        </p:grpSpPr>
        <p:pic>
          <p:nvPicPr>
            <p:cNvPr id="11" name="Picture 6" descr="http://www.dimensionsguide.com/wp-content/uploads/2009/11/Blood-Vessels-Diameter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634" r="41141" b="74400"/>
            <a:stretch>
              <a:fillRect/>
            </a:stretch>
          </p:blipFill>
          <p:spPr bwMode="auto">
            <a:xfrm rot="20344669">
              <a:off x="984589" y="3835472"/>
              <a:ext cx="2159555" cy="1645375"/>
            </a:xfrm>
            <a:prstGeom prst="rect">
              <a:avLst/>
            </a:prstGeom>
            <a:noFill/>
          </p:spPr>
        </p:pic>
        <p:pic>
          <p:nvPicPr>
            <p:cNvPr id="14" name="Picture 2" descr="http://c.photoshelter.com/img-get/I00004OUQ0qdrPH0/s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t="12304" b="17976"/>
            <a:stretch>
              <a:fillRect/>
            </a:stretch>
          </p:blipFill>
          <p:spPr bwMode="auto">
            <a:xfrm rot="270940">
              <a:off x="2300558" y="4364962"/>
              <a:ext cx="1170805" cy="914400"/>
            </a:xfrm>
            <a:prstGeom prst="rect">
              <a:avLst/>
            </a:prstGeom>
            <a:noFill/>
          </p:spPr>
        </p:pic>
      </p:grpSp>
      <p:sp>
        <p:nvSpPr>
          <p:cNvPr id="16" name="Rectangle 15"/>
          <p:cNvSpPr/>
          <p:nvPr/>
        </p:nvSpPr>
        <p:spPr>
          <a:xfrm>
            <a:off x="1385136" y="762000"/>
            <a:ext cx="152477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ernard MT Condensed" pitchFamily="18" charset="0"/>
              </a:rPr>
              <a:t>FUNCTIONAL</a:t>
            </a:r>
            <a:endParaRPr lang="en-US" sz="24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14800" y="762000"/>
            <a:ext cx="158889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ernard MT Condensed" pitchFamily="18" charset="0"/>
              </a:rPr>
              <a:t>STRUCTURAL</a:t>
            </a:r>
            <a:endParaRPr lang="en-US" sz="24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36462" y="1295400"/>
            <a:ext cx="890757" cy="461665"/>
          </a:xfrm>
          <a:prstGeom prst="rect">
            <a:avLst/>
          </a:prstGeom>
          <a:solidFill>
            <a:srgbClr val="FFEFEF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SPASM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14800" y="1295400"/>
            <a:ext cx="3200400" cy="412934"/>
          </a:xfrm>
          <a:prstGeom prst="rect">
            <a:avLst/>
          </a:prstGeom>
          <a:solidFill>
            <a:srgbClr val="FFEFEF"/>
          </a:solidFill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ATHEROSCLEROTIC PLAQUE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19800" y="41148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+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 THROMBOSIS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Bernard MT Condensed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9829800" y="3581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724400" y="4125686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Vulnerable</a:t>
            </a:r>
            <a:endParaRPr lang="en-US" sz="20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274452" y="4114800"/>
            <a:ext cx="1297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Stabilized</a:t>
            </a:r>
            <a:endParaRPr lang="en-US" sz="20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51" name="5-Point Star 50"/>
          <p:cNvSpPr/>
          <p:nvPr/>
        </p:nvSpPr>
        <p:spPr>
          <a:xfrm>
            <a:off x="8534400" y="152400"/>
            <a:ext cx="609600" cy="5334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76200" y="178713"/>
            <a:ext cx="3886200" cy="430887"/>
          </a:xfrm>
          <a:prstGeom prst="rect">
            <a:avLst/>
          </a:prstGeom>
          <a:solidFill>
            <a:srgbClr val="FEF4EC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  <a:latin typeface="Bernard MT Condensed" pitchFamily="18" charset="0"/>
              </a:rPr>
              <a:t>CORONARY HEART DISEASES [CHD]</a:t>
            </a:r>
            <a:endParaRPr lang="en-US" sz="22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-228600" y="6248400"/>
            <a:ext cx="6172200" cy="646331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ISCHEMIC HEART DISEASE [IHD]</a:t>
            </a:r>
            <a:endParaRPr lang="en-US" sz="36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551" y="3147536"/>
            <a:ext cx="2158348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780199"/>
                </a:solidFill>
                <a:latin typeface="Bernard MT Condensed" pitchFamily="18" charset="0"/>
              </a:rPr>
              <a:t>SPASTIC ANGINA</a:t>
            </a:r>
          </a:p>
          <a:p>
            <a:r>
              <a:rPr lang="en-US" sz="2000" dirty="0" err="1" smtClean="0">
                <a:solidFill>
                  <a:srgbClr val="780199"/>
                </a:solidFill>
                <a:latin typeface="Bernard MT Condensed" pitchFamily="18" charset="0"/>
              </a:rPr>
              <a:t>Prinzmetal’s</a:t>
            </a:r>
            <a:r>
              <a:rPr lang="en-US" sz="2000" dirty="0" smtClean="0">
                <a:solidFill>
                  <a:srgbClr val="780199"/>
                </a:solidFill>
                <a:latin typeface="Bernard MT Condensed" pitchFamily="18" charset="0"/>
              </a:rPr>
              <a:t> Angina</a:t>
            </a:r>
            <a:endParaRPr lang="en-US" sz="22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724473" y="2704527"/>
            <a:ext cx="838200" cy="1145"/>
          </a:xfrm>
          <a:prstGeom prst="straightConnector1">
            <a:avLst/>
          </a:prstGeom>
          <a:ln w="38100">
            <a:solidFill>
              <a:srgbClr val="7801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514600" y="4572000"/>
            <a:ext cx="1832489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780199"/>
                </a:solidFill>
                <a:latin typeface="Bernard MT Condensed" pitchFamily="18" charset="0"/>
              </a:rPr>
              <a:t>STABLE  ANGINA</a:t>
            </a:r>
            <a:endParaRPr lang="en-US" sz="22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3968303" y="4566097"/>
            <a:ext cx="914401" cy="164207"/>
          </a:xfrm>
          <a:prstGeom prst="line">
            <a:avLst/>
          </a:prstGeom>
          <a:ln w="76200">
            <a:solidFill>
              <a:srgbClr val="6600FF">
                <a:alpha val="4196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657600" y="5105400"/>
            <a:ext cx="2085764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780199"/>
                </a:solidFill>
                <a:latin typeface="Bernard MT Condensed" pitchFamily="18" charset="0"/>
              </a:rPr>
              <a:t>UNSTABLE  ANGINA</a:t>
            </a:r>
            <a:endParaRPr lang="en-US" sz="22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86400" y="5512713"/>
            <a:ext cx="36576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rgbClr val="780199"/>
                </a:solidFill>
                <a:latin typeface="Bernard MT Condensed" pitchFamily="18" charset="0"/>
              </a:rPr>
              <a:t>MYOCARDIAL INFARCTION [AMI]</a:t>
            </a:r>
            <a:endParaRPr lang="en-US" sz="22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181600" y="5727879"/>
            <a:ext cx="533400" cy="1588"/>
          </a:xfrm>
          <a:prstGeom prst="straightConnector1">
            <a:avLst/>
          </a:prstGeom>
          <a:ln w="38100">
            <a:solidFill>
              <a:srgbClr val="7801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410200" y="4629090"/>
            <a:ext cx="358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Acute ~Subtotal / Total OCCLUSION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7828" y="4325375"/>
            <a:ext cx="947695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ANGINA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cxnSp>
        <p:nvCxnSpPr>
          <p:cNvPr id="35" name="Straight Arrow Connector 34"/>
          <p:cNvCxnSpPr>
            <a:stCxn id="34" idx="3"/>
          </p:cNvCxnSpPr>
          <p:nvPr/>
        </p:nvCxnSpPr>
        <p:spPr>
          <a:xfrm>
            <a:off x="1535523" y="4540819"/>
            <a:ext cx="674277" cy="259781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964023" y="4032362"/>
            <a:ext cx="3810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5"/>
          <p:cNvGrpSpPr/>
          <p:nvPr/>
        </p:nvGrpSpPr>
        <p:grpSpPr>
          <a:xfrm>
            <a:off x="1600200" y="4724400"/>
            <a:ext cx="1600200" cy="609600"/>
            <a:chOff x="1447800" y="5638800"/>
            <a:chExt cx="990600" cy="687388"/>
          </a:xfrm>
        </p:grpSpPr>
        <p:cxnSp>
          <p:nvCxnSpPr>
            <p:cNvPr id="41" name="Straight Arrow Connector 40"/>
            <p:cNvCxnSpPr/>
            <p:nvPr/>
          </p:nvCxnSpPr>
          <p:spPr>
            <a:xfrm rot="16200000" flipH="1">
              <a:off x="1371600" y="5715000"/>
              <a:ext cx="685800" cy="533400"/>
            </a:xfrm>
            <a:prstGeom prst="straightConnector1">
              <a:avLst/>
            </a:prstGeom>
            <a:ln w="38100">
              <a:solidFill>
                <a:srgbClr val="6600FF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1981200" y="6324600"/>
              <a:ext cx="4572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/>
          <p:cNvSpPr/>
          <p:nvPr/>
        </p:nvSpPr>
        <p:spPr>
          <a:xfrm>
            <a:off x="4079385" y="5900058"/>
            <a:ext cx="445501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ACUTE CORONARY SYNDROME [ACS]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16200000" flipV="1">
            <a:off x="4164859" y="5765059"/>
            <a:ext cx="381000" cy="128482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8109858" y="5965370"/>
            <a:ext cx="304800" cy="143069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49"/>
          <p:cNvGrpSpPr/>
          <p:nvPr/>
        </p:nvGrpSpPr>
        <p:grpSpPr>
          <a:xfrm>
            <a:off x="304800" y="3962400"/>
            <a:ext cx="4114800" cy="2172476"/>
            <a:chOff x="152400" y="4609324"/>
            <a:chExt cx="3505200" cy="2172476"/>
          </a:xfrm>
        </p:grpSpPr>
        <p:cxnSp>
          <p:nvCxnSpPr>
            <p:cNvPr id="54" name="Straight Connector 53"/>
            <p:cNvCxnSpPr/>
            <p:nvPr/>
          </p:nvCxnSpPr>
          <p:spPr>
            <a:xfrm rot="10800000">
              <a:off x="457200" y="6477000"/>
              <a:ext cx="3200400" cy="304800"/>
            </a:xfrm>
            <a:prstGeom prst="line">
              <a:avLst/>
            </a:prstGeom>
            <a:ln w="38100">
              <a:solidFill>
                <a:srgbClr val="66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16200000" flipV="1">
              <a:off x="-609600" y="5371324"/>
              <a:ext cx="1828800" cy="304800"/>
            </a:xfrm>
            <a:prstGeom prst="straightConnector1">
              <a:avLst/>
            </a:prstGeom>
            <a:ln w="38100">
              <a:solidFill>
                <a:srgbClr val="6600FF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609600" y="5780316"/>
            <a:ext cx="2057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000" dirty="0" smtClean="0">
                <a:latin typeface="Bernard MT Condensed" pitchFamily="18" charset="0"/>
              </a:rPr>
              <a:t>Sustained Spasm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/>
      <p:bldP spid="31" grpId="0"/>
      <p:bldP spid="34" grpId="0"/>
      <p:bldP spid="43" grpId="0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46000">
              <a:schemeClr val="accent6">
                <a:lumMod val="20000"/>
                <a:lumOff val="80000"/>
                <a:alpha val="67000"/>
              </a:schemeClr>
            </a:gs>
            <a:gs pos="46000">
              <a:srgbClr val="E2D09E">
                <a:alpha val="71000"/>
              </a:srgbClr>
            </a:gs>
            <a:gs pos="61000">
              <a:srgbClr val="DEC98E">
                <a:alpha val="69000"/>
              </a:srgbClr>
            </a:gs>
            <a:gs pos="91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2039341" cy="461665"/>
          </a:xfrm>
          <a:prstGeom prst="rect">
            <a:avLst/>
          </a:prstGeom>
          <a:solidFill>
            <a:srgbClr val="FFE1E1">
              <a:alpha val="72941"/>
            </a:srgbClr>
          </a:solidFill>
          <a:ln w="28575">
            <a:solidFill>
              <a:srgbClr val="FF3399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  <a:latin typeface="Bernard MT Condensed" pitchFamily="18" charset="0"/>
              </a:rPr>
              <a:t>ANGINA Pectoris</a:t>
            </a:r>
            <a:endParaRPr lang="en-US" sz="24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95647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Chest pain (varying in severity) due to ischemia of heart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                muscle caused by </a:t>
            </a:r>
            <a:r>
              <a:rPr lang="en-US" sz="2400" b="1" dirty="0">
                <a:latin typeface="Arial Narrow" pitchFamily="34" charset="0"/>
              </a:rPr>
              <a:t>obstruction or spasm of </a:t>
            </a:r>
            <a:r>
              <a:rPr lang="en-US" sz="2400" b="1" dirty="0" smtClean="0">
                <a:latin typeface="Arial Narrow" pitchFamily="34" charset="0"/>
              </a:rPr>
              <a:t> 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                coronary </a:t>
            </a:r>
            <a:r>
              <a:rPr lang="en-US" sz="2400" b="1" dirty="0">
                <a:latin typeface="Arial Narrow" pitchFamily="34" charset="0"/>
              </a:rPr>
              <a:t>arteries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1447800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Constricting &amp; tight, oppressive, crushing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399" y="1828800"/>
            <a:ext cx="6997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>
                <a:latin typeface="Arial Narrow" pitchFamily="34" charset="0"/>
              </a:rPr>
              <a:t>Starts in the centre behind the sternum or on  left side of the front of chest &amp; spread out to shoulder arm…..</a:t>
            </a:r>
          </a:p>
        </p:txBody>
      </p:sp>
      <p:pic>
        <p:nvPicPr>
          <p:cNvPr id="45058" name="Picture 2" descr="http://www.livinghealthyworldwide.com/wp-content/uploads/2010/09/img_card3_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876" b="2439"/>
          <a:stretch>
            <a:fillRect/>
          </a:stretch>
        </p:blipFill>
        <p:spPr bwMode="auto">
          <a:xfrm>
            <a:off x="7058025" y="990600"/>
            <a:ext cx="1933575" cy="3810000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 rot="5400000">
            <a:off x="685800" y="1307485"/>
            <a:ext cx="457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4205" y="3124200"/>
            <a:ext cx="6934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i="1" spc="-40" dirty="0" smtClean="0">
                <a:latin typeface="Arial Narrow" pitchFamily="34" charset="0"/>
              </a:rPr>
              <a:t>Weak relationship between severity of pain &amp; degree of O</a:t>
            </a:r>
            <a:r>
              <a:rPr lang="en-US" sz="2000" b="1" i="1" spc="-40" baseline="-25000" dirty="0" smtClean="0">
                <a:latin typeface="Arial Narrow" pitchFamily="34" charset="0"/>
              </a:rPr>
              <a:t>2</a:t>
            </a:r>
            <a:r>
              <a:rPr lang="en-US" sz="2000" b="1" i="1" spc="-40" dirty="0" smtClean="0">
                <a:latin typeface="Arial Narrow" pitchFamily="34" charset="0"/>
              </a:rPr>
              <a:t> deprivation in the heart muscle (i.e., severe pain can occur with little or no risk of a heart attack, and a heart attack can occur without pain).</a:t>
            </a:r>
            <a:endParaRPr lang="en-US" sz="2000" b="1" i="1" spc="-40" dirty="0">
              <a:latin typeface="Arial Narrow" pitchFamily="34" charset="0"/>
            </a:endParaRPr>
          </a:p>
        </p:txBody>
      </p:sp>
      <p:pic>
        <p:nvPicPr>
          <p:cNvPr id="7" name="Picture 2" descr="Heart Attack Types of Heart Disease Disorde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38637"/>
            <a:ext cx="2209800" cy="22098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806521" y="4051479"/>
            <a:ext cx="1798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80199"/>
                </a:solidFill>
                <a:latin typeface="Bernard MT Condensed" pitchFamily="18" charset="0"/>
              </a:rPr>
              <a:t>Stable Angina</a:t>
            </a:r>
            <a:endParaRPr lang="en-US" sz="24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2438400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>
                <a:latin typeface="Arial Narrow" pitchFamily="34" charset="0"/>
              </a:rPr>
              <a:t>Pain is due to (accumulation of metabolites </a:t>
            </a:r>
            <a:r>
              <a:rPr lang="en-US" sz="2400" b="1" dirty="0">
                <a:latin typeface="Arial Narrow" pitchFamily="34" charset="0"/>
                <a:sym typeface="Symbol" pitchFamily="18" charset="2"/>
              </a:rPr>
              <a:t>K</a:t>
            </a:r>
            <a:r>
              <a:rPr lang="en-US" sz="2400" b="1" baseline="30000" dirty="0">
                <a:latin typeface="Arial Narrow" pitchFamily="34" charset="0"/>
                <a:sym typeface="Symbol" pitchFamily="18" charset="2"/>
              </a:rPr>
              <a:t>+</a:t>
            </a:r>
            <a:r>
              <a:rPr lang="en-US" sz="2400" b="1" dirty="0">
                <a:latin typeface="Arial Narrow" pitchFamily="34" charset="0"/>
                <a:sym typeface="Symbol" pitchFamily="18" charset="2"/>
              </a:rPr>
              <a:t>, PGs,  </a:t>
            </a:r>
            <a:r>
              <a:rPr lang="en-US" sz="2400" b="1" dirty="0" err="1">
                <a:latin typeface="Arial Narrow" pitchFamily="34" charset="0"/>
                <a:sym typeface="Symbol" pitchFamily="18" charset="2"/>
              </a:rPr>
              <a:t>Kinins</a:t>
            </a:r>
            <a:r>
              <a:rPr lang="en-US" sz="2400" b="1" dirty="0">
                <a:latin typeface="Arial Narrow" pitchFamily="34" charset="0"/>
                <a:sym typeface="Symbol" pitchFamily="18" charset="2"/>
              </a:rPr>
              <a:t>, </a:t>
            </a: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Adenosine….) </a:t>
            </a:r>
            <a:r>
              <a:rPr lang="en-US" sz="2400" b="1" dirty="0" smtClean="0">
                <a:latin typeface="Arial Narrow" pitchFamily="34" charset="0"/>
              </a:rPr>
              <a:t>2</a:t>
            </a:r>
            <a:r>
              <a:rPr lang="en-US" sz="2400" b="1" baseline="30000" dirty="0" smtClean="0">
                <a:latin typeface="Arial Narrow" pitchFamily="34" charset="0"/>
              </a:rPr>
              <a:t>ndry</a:t>
            </a:r>
            <a:r>
              <a:rPr lang="en-US" sz="2400" b="1" dirty="0" smtClean="0">
                <a:latin typeface="Arial Narrow" pitchFamily="34" charset="0"/>
              </a:rPr>
              <a:t> to the ischemia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95600" y="4432479"/>
            <a:ext cx="167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EFFORT ANGINA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4051479"/>
            <a:ext cx="2549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780199"/>
                </a:solidFill>
                <a:latin typeface="Bernard MT Condensed" pitchFamily="18" charset="0"/>
              </a:rPr>
              <a:t>Prinzmetal’s</a:t>
            </a:r>
            <a:r>
              <a:rPr lang="en-US" sz="2400" dirty="0" smtClean="0">
                <a:solidFill>
                  <a:srgbClr val="780199"/>
                </a:solidFill>
                <a:latin typeface="Bernard MT Condensed" pitchFamily="18" charset="0"/>
              </a:rPr>
              <a:t> Angina</a:t>
            </a:r>
            <a:endParaRPr lang="en-US" sz="24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1501" y="4432479"/>
            <a:ext cx="1812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VARIANT ANGINA 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005" y="4720419"/>
            <a:ext cx="2438400" cy="1567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Occurs at rest Cyclic </a:t>
            </a:r>
            <a:r>
              <a:rPr lang="en-US" sz="2200" b="1" dirty="0" smtClean="0">
                <a:latin typeface="Arial Narrow" pitchFamily="34" charset="0"/>
              </a:rPr>
              <a:t>(vasospasm) due to contraction of VSMC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&gt;in younger women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89916" y="4720419"/>
            <a:ext cx="2569934" cy="12721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Develops by exertion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Resolves at rest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Lasts ~5 min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Insidious onset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91399" y="4051479"/>
            <a:ext cx="2071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80199"/>
                </a:solidFill>
                <a:latin typeface="Bernard MT Condensed" pitchFamily="18" charset="0"/>
              </a:rPr>
              <a:t>Unstable Angina</a:t>
            </a:r>
            <a:endParaRPr lang="en-US" sz="24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91399" y="4432479"/>
            <a:ext cx="19976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CRESCENDO ANGINA</a:t>
            </a:r>
            <a:endParaRPr lang="en-US" sz="2000" dirty="0">
              <a:latin typeface="Bernard MT Condensed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1409700" y="5232579"/>
            <a:ext cx="2209800" cy="1588"/>
          </a:xfrm>
          <a:prstGeom prst="line">
            <a:avLst/>
          </a:prstGeom>
          <a:ln w="38100">
            <a:solidFill>
              <a:srgbClr val="7801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953001" y="4720419"/>
            <a:ext cx="4114800" cy="1567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Occurs at rest / minimal exertion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Severe / Lasting &gt;10 min; Either of;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* New onset (nothing for last 4–6 w) 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* </a:t>
            </a:r>
            <a:r>
              <a:rPr lang="en-US" sz="2200" b="1" spc="-50" dirty="0" smtClean="0">
                <a:latin typeface="Arial Narrow" pitchFamily="34" charset="0"/>
              </a:rPr>
              <a:t>Crescendo pattern; getting  &gt; severe         / prolonged / frequent than previous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2" name="Group 35"/>
          <p:cNvGrpSpPr/>
          <p:nvPr/>
        </p:nvGrpSpPr>
        <p:grpSpPr>
          <a:xfrm>
            <a:off x="4906345" y="4124131"/>
            <a:ext cx="122855" cy="2276669"/>
            <a:chOff x="4906345" y="4124131"/>
            <a:chExt cx="122855" cy="2276669"/>
          </a:xfrm>
        </p:grpSpPr>
        <p:sp>
          <p:nvSpPr>
            <p:cNvPr id="33" name="Rectangle 32"/>
            <p:cNvSpPr/>
            <p:nvPr/>
          </p:nvSpPr>
          <p:spPr>
            <a:xfrm>
              <a:off x="4906345" y="4124131"/>
              <a:ext cx="122855" cy="2276669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>
              <a:off x="3823136" y="5269348"/>
              <a:ext cx="2209800" cy="1588"/>
            </a:xfrm>
            <a:prstGeom prst="line">
              <a:avLst/>
            </a:prstGeom>
            <a:ln w="38100">
              <a:solidFill>
                <a:srgbClr val="78019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3886994" y="5270748"/>
              <a:ext cx="2209800" cy="1588"/>
            </a:xfrm>
            <a:prstGeom prst="line">
              <a:avLst/>
            </a:prstGeom>
            <a:ln w="38100">
              <a:solidFill>
                <a:srgbClr val="78019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8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5" cstate="print">
            <a:lum bright="-20000" contrast="20000"/>
          </a:blip>
          <a:srcRect/>
          <a:stretch>
            <a:fillRect/>
          </a:stretch>
        </p:blipFill>
        <p:spPr bwMode="auto">
          <a:xfrm rot="1483755">
            <a:off x="7869362" y="2001963"/>
            <a:ext cx="593725" cy="593725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2209800" y="189724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By a Spasm or Stabilized  Plaque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10400" y="4038600"/>
            <a:ext cx="129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Vulnerable  Plaque</a:t>
            </a:r>
          </a:p>
        </p:txBody>
      </p:sp>
      <p:sp>
        <p:nvSpPr>
          <p:cNvPr id="39" name="5-Point Star 38"/>
          <p:cNvSpPr/>
          <p:nvPr/>
        </p:nvSpPr>
        <p:spPr>
          <a:xfrm>
            <a:off x="8534400" y="50800"/>
            <a:ext cx="609600" cy="5334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" presetClass="entr" presetSubtype="5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5" grpId="0"/>
      <p:bldP spid="13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8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46000">
              <a:schemeClr val="accent6">
                <a:lumMod val="20000"/>
                <a:lumOff val="80000"/>
                <a:alpha val="67000"/>
              </a:schemeClr>
            </a:gs>
            <a:gs pos="46000">
              <a:srgbClr val="E2D09E">
                <a:alpha val="71000"/>
              </a:srgbClr>
            </a:gs>
            <a:gs pos="61000">
              <a:srgbClr val="DEC98E">
                <a:alpha val="69000"/>
              </a:srgbClr>
            </a:gs>
            <a:gs pos="91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C:\Users\Administrator\Pictures\hh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84641" y="2590800"/>
            <a:ext cx="2159359" cy="2782251"/>
          </a:xfrm>
          <a:prstGeom prst="rect">
            <a:avLst/>
          </a:prstGeom>
          <a:noFill/>
        </p:spPr>
      </p:pic>
      <p:sp>
        <p:nvSpPr>
          <p:cNvPr id="58" name="Oval 57"/>
          <p:cNvSpPr/>
          <p:nvPr/>
        </p:nvSpPr>
        <p:spPr>
          <a:xfrm>
            <a:off x="8763000" y="4609046"/>
            <a:ext cx="228600" cy="381000"/>
          </a:xfrm>
          <a:prstGeom prst="ellipse">
            <a:avLst/>
          </a:prstGeom>
          <a:gradFill flip="none" rotWithShape="1">
            <a:gsLst>
              <a:gs pos="0">
                <a:srgbClr val="5A2120"/>
              </a:gs>
              <a:gs pos="33000">
                <a:srgbClr val="5A2120">
                  <a:shade val="67500"/>
                  <a:satMod val="115000"/>
                  <a:alpha val="71000"/>
                </a:srgbClr>
              </a:gs>
              <a:gs pos="74000">
                <a:srgbClr val="5A2120">
                  <a:shade val="100000"/>
                  <a:satMod val="115000"/>
                  <a:alpha val="3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10000"/>
          </a:blip>
          <a:srcRect l="49982" r="34397" b="69526"/>
          <a:stretch>
            <a:fillRect/>
          </a:stretch>
        </p:blipFill>
        <p:spPr bwMode="auto">
          <a:xfrm>
            <a:off x="5257800" y="152400"/>
            <a:ext cx="9906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10000"/>
          </a:blip>
          <a:srcRect l="78448" t="59612" r="5172" b="10097"/>
          <a:stretch>
            <a:fillRect/>
          </a:stretch>
        </p:blipFill>
        <p:spPr bwMode="auto">
          <a:xfrm>
            <a:off x="8138886" y="1752600"/>
            <a:ext cx="1005114" cy="990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0"/>
          <p:cNvGrpSpPr/>
          <p:nvPr/>
        </p:nvGrpSpPr>
        <p:grpSpPr>
          <a:xfrm>
            <a:off x="7620000" y="685800"/>
            <a:ext cx="990600" cy="1066800"/>
            <a:chOff x="3352800" y="2069205"/>
            <a:chExt cx="1981200" cy="257899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10000"/>
            </a:blip>
            <a:srcRect l="49982" r="34397" b="69526"/>
            <a:stretch>
              <a:fillRect/>
            </a:stretch>
          </p:blipFill>
          <p:spPr bwMode="auto">
            <a:xfrm>
              <a:off x="3352800" y="2069205"/>
              <a:ext cx="1981200" cy="2514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074" name="Picture 2" descr="C:\Users\Administrator\Pictures\clo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10000"/>
            </a:blip>
            <a:srcRect r="4823"/>
            <a:stretch>
              <a:fillRect/>
            </a:stretch>
          </p:blipFill>
          <p:spPr bwMode="auto">
            <a:xfrm>
              <a:off x="3781425" y="2166939"/>
              <a:ext cx="1552575" cy="2481261"/>
            </a:xfrm>
            <a:prstGeom prst="rect">
              <a:avLst/>
            </a:prstGeom>
            <a:noFill/>
          </p:spPr>
        </p:pic>
      </p:grpSp>
      <p:grpSp>
        <p:nvGrpSpPr>
          <p:cNvPr id="4" name="Group 12"/>
          <p:cNvGrpSpPr/>
          <p:nvPr/>
        </p:nvGrpSpPr>
        <p:grpSpPr>
          <a:xfrm>
            <a:off x="6477000" y="304800"/>
            <a:ext cx="990600" cy="1066800"/>
            <a:chOff x="3276600" y="2133600"/>
            <a:chExt cx="2073096" cy="2248437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 l="49982" r="34397" b="69526"/>
            <a:stretch>
              <a:fillRect/>
            </a:stretch>
          </p:blipFill>
          <p:spPr bwMode="auto">
            <a:xfrm>
              <a:off x="3276600" y="2133600"/>
              <a:ext cx="2057400" cy="2209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075" name="Picture 3" descr="C:\Users\Administrator\Pictures\clot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/>
            <a:stretch>
              <a:fillRect/>
            </a:stretch>
          </p:blipFill>
          <p:spPr bwMode="auto">
            <a:xfrm>
              <a:off x="3696238" y="2235558"/>
              <a:ext cx="1653458" cy="2146479"/>
            </a:xfrm>
            <a:prstGeom prst="rect">
              <a:avLst/>
            </a:prstGeom>
            <a:noFill/>
          </p:spPr>
        </p:pic>
      </p:grpSp>
      <p:sp>
        <p:nvSpPr>
          <p:cNvPr id="15" name="TextBox 14"/>
          <p:cNvSpPr txBox="1"/>
          <p:nvPr/>
        </p:nvSpPr>
        <p:spPr>
          <a:xfrm>
            <a:off x="3276600" y="1244519"/>
            <a:ext cx="30608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000" b="1" dirty="0" smtClean="0">
                <a:latin typeface="Arial Narrow" pitchFamily="34" charset="0"/>
              </a:rPr>
              <a:t>ATP, Ion Pumps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</a:t>
            </a:r>
            <a:r>
              <a:rPr lang="en-US" sz="2000" b="1" dirty="0" smtClean="0">
                <a:latin typeface="Arial Narrow" pitchFamily="34" charset="0"/>
              </a:rPr>
              <a:t>Ca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19800" y="2743200"/>
            <a:ext cx="251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smtClean="0">
                <a:latin typeface="Arial Narrow" pitchFamily="34" charset="0"/>
              </a:rPr>
              <a:t>Proteolysis, Membrane damage….  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05600" y="3200400"/>
            <a:ext cx="87477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Necrosis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95600" y="1313688"/>
            <a:ext cx="533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endParaRPr lang="en-US" sz="20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18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      ~~Action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Potention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, elect. Activities &amp; functions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10400" y="0"/>
            <a:ext cx="213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Acute ~Subtotal / Total OCCLUSION</a:t>
            </a:r>
            <a:endParaRPr lang="en-US" sz="2000" dirty="0">
              <a:latin typeface="Bernard MT Condensed" pitchFamily="18" charset="0"/>
            </a:endParaRPr>
          </a:p>
        </p:txBody>
      </p:sp>
      <p:pic>
        <p:nvPicPr>
          <p:cNvPr id="51" name="Picture 10" descr="Post Myocardial Infarction ECG Wave Tracings"/>
          <p:cNvPicPr>
            <a:picLocks noChangeAspect="1" noChangeArrowheads="1"/>
          </p:cNvPicPr>
          <p:nvPr/>
        </p:nvPicPr>
        <p:blipFill>
          <a:blip r:embed="rId6" cstate="print"/>
          <a:srcRect l="53061" t="15044" r="6122" b="53805"/>
          <a:stretch>
            <a:fillRect/>
          </a:stretch>
        </p:blipFill>
        <p:spPr>
          <a:xfrm>
            <a:off x="5375564" y="4343400"/>
            <a:ext cx="1939636" cy="1066800"/>
          </a:xfrm>
          <a:prstGeom prst="rect">
            <a:avLst/>
          </a:prstGeom>
          <a:noFill/>
        </p:spPr>
      </p:pic>
      <p:sp>
        <p:nvSpPr>
          <p:cNvPr id="52" name="Rectangle 51"/>
          <p:cNvSpPr/>
          <p:nvPr/>
        </p:nvSpPr>
        <p:spPr>
          <a:xfrm>
            <a:off x="5299364" y="4011168"/>
            <a:ext cx="16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ST – Elevation</a:t>
            </a:r>
            <a:endParaRPr lang="en-US" sz="2000" dirty="0">
              <a:solidFill>
                <a:srgbClr val="00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298671" y="4017084"/>
            <a:ext cx="205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Non ST – Elevation</a:t>
            </a:r>
            <a:endParaRPr lang="en-US" sz="2000" dirty="0">
              <a:solidFill>
                <a:srgbClr val="00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715000" y="1828800"/>
            <a:ext cx="2514600" cy="554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smtClean="0">
                <a:latin typeface="Arial Narrow" pitchFamily="34" charset="0"/>
                <a:sym typeface="Wingdings 3"/>
              </a:rPr>
              <a:t></a:t>
            </a:r>
            <a:r>
              <a:rPr lang="en-US" b="1" dirty="0" err="1" smtClean="0">
                <a:latin typeface="Arial Narrow" pitchFamily="34" charset="0"/>
              </a:rPr>
              <a:t>Inflam</a:t>
            </a:r>
            <a:r>
              <a:rPr lang="en-US" b="1" dirty="0" smtClean="0">
                <a:latin typeface="Arial Narrow" pitchFamily="34" charset="0"/>
              </a:rPr>
              <a:t>. Mediators, ROS </a:t>
            </a:r>
            <a:r>
              <a:rPr lang="en-US" b="1" dirty="0" err="1" smtClean="0">
                <a:latin typeface="Arial Narrow" pitchFamily="34" charset="0"/>
              </a:rPr>
              <a:t>TNF</a:t>
            </a:r>
            <a:r>
              <a:rPr lang="en-US" b="1" dirty="0" err="1" smtClean="0">
                <a:latin typeface="Symbol" pitchFamily="18" charset="2"/>
              </a:rPr>
              <a:t>a</a:t>
            </a:r>
            <a:r>
              <a:rPr lang="en-US" b="1" dirty="0" smtClean="0"/>
              <a:t>, </a:t>
            </a:r>
            <a:r>
              <a:rPr lang="en-US" b="1" dirty="0" err="1" smtClean="0">
                <a:latin typeface="Arial Narrow" pitchFamily="34" charset="0"/>
              </a:rPr>
              <a:t>NF</a:t>
            </a:r>
            <a:r>
              <a:rPr lang="en-US" b="1" baseline="-25000" dirty="0" err="1" smtClean="0">
                <a:latin typeface="Symbol" pitchFamily="18" charset="2"/>
              </a:rPr>
              <a:t>k</a:t>
            </a:r>
            <a:r>
              <a:rPr lang="en-US" b="1" dirty="0" err="1" smtClean="0">
                <a:latin typeface="Arial Narrow" pitchFamily="34" charset="0"/>
              </a:rPr>
              <a:t>B</a:t>
            </a:r>
            <a:r>
              <a:rPr lang="en-US" b="1" dirty="0" smtClean="0"/>
              <a:t>, ….  </a:t>
            </a:r>
            <a:endParaRPr 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6553200" y="22860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Apoptosis</a:t>
            </a:r>
            <a:endParaRPr lang="en-US" dirty="0">
              <a:latin typeface="Bernard MT Condensed" pitchFamily="18" charset="0"/>
            </a:endParaRPr>
          </a:p>
        </p:txBody>
      </p:sp>
      <p:cxnSp>
        <p:nvCxnSpPr>
          <p:cNvPr id="61" name="Straight Arrow Connector 60"/>
          <p:cNvCxnSpPr>
            <a:endCxn id="58" idx="2"/>
          </p:cNvCxnSpPr>
          <p:nvPr/>
        </p:nvCxnSpPr>
        <p:spPr>
          <a:xfrm rot="16200000" flipH="1">
            <a:off x="7496246" y="3532792"/>
            <a:ext cx="1294346" cy="1239161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61"/>
          <p:cNvSpPr/>
          <p:nvPr/>
        </p:nvSpPr>
        <p:spPr>
          <a:xfrm>
            <a:off x="7534656" y="2482596"/>
            <a:ext cx="1432560" cy="2165604"/>
          </a:xfrm>
          <a:custGeom>
            <a:avLst/>
            <a:gdLst>
              <a:gd name="connsiteX0" fmla="*/ 0 w 1432560"/>
              <a:gd name="connsiteY0" fmla="*/ 13716 h 2363724"/>
              <a:gd name="connsiteX1" fmla="*/ 420624 w 1432560"/>
              <a:gd name="connsiteY1" fmla="*/ 41148 h 2363724"/>
              <a:gd name="connsiteX2" fmla="*/ 832104 w 1432560"/>
              <a:gd name="connsiteY2" fmla="*/ 260604 h 2363724"/>
              <a:gd name="connsiteX3" fmla="*/ 1124712 w 1432560"/>
              <a:gd name="connsiteY3" fmla="*/ 571500 h 2363724"/>
              <a:gd name="connsiteX4" fmla="*/ 1389888 w 1432560"/>
              <a:gd name="connsiteY4" fmla="*/ 2107692 h 2363724"/>
              <a:gd name="connsiteX5" fmla="*/ 1380744 w 1432560"/>
              <a:gd name="connsiteY5" fmla="*/ 2107692 h 2363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2560" h="2363724">
                <a:moveTo>
                  <a:pt x="0" y="13716"/>
                </a:moveTo>
                <a:cubicBezTo>
                  <a:pt x="140970" y="6858"/>
                  <a:pt x="281940" y="0"/>
                  <a:pt x="420624" y="41148"/>
                </a:cubicBezTo>
                <a:cubicBezTo>
                  <a:pt x="559308" y="82296"/>
                  <a:pt x="714756" y="172212"/>
                  <a:pt x="832104" y="260604"/>
                </a:cubicBezTo>
                <a:cubicBezTo>
                  <a:pt x="949452" y="348996"/>
                  <a:pt x="1031748" y="263652"/>
                  <a:pt x="1124712" y="571500"/>
                </a:cubicBezTo>
                <a:cubicBezTo>
                  <a:pt x="1217676" y="879348"/>
                  <a:pt x="1347216" y="1851660"/>
                  <a:pt x="1389888" y="2107692"/>
                </a:cubicBezTo>
                <a:cubicBezTo>
                  <a:pt x="1432560" y="2363724"/>
                  <a:pt x="1406652" y="2235708"/>
                  <a:pt x="1380744" y="2107692"/>
                </a:cubicBezTo>
              </a:path>
            </a:pathLst>
          </a:custGeom>
          <a:ln w="28575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04193" y="104193"/>
            <a:ext cx="4184607" cy="461665"/>
          </a:xfrm>
          <a:prstGeom prst="rect">
            <a:avLst/>
          </a:prstGeom>
          <a:solidFill>
            <a:srgbClr val="FFE1E1">
              <a:alpha val="72941"/>
            </a:srgbClr>
          </a:solidFill>
          <a:ln w="28575">
            <a:solidFill>
              <a:srgbClr val="FF3399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  <a:latin typeface="Bernard MT Condensed" pitchFamily="18" charset="0"/>
              </a:rPr>
              <a:t>ACUTE CORONARY SYNDROMES [ACS]</a:t>
            </a:r>
          </a:p>
        </p:txBody>
      </p:sp>
      <p:sp>
        <p:nvSpPr>
          <p:cNvPr id="60" name="5-Point Star 59"/>
          <p:cNvSpPr/>
          <p:nvPr/>
        </p:nvSpPr>
        <p:spPr>
          <a:xfrm>
            <a:off x="8458200" y="60960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3918113" y="3333690"/>
            <a:ext cx="152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pc="-30" dirty="0" smtClean="0">
                <a:latin typeface="Bernard MT Condensed" pitchFamily="18" charset="0"/>
              </a:rPr>
              <a:t>ECG CHANGES</a:t>
            </a:r>
            <a:endParaRPr lang="en-US" sz="2000" spc="-30" dirty="0">
              <a:latin typeface="Bernard MT Condensed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667377" y="5802868"/>
            <a:ext cx="553357" cy="369332"/>
          </a:xfrm>
          <a:prstGeom prst="rect">
            <a:avLst/>
          </a:prstGeom>
          <a:solidFill>
            <a:schemeClr val="bg1"/>
          </a:solidFill>
          <a:ln>
            <a:solidFill>
              <a:srgbClr val="CC000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AMI 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09368" y="3333690"/>
            <a:ext cx="2087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spc="-30" dirty="0" smtClean="0">
                <a:latin typeface="Bernard MT Condensed" pitchFamily="18" charset="0"/>
              </a:rPr>
              <a:t>Cardiac Enzymes</a:t>
            </a:r>
            <a:r>
              <a:rPr lang="en-US" sz="2000" spc="-30" dirty="0" smtClean="0">
                <a:latin typeface="Bernard MT Condensed" pitchFamily="18" charset="0"/>
                <a:sym typeface="Wingdings 3"/>
              </a:rPr>
              <a:t> (Markers)</a:t>
            </a:r>
            <a:endParaRPr lang="en-US" sz="2000" spc="-30" dirty="0">
              <a:latin typeface="Bernard MT Condensed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600200" y="4419600"/>
            <a:ext cx="6096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+</a:t>
            </a: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rot="16200000" flipH="1">
            <a:off x="1690022" y="4213917"/>
            <a:ext cx="391116" cy="1588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1676400" y="5802868"/>
            <a:ext cx="553357" cy="369332"/>
          </a:xfrm>
          <a:prstGeom prst="rect">
            <a:avLst/>
          </a:prstGeom>
          <a:solidFill>
            <a:schemeClr val="bg1"/>
          </a:solidFill>
          <a:ln>
            <a:solidFill>
              <a:srgbClr val="CC000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AMI 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52400" y="4419600"/>
            <a:ext cx="6096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-</a:t>
            </a: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 rot="16200000" flipH="1">
            <a:off x="242222" y="4213917"/>
            <a:ext cx="391116" cy="1588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5635103" y="6167735"/>
            <a:ext cx="84189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80199"/>
                </a:solidFill>
                <a:latin typeface="Bernard MT Condensed" pitchFamily="18" charset="0"/>
              </a:rPr>
              <a:t>STEMI</a:t>
            </a:r>
            <a:endParaRPr lang="en-US" sz="24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600200" y="6167735"/>
            <a:ext cx="98296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80199"/>
                </a:solidFill>
                <a:latin typeface="Bernard MT Condensed" pitchFamily="18" charset="0"/>
              </a:rPr>
              <a:t>NSTEMI</a:t>
            </a:r>
            <a:endParaRPr lang="en-US" sz="24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5355516" y="3657600"/>
            <a:ext cx="5334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3276600" y="3657600"/>
            <a:ext cx="5334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DR.OMNIA\My Documents\My Pictures\ECG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4343400"/>
            <a:ext cx="3048000" cy="2514600"/>
          </a:xfrm>
          <a:prstGeom prst="rect">
            <a:avLst/>
          </a:prstGeom>
          <a:noFill/>
        </p:spPr>
      </p:pic>
      <p:pic>
        <p:nvPicPr>
          <p:cNvPr id="90" name="Picture 8" descr="EC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00" r="48359" b="72727"/>
          <a:stretch>
            <a:fillRect/>
          </a:stretch>
        </p:blipFill>
        <p:spPr bwMode="auto">
          <a:xfrm>
            <a:off x="2362200" y="4343400"/>
            <a:ext cx="1844040" cy="914400"/>
          </a:xfrm>
          <a:prstGeom prst="rect">
            <a:avLst/>
          </a:prstGeom>
          <a:noFill/>
        </p:spPr>
      </p:pic>
      <p:sp>
        <p:nvSpPr>
          <p:cNvPr id="91" name="Rectangle 90"/>
          <p:cNvSpPr/>
          <p:nvPr/>
        </p:nvSpPr>
        <p:spPr>
          <a:xfrm>
            <a:off x="-76200" y="4800600"/>
            <a:ext cx="12191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780199"/>
                </a:solidFill>
                <a:latin typeface="Bernard MT Condensed" pitchFamily="18" charset="0"/>
              </a:rPr>
              <a:t>Unstable Angina</a:t>
            </a:r>
            <a:endParaRPr lang="en-US" sz="24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52400" y="609600"/>
            <a:ext cx="3200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Umbrella term that covers a spectrum of acute clinical conditions ranging from</a:t>
            </a:r>
          </a:p>
          <a:p>
            <a:pPr>
              <a:lnSpc>
                <a:spcPts val="2200"/>
              </a:lnSpc>
              <a:buBlip>
                <a:blip r:embed="rId9"/>
              </a:buBlip>
            </a:pPr>
            <a:r>
              <a:rPr lang="en-US" sz="2200" b="1" dirty="0" smtClean="0">
                <a:latin typeface="Arial Narrow" pitchFamily="34" charset="0"/>
              </a:rPr>
              <a:t> Unstable angina (38%)</a:t>
            </a:r>
          </a:p>
          <a:p>
            <a:pPr>
              <a:lnSpc>
                <a:spcPts val="2200"/>
              </a:lnSpc>
              <a:buBlip>
                <a:blip r:embed="rId9"/>
              </a:buBlip>
            </a:pPr>
            <a:r>
              <a:rPr lang="en-US" sz="2200" b="1" dirty="0" smtClean="0">
                <a:latin typeface="Arial Narrow" pitchFamily="34" charset="0"/>
              </a:rPr>
              <a:t> NSTEMI (25%) </a:t>
            </a:r>
          </a:p>
          <a:p>
            <a:pPr>
              <a:lnSpc>
                <a:spcPts val="2200"/>
              </a:lnSpc>
              <a:buBlip>
                <a:blip r:embed="rId9"/>
              </a:buBlip>
            </a:pPr>
            <a:r>
              <a:rPr lang="en-US" sz="2200" b="1" dirty="0" smtClean="0">
                <a:latin typeface="Arial Narrow" pitchFamily="34" charset="0"/>
              </a:rPr>
              <a:t> STEMI (30%)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6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6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0" grpId="0"/>
      <p:bldP spid="20" grpId="1"/>
      <p:bldP spid="21" grpId="0"/>
      <p:bldP spid="21" grpId="1"/>
      <p:bldP spid="27" grpId="0"/>
      <p:bldP spid="27" grpId="1"/>
      <p:bldP spid="52" grpId="0"/>
      <p:bldP spid="53" grpId="0"/>
      <p:bldP spid="55" grpId="0"/>
      <p:bldP spid="55" grpId="1"/>
      <p:bldP spid="56" grpId="0"/>
      <p:bldP spid="56" grpId="1"/>
      <p:bldP spid="62" grpId="0" animBg="1"/>
      <p:bldP spid="62" grpId="1" animBg="1"/>
      <p:bldP spid="73" grpId="0"/>
      <p:bldP spid="76" grpId="0" animBg="1"/>
      <p:bldP spid="77" grpId="0"/>
      <p:bldP spid="77" grpId="1"/>
      <p:bldP spid="78" grpId="0" animBg="1"/>
      <p:bldP spid="80" grpId="0" animBg="1"/>
      <p:bldP spid="81" grpId="0" animBg="1"/>
      <p:bldP spid="83" grpId="0"/>
      <p:bldP spid="84" grpId="0"/>
      <p:bldP spid="91" grpId="0"/>
      <p:bldP spid="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46000">
              <a:schemeClr val="accent6">
                <a:lumMod val="20000"/>
                <a:lumOff val="80000"/>
                <a:alpha val="67000"/>
              </a:schemeClr>
            </a:gs>
            <a:gs pos="46000">
              <a:srgbClr val="E2D09E">
                <a:alpha val="71000"/>
              </a:srgbClr>
            </a:gs>
            <a:gs pos="61000">
              <a:srgbClr val="DEC98E">
                <a:alpha val="69000"/>
              </a:srgbClr>
            </a:gs>
            <a:gs pos="91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533400"/>
            <a:ext cx="240803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A heart Attack</a:t>
            </a:r>
            <a:endParaRPr lang="en-US" sz="3200" b="1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25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chemeClr val="bg1"/>
            </a:gs>
            <a:gs pos="91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85800"/>
            <a:ext cx="899160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150" dirty="0" smtClean="0">
                <a:latin typeface="Arial Narrow" pitchFamily="34" charset="0"/>
                <a:cs typeface="+mn-cs"/>
              </a:rPr>
              <a:t>Denotes  </a:t>
            </a:r>
            <a:r>
              <a:rPr lang="en-US" sz="2400" b="1" spc="-150" dirty="0" err="1" smtClean="0">
                <a:latin typeface="Arial Narrow" pitchFamily="34" charset="0"/>
                <a:cs typeface="+mn-cs"/>
              </a:rPr>
              <a:t>abnormally</a:t>
            </a:r>
            <a:r>
              <a:rPr lang="en-US" sz="2400" spc="-150" dirty="0" err="1" smtClean="0">
                <a:solidFill>
                  <a:srgbClr val="C00000"/>
                </a:solidFill>
                <a:latin typeface="Bernard MT Condensed" pitchFamily="18" charset="0"/>
                <a:cs typeface="+mn-cs"/>
                <a:sym typeface="Wingdings 3"/>
              </a:rPr>
              <a:t></a:t>
            </a:r>
            <a:r>
              <a:rPr lang="en-US" sz="2400" spc="-150" dirty="0" err="1" smtClean="0">
                <a:solidFill>
                  <a:srgbClr val="C00000"/>
                </a:solidFill>
                <a:latin typeface="Bernard MT Condensed" pitchFamily="18" charset="0"/>
                <a:cs typeface="+mn-cs"/>
              </a:rPr>
              <a:t>LEVELS</a:t>
            </a:r>
            <a:r>
              <a:rPr lang="en-US" sz="2400" spc="-150" dirty="0" smtClean="0">
                <a:solidFill>
                  <a:srgbClr val="C00000"/>
                </a:solidFill>
                <a:latin typeface="Bernard MT Condensed" pitchFamily="18" charset="0"/>
                <a:cs typeface="+mn-cs"/>
              </a:rPr>
              <a:t> </a:t>
            </a:r>
            <a:r>
              <a:rPr lang="en-US" sz="2400" b="1" spc="-150" dirty="0" smtClean="0">
                <a:latin typeface="Arial Narrow" pitchFamily="34" charset="0"/>
                <a:cs typeface="+mn-cs"/>
              </a:rPr>
              <a:t>of </a:t>
            </a:r>
            <a:r>
              <a:rPr lang="en-US" sz="2400" b="1" spc="-150" dirty="0">
                <a:latin typeface="Arial Narrow" pitchFamily="34" charset="0"/>
                <a:cs typeface="+mn-cs"/>
              </a:rPr>
              <a:t>any or all </a:t>
            </a:r>
            <a:r>
              <a:rPr lang="en-US" sz="2400" u="heavy" dirty="0" smtClean="0">
                <a:uFill>
                  <a:solidFill>
                    <a:srgbClr val="3333FF"/>
                  </a:solidFill>
                </a:uFill>
                <a:latin typeface="Bernard MT Condensed" pitchFamily="18" charset="0"/>
                <a:cs typeface="Aharoni" pitchFamily="2" charset="-79"/>
              </a:rPr>
              <a:t>LIPIDS</a:t>
            </a:r>
            <a:r>
              <a:rPr lang="en-US" sz="2400" b="1" dirty="0" smtClean="0">
                <a:latin typeface="Arial Narrow" pitchFamily="34" charset="0"/>
                <a:cs typeface="+mn-cs"/>
              </a:rPr>
              <a:t> </a:t>
            </a:r>
            <a:r>
              <a:rPr lang="en-US" sz="2000" b="1" dirty="0" smtClean="0">
                <a:latin typeface="Arial Narrow" pitchFamily="34" charset="0"/>
                <a:cs typeface="+mn-cs"/>
              </a:rPr>
              <a:t>&amp;/or </a:t>
            </a:r>
            <a:r>
              <a:rPr lang="en-US" sz="2400" u="heavy" dirty="0" smtClean="0">
                <a:uFill>
                  <a:solidFill>
                    <a:srgbClr val="3333FF"/>
                  </a:solidFill>
                </a:uFill>
                <a:latin typeface="Bernard MT Condensed" pitchFamily="18" charset="0"/>
                <a:cs typeface="Aharoni" pitchFamily="2" charset="-79"/>
              </a:rPr>
              <a:t>LIPOPROTEINS </a:t>
            </a:r>
            <a:r>
              <a:rPr lang="en-US" sz="2400" u="heavy" dirty="0">
                <a:uFill>
                  <a:solidFill>
                    <a:srgbClr val="3333FF"/>
                  </a:solidFill>
                </a:uFill>
                <a:latin typeface="Bernard MT Condensed" pitchFamily="18" charset="0"/>
                <a:cs typeface="+mn-cs"/>
              </a:rPr>
              <a:t>[LP]</a:t>
            </a:r>
            <a:r>
              <a:rPr lang="en-US" sz="2400" dirty="0">
                <a:uFill>
                  <a:solidFill>
                    <a:srgbClr val="3333FF"/>
                  </a:solidFill>
                </a:uFill>
                <a:latin typeface="Bernard MT Condensed" pitchFamily="18" charset="0"/>
                <a:cs typeface="+mn-cs"/>
              </a:rPr>
              <a:t> </a:t>
            </a:r>
            <a:r>
              <a:rPr lang="en-US" sz="2400" b="1" dirty="0" smtClean="0">
                <a:latin typeface="Arial Narrow" pitchFamily="34" charset="0"/>
                <a:cs typeface="+mn-cs"/>
              </a:rPr>
              <a:t>in </a:t>
            </a:r>
            <a:r>
              <a:rPr lang="en-US" sz="2400" b="1" dirty="0">
                <a:latin typeface="Arial Narrow" pitchFamily="34" charset="0"/>
                <a:cs typeface="+mn-cs"/>
              </a:rPr>
              <a:t>blood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Berlin Sans FB Demi" pitchFamily="34" charset="0"/>
                <a:cs typeface="+mn-cs"/>
              </a:rPr>
              <a:t>HYPERLIPIDEMIA ???</a:t>
            </a:r>
            <a:endParaRPr lang="en-US" sz="2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Berlin Sans FB Demi" pitchFamily="34" charset="0"/>
              <a:cs typeface="+mn-cs"/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429000" y="163513"/>
            <a:ext cx="7010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Is the most common form of </a:t>
            </a:r>
            <a:r>
              <a:rPr lang="en-US" sz="2400" b="1" dirty="0" err="1">
                <a:latin typeface="Arial Narrow" pitchFamily="34" charset="0"/>
              </a:rPr>
              <a:t>dyslipidemia</a:t>
            </a:r>
            <a:r>
              <a:rPr lang="en-US" sz="2400" b="1" dirty="0">
                <a:latin typeface="Arial Narrow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29200" y="1752600"/>
            <a:ext cx="2819400" cy="1054135"/>
          </a:xfrm>
          <a:prstGeom prst="rect">
            <a:avLst/>
          </a:prstGeom>
          <a:solidFill>
            <a:srgbClr val="FFFFFF">
              <a:alpha val="50980"/>
            </a:srgbClr>
          </a:solidFill>
        </p:spPr>
        <p:txBody>
          <a:bodyPr wrap="square">
            <a:spAutoFit/>
          </a:bodyPr>
          <a:lstStyle/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50" dirty="0" err="1">
                <a:latin typeface="Arial Narrow" pitchFamily="34" charset="0"/>
                <a:cs typeface="+mn-cs"/>
              </a:rPr>
              <a:t>Hypertriglyceridemia</a:t>
            </a:r>
            <a:endParaRPr lang="en-US" sz="2400" b="1" spc="-50" dirty="0">
              <a:latin typeface="Arial Narrow" pitchFamily="34" charset="0"/>
              <a:cs typeface="+mn-cs"/>
            </a:endParaRPr>
          </a:p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-50" dirty="0">
                <a:latin typeface="Arial Narrow" pitchFamily="34" charset="0"/>
                <a:cs typeface="+mn-cs"/>
              </a:rPr>
              <a:t>Hyper-</a:t>
            </a:r>
            <a:r>
              <a:rPr lang="en-US" sz="2400" b="1" spc="-50" dirty="0" err="1">
                <a:latin typeface="Arial Narrow" pitchFamily="34" charset="0"/>
                <a:cs typeface="+mn-cs"/>
              </a:rPr>
              <a:t>cholesterolemia</a:t>
            </a:r>
            <a:r>
              <a:rPr lang="en-US" sz="2400" b="1" spc="-50" dirty="0">
                <a:latin typeface="Arial Narrow" pitchFamily="34" charset="0"/>
                <a:cs typeface="+mn-cs"/>
              </a:rPr>
              <a:t> </a:t>
            </a:r>
          </a:p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Arial Narrow" pitchFamily="34" charset="0"/>
                <a:cs typeface="+mn-cs"/>
              </a:rPr>
              <a:t>Mixed</a:t>
            </a:r>
          </a:p>
        </p:txBody>
      </p:sp>
      <p:sp>
        <p:nvSpPr>
          <p:cNvPr id="15377" name="Rectangle 5"/>
          <p:cNvSpPr>
            <a:spLocks noChangeArrowheads="1"/>
          </p:cNvSpPr>
          <p:nvPr/>
        </p:nvSpPr>
        <p:spPr bwMode="auto">
          <a:xfrm>
            <a:off x="5791200" y="3733800"/>
            <a:ext cx="3200400" cy="1695336"/>
          </a:xfrm>
          <a:prstGeom prst="rect">
            <a:avLst/>
          </a:prstGeom>
          <a:solidFill>
            <a:srgbClr val="FFFFFF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err="1">
                <a:latin typeface="Arial Narrow" pitchFamily="34" charset="0"/>
              </a:rPr>
              <a:t>Hyperlipoprotienemia</a:t>
            </a:r>
            <a:endParaRPr lang="en-US" sz="2400" b="1" dirty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* Denotes usually </a:t>
            </a:r>
            <a:r>
              <a:rPr lang="en-US" sz="2400" b="1" dirty="0" smtClean="0">
                <a:latin typeface="Arial Narrow" pitchFamily="34" charset="0"/>
                <a:sym typeface="Wingdings 3" pitchFamily="18" charset="2"/>
              </a:rPr>
              <a:t> </a:t>
            </a:r>
            <a:r>
              <a:rPr lang="en-US" sz="2400" b="1" dirty="0" smtClean="0">
                <a:latin typeface="Arial Narrow" pitchFamily="34" charset="0"/>
              </a:rPr>
              <a:t>LDL </a:t>
            </a:r>
          </a:p>
          <a:p>
            <a:pPr>
              <a:lnSpc>
                <a:spcPts val="2500"/>
              </a:lnSpc>
            </a:pP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* Unless specified in the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familial types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029200" y="1143000"/>
            <a:ext cx="1447800" cy="550862"/>
            <a:chOff x="5486400" y="1233488"/>
            <a:chExt cx="1447800" cy="550862"/>
          </a:xfrm>
        </p:grpSpPr>
        <p:sp>
          <p:nvSpPr>
            <p:cNvPr id="15378" name="TextBox 39"/>
            <p:cNvSpPr txBox="1">
              <a:spLocks noChangeArrowheads="1"/>
            </p:cNvSpPr>
            <p:nvPr/>
          </p:nvSpPr>
          <p:spPr bwMode="auto">
            <a:xfrm>
              <a:off x="5486400" y="1322388"/>
              <a:ext cx="1447800" cy="461962"/>
            </a:xfrm>
            <a:prstGeom prst="rect">
              <a:avLst/>
            </a:prstGeom>
            <a:solidFill>
              <a:srgbClr val="F2F09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latin typeface="Arial Narrow" pitchFamily="34" charset="0"/>
                </a:rPr>
                <a:t>TGs &amp; C</a:t>
              </a: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rot="5400000">
              <a:off x="5460207" y="1308894"/>
              <a:ext cx="152400" cy="1587"/>
            </a:xfrm>
            <a:prstGeom prst="straightConnector1">
              <a:avLst/>
            </a:prstGeom>
            <a:ln w="57150"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5791200" y="1066800"/>
            <a:ext cx="3276600" cy="2630487"/>
            <a:chOff x="6705600" y="1144588"/>
            <a:chExt cx="3276600" cy="2630487"/>
          </a:xfrm>
        </p:grpSpPr>
        <p:sp>
          <p:nvSpPr>
            <p:cNvPr id="15379" name="TextBox 40"/>
            <p:cNvSpPr txBox="1">
              <a:spLocks noChangeArrowheads="1"/>
            </p:cNvSpPr>
            <p:nvPr/>
          </p:nvSpPr>
          <p:spPr bwMode="auto">
            <a:xfrm>
              <a:off x="6705600" y="3314700"/>
              <a:ext cx="3276600" cy="460375"/>
            </a:xfrm>
            <a:prstGeom prst="rect">
              <a:avLst/>
            </a:prstGeom>
            <a:solidFill>
              <a:srgbClr val="F2F09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latin typeface="Arial Narrow" pitchFamily="34" charset="0"/>
                </a:rPr>
                <a:t>CM, VLDL, IDL, LDL, </a:t>
              </a:r>
              <a:r>
                <a:rPr lang="en-US" sz="2400" b="1" u="heavy" dirty="0">
                  <a:uFill>
                    <a:solidFill>
                      <a:srgbClr val="FF0000"/>
                    </a:solidFill>
                  </a:uFill>
                  <a:latin typeface="Arial Narrow" pitchFamily="34" charset="0"/>
                </a:rPr>
                <a:t>HDL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rot="5400000">
              <a:off x="7734301" y="2247900"/>
              <a:ext cx="2209800" cy="3175"/>
            </a:xfrm>
            <a:prstGeom prst="straightConnector1">
              <a:avLst/>
            </a:prstGeom>
            <a:ln w="57150"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52400" y="3899264"/>
          <a:ext cx="5181600" cy="269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447800"/>
                <a:gridCol w="11430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latin typeface="Bernard MT Condensed" pitchFamily="18" charset="0"/>
                        </a:rPr>
                        <a:t>LProteinemia</a:t>
                      </a:r>
                      <a:endParaRPr lang="en-US" b="0" dirty="0"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 smtClean="0">
                          <a:latin typeface="Bernard MT Condensed" pitchFamily="18" charset="0"/>
                          <a:sym typeface="Wingdings 3"/>
                        </a:rPr>
                        <a:t></a:t>
                      </a:r>
                      <a:r>
                        <a:rPr lang="en-US" b="0" baseline="0" dirty="0" smtClean="0">
                          <a:latin typeface="Bernard MT Condensed" pitchFamily="18" charset="0"/>
                        </a:rPr>
                        <a:t>LP</a:t>
                      </a:r>
                      <a:endParaRPr lang="en-US" b="0" dirty="0"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 smtClean="0">
                          <a:latin typeface="Bernard MT Condensed" pitchFamily="18" charset="0"/>
                          <a:sym typeface="Wingdings 3"/>
                        </a:rPr>
                        <a:t></a:t>
                      </a:r>
                      <a:r>
                        <a:rPr lang="en-US" b="0" dirty="0" smtClean="0">
                          <a:latin typeface="Bernard MT Condensed" pitchFamily="18" charset="0"/>
                        </a:rPr>
                        <a:t>Lipids</a:t>
                      </a:r>
                      <a:endParaRPr lang="en-US" b="0" dirty="0"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Bernard MT Condensed" pitchFamily="18" charset="0"/>
                        </a:rPr>
                        <a:t>Risk</a:t>
                      </a:r>
                      <a:endParaRPr lang="en-US" b="0" dirty="0"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3333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Elephant" pitchFamily="18" charset="0"/>
                        </a:rPr>
                        <a:t>Type I</a:t>
                      </a:r>
                      <a:endParaRPr lang="en-US" sz="1800" b="0" dirty="0">
                        <a:latin typeface="Elephant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j-lt"/>
                        </a:rPr>
                        <a:t>CM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j-lt"/>
                        </a:rPr>
                        <a:t>TGs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+mj-lt"/>
                        </a:rPr>
                        <a:t>-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</a:t>
                      </a:r>
                      <a:r>
                        <a:rPr lang="en-US" sz="1800" b="0" dirty="0" err="1" smtClean="0">
                          <a:latin typeface="Elephant" pitchFamily="18" charset="0"/>
                        </a:rPr>
                        <a:t>IIa</a:t>
                      </a:r>
                      <a:endParaRPr lang="en-US" sz="1800" b="0" dirty="0" smtClean="0"/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LDL</a:t>
                      </a:r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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1E19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</a:t>
                      </a:r>
                      <a:r>
                        <a:rPr lang="en-US" sz="1800" b="0" dirty="0" err="1" smtClean="0">
                          <a:latin typeface="Elephant" pitchFamily="18" charset="0"/>
                        </a:rPr>
                        <a:t>IIb</a:t>
                      </a:r>
                      <a:endParaRPr lang="en-US" sz="1800" b="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VLDL &amp; LDL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000" b="1" dirty="0" smtClean="0"/>
                        <a:t>TG &amp; C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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III</a:t>
                      </a:r>
                      <a:endParaRPr lang="en-US" sz="1800" b="0" dirty="0" smtClean="0"/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IDL</a:t>
                      </a:r>
                      <a:endParaRPr lang="en-US" sz="2000" b="1" dirty="0"/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TGs &amp; C</a:t>
                      </a:r>
                      <a:endParaRPr lang="en-US" sz="2000" b="1" dirty="0"/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ym typeface="Wingdings 3"/>
                        </a:rPr>
                        <a:t></a:t>
                      </a:r>
                      <a:endParaRPr lang="en-US" sz="2000" b="1" dirty="0"/>
                    </a:p>
                  </a:txBody>
                  <a:tcPr>
                    <a:solidFill>
                      <a:srgbClr val="F1E19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IV</a:t>
                      </a:r>
                      <a:endParaRPr lang="en-US" sz="1800" b="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VLDL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TGs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ym typeface="Wingdings 3"/>
                        </a:rPr>
                        <a:t></a:t>
                      </a:r>
                      <a:endParaRPr lang="en-US" sz="2000" b="1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Elephant" pitchFamily="18" charset="0"/>
                        </a:rPr>
                        <a:t>Type </a:t>
                      </a:r>
                      <a:r>
                        <a:rPr lang="en-US" sz="1800" b="0" baseline="0" dirty="0" smtClean="0">
                          <a:latin typeface="Elephant" pitchFamily="18" charset="0"/>
                        </a:rPr>
                        <a:t> V</a:t>
                      </a:r>
                      <a:endParaRPr lang="en-US" sz="1800" b="0" dirty="0" smtClean="0"/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VLDL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CM</a:t>
                      </a:r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TGs &amp; C</a:t>
                      </a:r>
                    </a:p>
                  </a:txBody>
                  <a:tcPr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_</a:t>
                      </a:r>
                    </a:p>
                  </a:txBody>
                  <a:tcPr>
                    <a:solidFill>
                      <a:srgbClr val="F1E19D"/>
                    </a:solidFill>
                  </a:tcPr>
                </a:tc>
              </a:tr>
            </a:tbl>
          </a:graphicData>
        </a:graphic>
      </p:graphicFrame>
      <p:sp>
        <p:nvSpPr>
          <p:cNvPr id="29" name="Oval 28"/>
          <p:cNvSpPr/>
          <p:nvPr/>
        </p:nvSpPr>
        <p:spPr>
          <a:xfrm>
            <a:off x="-21772" y="4572000"/>
            <a:ext cx="5486400" cy="990600"/>
          </a:xfrm>
          <a:prstGeom prst="ellipse">
            <a:avLst/>
          </a:prstGeom>
          <a:noFill/>
          <a:ln w="57150">
            <a:solidFill>
              <a:srgbClr val="3333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TextBox 12"/>
          <p:cNvSpPr txBox="1">
            <a:spLocks noChangeArrowheads="1"/>
          </p:cNvSpPr>
          <p:nvPr/>
        </p:nvSpPr>
        <p:spPr bwMode="auto">
          <a:xfrm>
            <a:off x="152400" y="1524000"/>
            <a:ext cx="5791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>
                <a:latin typeface="Arial Narrow" pitchFamily="34" charset="0"/>
              </a:rPr>
              <a:t>TGs  </a:t>
            </a:r>
            <a:r>
              <a:rPr lang="en-US" sz="2400" b="1" dirty="0" smtClean="0">
                <a:latin typeface="Arial Narrow" pitchFamily="34" charset="0"/>
                <a:sym typeface="Wingdings 3" pitchFamily="18" charset="2"/>
              </a:rPr>
              <a:t> 	&lt; </a:t>
            </a:r>
            <a:r>
              <a:rPr lang="en-US" sz="2400" b="1" dirty="0">
                <a:latin typeface="Arial Narrow" pitchFamily="34" charset="0"/>
                <a:sym typeface="Wingdings 3" pitchFamily="18" charset="2"/>
              </a:rPr>
              <a:t>220 mg/dl</a:t>
            </a:r>
          </a:p>
          <a:p>
            <a:pPr>
              <a:lnSpc>
                <a:spcPts val="2400"/>
              </a:lnSpc>
            </a:pPr>
            <a:r>
              <a:rPr lang="en-US" sz="2400" b="1" dirty="0">
                <a:latin typeface="Arial Narrow" pitchFamily="34" charset="0"/>
                <a:sym typeface="Wingdings 3" pitchFamily="18" charset="2"/>
              </a:rPr>
              <a:t>C       </a:t>
            </a:r>
            <a:r>
              <a:rPr lang="en-US" sz="2400" b="1" dirty="0" smtClean="0">
                <a:latin typeface="Arial Narrow" pitchFamily="34" charset="0"/>
                <a:sym typeface="Wingdings 3" pitchFamily="18" charset="2"/>
              </a:rPr>
              <a:t>	&lt; </a:t>
            </a:r>
            <a:r>
              <a:rPr lang="en-US" sz="2400" b="1" dirty="0">
                <a:latin typeface="Arial Narrow" pitchFamily="34" charset="0"/>
                <a:sym typeface="Wingdings 3" pitchFamily="18" charset="2"/>
              </a:rPr>
              <a:t>200 </a:t>
            </a:r>
            <a:r>
              <a:rPr lang="en-US" sz="2400" b="1" dirty="0" smtClean="0">
                <a:latin typeface="Arial Narrow" pitchFamily="34" charset="0"/>
                <a:sym typeface="Wingdings 3" pitchFamily="18" charset="2"/>
              </a:rPr>
              <a:t>mg/dl</a:t>
            </a:r>
            <a:endParaRPr lang="en-US" sz="2400" b="1" dirty="0">
              <a:solidFill>
                <a:srgbClr val="CC0000"/>
              </a:solidFill>
              <a:latin typeface="Arial Narrow" pitchFamily="34" charset="0"/>
              <a:sym typeface="Wingdings 3" pitchFamily="18" charset="2"/>
            </a:endParaRPr>
          </a:p>
          <a:p>
            <a:pPr>
              <a:lnSpc>
                <a:spcPts val="2400"/>
              </a:lnSpc>
            </a:pPr>
            <a:r>
              <a:rPr lang="en-US" sz="2400" b="1" dirty="0">
                <a:latin typeface="Arial Narrow" pitchFamily="34" charset="0"/>
                <a:sym typeface="Wingdings 3" pitchFamily="18" charset="2"/>
              </a:rPr>
              <a:t>LDL  </a:t>
            </a:r>
            <a:r>
              <a:rPr lang="en-US" sz="2400" b="1" dirty="0" smtClean="0">
                <a:latin typeface="Arial Narrow" pitchFamily="34" charset="0"/>
                <a:sym typeface="Wingdings 3" pitchFamily="18" charset="2"/>
              </a:rPr>
              <a:t>		&lt; 130 mg/dl</a:t>
            </a:r>
            <a:endParaRPr lang="en-US" sz="2400" b="1" dirty="0">
              <a:latin typeface="Arial Narrow" pitchFamily="34" charset="0"/>
              <a:sym typeface="Wingdings 3" pitchFamily="18" charset="2"/>
            </a:endParaRPr>
          </a:p>
          <a:p>
            <a:pPr>
              <a:lnSpc>
                <a:spcPts val="2400"/>
              </a:lnSpc>
            </a:pPr>
            <a:r>
              <a:rPr lang="en-US" sz="2400" b="1" dirty="0">
                <a:latin typeface="Arial Narrow" pitchFamily="34" charset="0"/>
                <a:sym typeface="Wingdings 3" pitchFamily="18" charset="2"/>
              </a:rPr>
              <a:t>HDL </a:t>
            </a:r>
            <a:r>
              <a:rPr lang="en-US" sz="2400" b="1" dirty="0" smtClean="0">
                <a:latin typeface="Arial Narrow" pitchFamily="34" charset="0"/>
                <a:sym typeface="Wingdings 3" pitchFamily="18" charset="2"/>
              </a:rPr>
              <a:t>  	&gt;  </a:t>
            </a:r>
            <a:r>
              <a:rPr lang="en-US" sz="2400" b="1" dirty="0">
                <a:latin typeface="Arial Narrow" pitchFamily="34" charset="0"/>
                <a:sym typeface="Wingdings 3" pitchFamily="18" charset="2"/>
              </a:rPr>
              <a:t>50 </a:t>
            </a:r>
            <a:r>
              <a:rPr lang="en-US" sz="2400" b="1" dirty="0" smtClean="0">
                <a:latin typeface="Arial Narrow" pitchFamily="34" charset="0"/>
                <a:sym typeface="Wingdings 3" pitchFamily="18" charset="2"/>
              </a:rPr>
              <a:t>mg/dl</a:t>
            </a:r>
            <a:endParaRPr lang="en-US" sz="2400" b="1" dirty="0">
              <a:solidFill>
                <a:srgbClr val="CC0000"/>
              </a:solidFill>
              <a:latin typeface="Arial Narrow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2400" y="1143000"/>
            <a:ext cx="1898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NORMAL Levels</a:t>
            </a:r>
            <a:endParaRPr lang="en-US" sz="2400" b="1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6200" y="2819400"/>
            <a:ext cx="3499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If Above </a:t>
            </a:r>
            <a:r>
              <a:rPr lang="en-US" sz="24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  <a:sym typeface="Wingdings 3"/>
              </a:rPr>
              <a:t> </a:t>
            </a:r>
            <a:r>
              <a:rPr lang="en-US" sz="2400" b="1" dirty="0" err="1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  <a:sym typeface="Wingdings 3"/>
              </a:rPr>
              <a:t>Hyperlipidemia</a:t>
            </a:r>
            <a:endParaRPr lang="en-US" sz="2400" b="1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371600" y="3145972"/>
            <a:ext cx="4044953" cy="733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en-US" sz="24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  <a:sym typeface="Wingdings 3"/>
              </a:rPr>
              <a:t></a:t>
            </a:r>
          </a:p>
          <a:p>
            <a:pPr algn="ctr">
              <a:lnSpc>
                <a:spcPts val="2500"/>
              </a:lnSpc>
              <a:defRPr/>
            </a:pPr>
            <a:r>
              <a:rPr lang="en-US" sz="24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  <a:sym typeface="Wingdings 3"/>
              </a:rPr>
              <a:t>Familial </a:t>
            </a:r>
            <a:r>
              <a:rPr lang="en-US" sz="2400" b="1" dirty="0" err="1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  <a:sym typeface="Wingdings 3"/>
              </a:rPr>
              <a:t>Hyperlipoproteinemia</a:t>
            </a:r>
            <a:r>
              <a:rPr lang="en-US" sz="24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  <a:sym typeface="Wingdings 3"/>
              </a:rPr>
              <a:t> </a:t>
            </a:r>
            <a:endParaRPr lang="en-US" sz="2400" b="1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4" name="5-Point Star 33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377" grpId="0" animBg="1"/>
      <p:bldP spid="15377" grpId="1" animBg="1"/>
      <p:bldP spid="29" grpId="0" animBg="1"/>
      <p:bldP spid="30" grpId="0"/>
      <p:bldP spid="31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DD"/>
            </a:gs>
            <a:gs pos="46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rgbClr val="DEC98E"/>
            </a:gs>
            <a:gs pos="91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0"/>
          <p:cNvSpPr txBox="1">
            <a:spLocks noChangeArrowheads="1"/>
          </p:cNvSpPr>
          <p:nvPr/>
        </p:nvSpPr>
        <p:spPr bwMode="auto">
          <a:xfrm>
            <a:off x="2003552" y="304800"/>
            <a:ext cx="2667000" cy="53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Very low Density lipoprotein</a:t>
            </a: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[VLDL]</a:t>
            </a:r>
            <a:endParaRPr lang="en-US" sz="1600" u="heavy" dirty="0">
              <a:uFill>
                <a:solidFill>
                  <a:srgbClr val="FF0000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0" name="TextBox 40"/>
          <p:cNvSpPr txBox="1">
            <a:spLocks noChangeArrowheads="1"/>
          </p:cNvSpPr>
          <p:nvPr/>
        </p:nvSpPr>
        <p:spPr bwMode="auto">
          <a:xfrm>
            <a:off x="4467352" y="304800"/>
            <a:ext cx="2438400" cy="53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Low Density lipoprotein</a:t>
            </a: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[LDL]</a:t>
            </a:r>
          </a:p>
        </p:txBody>
      </p:sp>
      <p:sp>
        <p:nvSpPr>
          <p:cNvPr id="11" name="TextBox 40"/>
          <p:cNvSpPr txBox="1">
            <a:spLocks noChangeArrowheads="1"/>
          </p:cNvSpPr>
          <p:nvPr/>
        </p:nvSpPr>
        <p:spPr bwMode="auto">
          <a:xfrm>
            <a:off x="606552" y="304800"/>
            <a:ext cx="1600200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err="1" smtClean="0">
                <a:latin typeface="Bernard MT Condensed" pitchFamily="18" charset="0"/>
              </a:rPr>
              <a:t>Chylomicrons</a:t>
            </a:r>
            <a:endParaRPr lang="en-US" sz="1600" dirty="0" smtClean="0">
              <a:latin typeface="Bernard MT Condensed" pitchFamily="18" charset="0"/>
            </a:endParaRP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[CM]</a:t>
            </a:r>
          </a:p>
        </p:txBody>
      </p:sp>
      <p:sp>
        <p:nvSpPr>
          <p:cNvPr id="12" name="TextBox 40"/>
          <p:cNvSpPr txBox="1">
            <a:spLocks noChangeArrowheads="1"/>
          </p:cNvSpPr>
          <p:nvPr/>
        </p:nvSpPr>
        <p:spPr bwMode="auto">
          <a:xfrm>
            <a:off x="6702552" y="304800"/>
            <a:ext cx="2438400" cy="53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High Density lipoproteins</a:t>
            </a: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[</a:t>
            </a:r>
            <a:r>
              <a:rPr lang="en-US" sz="1600" dirty="0" smtClean="0">
                <a:uFill>
                  <a:solidFill>
                    <a:srgbClr val="FF0000"/>
                  </a:solidFill>
                </a:uFill>
                <a:latin typeface="Bernard MT Condensed" pitchFamily="18" charset="0"/>
              </a:rPr>
              <a:t>HDL]</a:t>
            </a:r>
          </a:p>
        </p:txBody>
      </p:sp>
      <p:pic>
        <p:nvPicPr>
          <p:cNvPr id="45" name="Picture 4" descr="http://homepage.smc.edu/wissmann_paul/anatomy2textbook/lipoprotein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18076" t="7374" r="73563" b="13833"/>
          <a:stretch>
            <a:fillRect/>
          </a:stretch>
        </p:blipFill>
        <p:spPr bwMode="auto">
          <a:xfrm rot="21540000">
            <a:off x="1619739" y="3944981"/>
            <a:ext cx="382272" cy="244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 descr="http://homepage.smc.edu/wissmann_paul/anatomy2textbook/lipoprotein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34740" t="5584" r="56841" b="15704"/>
          <a:stretch>
            <a:fillRect/>
          </a:stretch>
        </p:blipFill>
        <p:spPr bwMode="auto">
          <a:xfrm rot="21540000">
            <a:off x="3221709" y="3865453"/>
            <a:ext cx="384932" cy="244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 descr="http://homepage.smc.edu/wissmann_paul/anatomy2textbook/lipoprotein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51375" t="6947" r="40378" b="14381"/>
          <a:stretch>
            <a:fillRect/>
          </a:stretch>
        </p:blipFill>
        <p:spPr bwMode="auto">
          <a:xfrm rot="21540000">
            <a:off x="5926231" y="3894097"/>
            <a:ext cx="377070" cy="244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 descr="http://homepage.smc.edu/wissmann_paul/anatomy2textbook/lipoprotein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66343" t="8547" r="23629" b="12660"/>
          <a:stretch>
            <a:fillRect/>
          </a:stretch>
        </p:blipFill>
        <p:spPr bwMode="auto">
          <a:xfrm rot="21540000">
            <a:off x="7674612" y="3933510"/>
            <a:ext cx="376952" cy="244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5" name="Group 74"/>
          <p:cNvGrpSpPr/>
          <p:nvPr/>
        </p:nvGrpSpPr>
        <p:grpSpPr>
          <a:xfrm>
            <a:off x="0" y="3434050"/>
            <a:ext cx="8153400" cy="3347750"/>
            <a:chOff x="0" y="3434050"/>
            <a:chExt cx="8153400" cy="3347750"/>
          </a:xfrm>
        </p:grpSpPr>
        <p:sp>
          <p:nvSpPr>
            <p:cNvPr id="43" name="TextBox 40"/>
            <p:cNvSpPr txBox="1">
              <a:spLocks noChangeArrowheads="1"/>
            </p:cNvSpPr>
            <p:nvPr/>
          </p:nvSpPr>
          <p:spPr bwMode="auto">
            <a:xfrm>
              <a:off x="0" y="3434050"/>
              <a:ext cx="1143000" cy="52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  <a:spcBef>
                  <a:spcPts val="600"/>
                </a:spcBef>
              </a:pPr>
              <a:r>
                <a:rPr lang="en-US" sz="1600" dirty="0" smtClean="0">
                  <a:latin typeface="Bernard MT Condensed" pitchFamily="18" charset="0"/>
                </a:rPr>
                <a:t>% Lipid</a:t>
              </a:r>
            </a:p>
            <a:p>
              <a:pPr>
                <a:lnSpc>
                  <a:spcPts val="1400"/>
                </a:lnSpc>
                <a:spcBef>
                  <a:spcPts val="600"/>
                </a:spcBef>
              </a:pPr>
              <a:r>
                <a:rPr lang="en-US" sz="1600" dirty="0" smtClean="0">
                  <a:latin typeface="Bernard MT Condensed" pitchFamily="18" charset="0"/>
                </a:rPr>
                <a:t>Composition </a:t>
              </a:r>
            </a:p>
          </p:txBody>
        </p:sp>
        <p:grpSp>
          <p:nvGrpSpPr>
            <p:cNvPr id="3" name="Group 51"/>
            <p:cNvGrpSpPr/>
            <p:nvPr/>
          </p:nvGrpSpPr>
          <p:grpSpPr>
            <a:xfrm>
              <a:off x="582956" y="3845665"/>
              <a:ext cx="7494244" cy="2591711"/>
              <a:chOff x="582956" y="3845665"/>
              <a:chExt cx="7494244" cy="2591711"/>
            </a:xfrm>
          </p:grpSpPr>
          <p:pic>
            <p:nvPicPr>
              <p:cNvPr id="44" name="Picture 4" descr="http://homepage.smc.edu/wissmann_paul/anatomy2textbook/lipoprotein3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 contrast="40000"/>
              </a:blip>
              <a:srcRect l="2051" t="3653" r="85456" b="12921"/>
              <a:stretch>
                <a:fillRect/>
              </a:stretch>
            </p:blipFill>
            <p:spPr bwMode="auto">
              <a:xfrm rot="21540000">
                <a:off x="582956" y="3845665"/>
                <a:ext cx="533090" cy="25917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51" name="Straight Connector 50"/>
              <p:cNvCxnSpPr/>
              <p:nvPr/>
            </p:nvCxnSpPr>
            <p:spPr>
              <a:xfrm>
                <a:off x="914400" y="6324600"/>
                <a:ext cx="7162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52"/>
            <p:cNvGrpSpPr/>
            <p:nvPr/>
          </p:nvGrpSpPr>
          <p:grpSpPr>
            <a:xfrm>
              <a:off x="914400" y="6451999"/>
              <a:ext cx="1089532" cy="329801"/>
              <a:chOff x="231293" y="2127287"/>
              <a:chExt cx="1089532" cy="329801"/>
            </a:xfrm>
          </p:grpSpPr>
          <p:pic>
            <p:nvPicPr>
              <p:cNvPr id="54" name="Picture 4" descr="http://homepage.smc.edu/wissmann_paul/anatomy2textbook/lipoprotein3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 contrast="40000"/>
              </a:blip>
              <a:srcRect l="51945" t="11572" r="40384" b="78961"/>
              <a:stretch>
                <a:fillRect/>
              </a:stretch>
            </p:blipFill>
            <p:spPr bwMode="auto">
              <a:xfrm rot="21540000">
                <a:off x="231293" y="2127287"/>
                <a:ext cx="327361" cy="311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" name="Rectangle 54"/>
              <p:cNvSpPr/>
              <p:nvPr/>
            </p:nvSpPr>
            <p:spPr>
              <a:xfrm>
                <a:off x="485147" y="2179320"/>
                <a:ext cx="835678" cy="277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400"/>
                  </a:lnSpc>
                  <a:spcBef>
                    <a:spcPts val="600"/>
                  </a:spcBef>
                </a:pPr>
                <a:r>
                  <a:rPr lang="en-US" dirty="0" smtClean="0">
                    <a:uFill>
                      <a:solidFill>
                        <a:srgbClr val="FF0000"/>
                      </a:solidFill>
                    </a:uFill>
                    <a:latin typeface="Bernard MT Condensed" pitchFamily="18" charset="0"/>
                  </a:rPr>
                  <a:t>Protein</a:t>
                </a:r>
                <a:endParaRPr lang="en-US" dirty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endParaRPr>
              </a:p>
            </p:txBody>
          </p:sp>
        </p:grpSp>
        <p:grpSp>
          <p:nvGrpSpPr>
            <p:cNvPr id="6" name="Group 55"/>
            <p:cNvGrpSpPr/>
            <p:nvPr/>
          </p:nvGrpSpPr>
          <p:grpSpPr>
            <a:xfrm>
              <a:off x="3341711" y="6451756"/>
              <a:ext cx="4811689" cy="330044"/>
              <a:chOff x="1695033" y="2127044"/>
              <a:chExt cx="4811689" cy="330044"/>
            </a:xfrm>
          </p:grpSpPr>
          <p:pic>
            <p:nvPicPr>
              <p:cNvPr id="57" name="Picture 4" descr="http://homepage.smc.edu/wissmann_paul/anatomy2textbook/lipoprotein3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 contrast="40000"/>
              </a:blip>
              <a:srcRect l="51294" t="31504" r="41222" b="52242"/>
              <a:stretch>
                <a:fillRect/>
              </a:stretch>
            </p:blipFill>
            <p:spPr bwMode="auto">
              <a:xfrm rot="21540000">
                <a:off x="3371408" y="2127219"/>
                <a:ext cx="319382" cy="301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4" descr="http://homepage.smc.edu/wissmann_paul/anatomy2textbook/lipoprotein3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 contrast="40000"/>
              </a:blip>
              <a:srcRect l="34914" t="49832" r="57664" b="41065"/>
              <a:stretch>
                <a:fillRect/>
              </a:stretch>
            </p:blipFill>
            <p:spPr bwMode="auto">
              <a:xfrm rot="21540000">
                <a:off x="1695033" y="2127245"/>
                <a:ext cx="322445" cy="304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4" descr="http://homepage.smc.edu/wissmann_paul/anatomy2textbook/lipoprotein3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 contrast="40000"/>
              </a:blip>
              <a:srcRect l="53017" t="62760" r="39965" b="28123"/>
              <a:stretch>
                <a:fillRect/>
              </a:stretch>
            </p:blipFill>
            <p:spPr bwMode="auto">
              <a:xfrm rot="21540000">
                <a:off x="4849003" y="2127044"/>
                <a:ext cx="299434" cy="3100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0" name="Rectangle 59"/>
              <p:cNvSpPr/>
              <p:nvPr/>
            </p:nvSpPr>
            <p:spPr>
              <a:xfrm>
                <a:off x="3627637" y="2179320"/>
                <a:ext cx="1154675" cy="277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400"/>
                  </a:lnSpc>
                  <a:spcBef>
                    <a:spcPts val="600"/>
                  </a:spcBef>
                </a:pPr>
                <a:r>
                  <a:rPr lang="en-US" dirty="0" smtClean="0">
                    <a:uFill>
                      <a:solidFill>
                        <a:srgbClr val="FF0000"/>
                      </a:solidFill>
                    </a:uFill>
                    <a:latin typeface="Bernard MT Condensed" pitchFamily="18" charset="0"/>
                  </a:rPr>
                  <a:t>Cholesterol</a:t>
                </a:r>
                <a:endParaRPr lang="en-US" dirty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960622" y="2179320"/>
                <a:ext cx="1326004" cy="277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400"/>
                  </a:lnSpc>
                  <a:spcBef>
                    <a:spcPts val="600"/>
                  </a:spcBef>
                </a:pPr>
                <a:r>
                  <a:rPr lang="en-US" dirty="0" smtClean="0">
                    <a:uFill>
                      <a:solidFill>
                        <a:srgbClr val="FF0000"/>
                      </a:solidFill>
                    </a:uFill>
                    <a:latin typeface="Bernard MT Condensed" pitchFamily="18" charset="0"/>
                  </a:rPr>
                  <a:t>Triglycerides</a:t>
                </a:r>
                <a:endParaRPr lang="en-US" dirty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5074920" y="2179320"/>
                <a:ext cx="1431802" cy="277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400"/>
                  </a:lnSpc>
                  <a:spcBef>
                    <a:spcPts val="600"/>
                  </a:spcBef>
                </a:pPr>
                <a:r>
                  <a:rPr lang="en-US" dirty="0" smtClean="0">
                    <a:uFill>
                      <a:solidFill>
                        <a:srgbClr val="FF0000"/>
                      </a:solidFill>
                    </a:uFill>
                    <a:latin typeface="Bernard MT Condensed" pitchFamily="18" charset="0"/>
                  </a:rPr>
                  <a:t>Phospholipids</a:t>
                </a:r>
                <a:endParaRPr lang="en-US" dirty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endParaRPr>
              </a:p>
            </p:txBody>
          </p:sp>
        </p:grpSp>
      </p:grpSp>
      <p:cxnSp>
        <p:nvCxnSpPr>
          <p:cNvPr id="65" name="Straight Arrow Connector 64"/>
          <p:cNvCxnSpPr/>
          <p:nvPr/>
        </p:nvCxnSpPr>
        <p:spPr>
          <a:xfrm>
            <a:off x="3352800" y="4419600"/>
            <a:ext cx="44958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3429000" y="5943600"/>
            <a:ext cx="44196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 descr="Impact of lipoproteins on the biological activity and disposition of hydrophobic drugs: implications for drug discover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17949" r="20513" b="13573"/>
          <a:stretch>
            <a:fillRect/>
          </a:stretch>
        </p:blipFill>
        <p:spPr bwMode="auto">
          <a:xfrm>
            <a:off x="3200400" y="990600"/>
            <a:ext cx="2520355" cy="245734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51"/>
          <p:cNvSpPr/>
          <p:nvPr/>
        </p:nvSpPr>
        <p:spPr>
          <a:xfrm>
            <a:off x="0" y="101025"/>
            <a:ext cx="68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LP</a:t>
            </a:r>
            <a:endParaRPr lang="en-US" sz="3200" b="1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66800" y="1611093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OUTER Coat</a:t>
            </a:r>
            <a:endParaRPr lang="en-US" sz="2400" dirty="0">
              <a:solidFill>
                <a:srgbClr val="0000FF"/>
              </a:solidFill>
              <a:latin typeface="Bernard MT Condensed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72200" y="1611093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ernard MT Condensed" pitchFamily="18" charset="0"/>
              </a:rPr>
              <a:t>INNER Core</a:t>
            </a:r>
            <a:endParaRPr lang="en-US" sz="24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55914" y="1959435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Phospholipids Cholesterol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141614" y="1926770"/>
            <a:ext cx="22621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Triglycerides</a:t>
            </a:r>
          </a:p>
          <a:p>
            <a:r>
              <a:rPr lang="en-US" sz="2200" b="1" dirty="0" smtClean="0">
                <a:latin typeface="Arial Narrow" pitchFamily="34" charset="0"/>
              </a:rPr>
              <a:t>Cholesterol esters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066800" y="2626118"/>
            <a:ext cx="19207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Hydrophilic </a:t>
            </a:r>
            <a:r>
              <a:rPr lang="en-US" sz="2000" b="1" dirty="0" err="1" smtClean="0">
                <a:latin typeface="Arial Narrow" pitchFamily="34" charset="0"/>
              </a:rPr>
              <a:t>Gps</a:t>
            </a:r>
            <a:r>
              <a:rPr lang="en-US" sz="2000" b="1" dirty="0" smtClean="0">
                <a:latin typeface="Arial Narrow" pitchFamily="34" charset="0"/>
              </a:rPr>
              <a:t>.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158464" y="2588387"/>
            <a:ext cx="2133600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000" b="1" dirty="0" err="1" smtClean="0">
                <a:latin typeface="Arial Narrow" pitchFamily="34" charset="0"/>
              </a:rPr>
              <a:t>Lipophylic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Gps</a:t>
            </a:r>
            <a:r>
              <a:rPr lang="en-US" sz="2000" b="1" dirty="0" smtClean="0">
                <a:latin typeface="Arial Narrow" pitchFamily="34" charset="0"/>
              </a:rPr>
              <a:t>.</a:t>
            </a:r>
          </a:p>
        </p:txBody>
      </p:sp>
      <p:sp>
        <p:nvSpPr>
          <p:cNvPr id="71" name="Right Arrow 70"/>
          <p:cNvSpPr/>
          <p:nvPr/>
        </p:nvSpPr>
        <p:spPr>
          <a:xfrm>
            <a:off x="2743200" y="2362200"/>
            <a:ext cx="838200" cy="304800"/>
          </a:xfrm>
          <a:prstGeom prst="rightArrow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Arrow 71"/>
          <p:cNvSpPr/>
          <p:nvPr/>
        </p:nvSpPr>
        <p:spPr>
          <a:xfrm rot="20321841" flipH="1">
            <a:off x="4984139" y="1905155"/>
            <a:ext cx="1200436" cy="304800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/>
          <p:cNvSpPr/>
          <p:nvPr/>
        </p:nvSpPr>
        <p:spPr>
          <a:xfrm flipH="1">
            <a:off x="4343400" y="990600"/>
            <a:ext cx="838200" cy="3048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5181600" y="936172"/>
            <a:ext cx="2209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APOPROTEINS 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196944" y="5181601"/>
            <a:ext cx="53340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300"/>
                </a:solidFill>
                <a:latin typeface="Bernard MT Condensed" pitchFamily="18" charset="0"/>
              </a:rPr>
              <a:t>C</a:t>
            </a:r>
            <a:endParaRPr lang="en-US" sz="2400" dirty="0">
              <a:solidFill>
                <a:srgbClr val="003300"/>
              </a:solidFill>
              <a:latin typeface="Bernard MT Condensed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153400" y="6019800"/>
            <a:ext cx="609600" cy="461665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Bernard MT Condensed" pitchFamily="18" charset="0"/>
              </a:rPr>
              <a:t>TGs</a:t>
            </a:r>
            <a:endParaRPr lang="en-US" sz="2400" dirty="0">
              <a:solidFill>
                <a:srgbClr val="FFFF00"/>
              </a:solidFill>
              <a:latin typeface="Bernard MT Condensed" pitchFamily="18" charset="0"/>
            </a:endParaRPr>
          </a:p>
        </p:txBody>
      </p:sp>
      <p:sp>
        <p:nvSpPr>
          <p:cNvPr id="80" name="5-Point Star 79"/>
          <p:cNvSpPr/>
          <p:nvPr/>
        </p:nvSpPr>
        <p:spPr>
          <a:xfrm>
            <a:off x="8534400" y="6324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11" grpId="0"/>
      <p:bldP spid="12" grpId="0"/>
      <p:bldP spid="53" grpId="0"/>
      <p:bldP spid="56" grpId="0"/>
      <p:bldP spid="64" grpId="0"/>
      <p:bldP spid="66" grpId="0"/>
      <p:bldP spid="68" grpId="0"/>
      <p:bldP spid="70" grpId="0"/>
      <p:bldP spid="71" grpId="0" animBg="1"/>
      <p:bldP spid="72" grpId="0" animBg="1"/>
      <p:bldP spid="73" grpId="0" animBg="1"/>
      <p:bldP spid="74" grpId="0"/>
      <p:bldP spid="78" grpId="0" animBg="1"/>
      <p:bldP spid="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46000">
              <a:schemeClr val="accent1">
                <a:tint val="44500"/>
                <a:satMod val="160000"/>
              </a:schemeClr>
            </a:gs>
            <a:gs pos="46000">
              <a:srgbClr val="E2D09E"/>
            </a:gs>
            <a:gs pos="61000">
              <a:srgbClr val="DEC98E"/>
            </a:gs>
            <a:gs pos="91000">
              <a:schemeClr val="bg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2" descr="C:\Documents and Settings\DR.OMNIA\My Documents\My Pictures\LP.gif"/>
          <p:cNvPicPr>
            <a:picLocks noChangeAspect="1" noChangeArrowheads="1"/>
          </p:cNvPicPr>
          <p:nvPr/>
        </p:nvPicPr>
        <p:blipFill>
          <a:blip r:embed="rId2" cstate="print"/>
          <a:srcRect l="1770" t="91034" r="2655" b="3448"/>
          <a:stretch>
            <a:fillRect/>
          </a:stretch>
        </p:blipFill>
        <p:spPr bwMode="auto">
          <a:xfrm>
            <a:off x="1066800" y="4782312"/>
            <a:ext cx="7546848" cy="2878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68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LP</a:t>
            </a:r>
            <a:endParaRPr lang="en-US" sz="3200" b="1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4" name="TextBox 40"/>
          <p:cNvSpPr txBox="1">
            <a:spLocks noChangeArrowheads="1"/>
          </p:cNvSpPr>
          <p:nvPr/>
        </p:nvSpPr>
        <p:spPr bwMode="auto">
          <a:xfrm>
            <a:off x="2003552" y="228600"/>
            <a:ext cx="2667000" cy="53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Very low Density lipoprotein</a:t>
            </a: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[VLDL]</a:t>
            </a:r>
            <a:endParaRPr lang="en-US" sz="1600" u="heavy" dirty="0">
              <a:uFill>
                <a:solidFill>
                  <a:srgbClr val="FF0000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0" name="TextBox 40"/>
          <p:cNvSpPr txBox="1">
            <a:spLocks noChangeArrowheads="1"/>
          </p:cNvSpPr>
          <p:nvPr/>
        </p:nvSpPr>
        <p:spPr bwMode="auto">
          <a:xfrm>
            <a:off x="4467352" y="228600"/>
            <a:ext cx="2438400" cy="53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Low Density lipoprotein</a:t>
            </a: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[LDL]</a:t>
            </a:r>
          </a:p>
        </p:txBody>
      </p:sp>
      <p:sp>
        <p:nvSpPr>
          <p:cNvPr id="11" name="TextBox 40"/>
          <p:cNvSpPr txBox="1">
            <a:spLocks noChangeArrowheads="1"/>
          </p:cNvSpPr>
          <p:nvPr/>
        </p:nvSpPr>
        <p:spPr bwMode="auto">
          <a:xfrm>
            <a:off x="606552" y="228600"/>
            <a:ext cx="1600200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err="1" smtClean="0">
                <a:latin typeface="Bernard MT Condensed" pitchFamily="18" charset="0"/>
              </a:rPr>
              <a:t>Chylomicrons</a:t>
            </a:r>
            <a:endParaRPr lang="en-US" sz="1600" dirty="0" smtClean="0">
              <a:latin typeface="Bernard MT Condensed" pitchFamily="18" charset="0"/>
            </a:endParaRP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[CM]</a:t>
            </a:r>
          </a:p>
        </p:txBody>
      </p:sp>
      <p:sp>
        <p:nvSpPr>
          <p:cNvPr id="12" name="TextBox 40"/>
          <p:cNvSpPr txBox="1">
            <a:spLocks noChangeArrowheads="1"/>
          </p:cNvSpPr>
          <p:nvPr/>
        </p:nvSpPr>
        <p:spPr bwMode="auto">
          <a:xfrm>
            <a:off x="6702552" y="228600"/>
            <a:ext cx="2438400" cy="53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High Density lipoproteins</a:t>
            </a:r>
          </a:p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latin typeface="Bernard MT Condensed" pitchFamily="18" charset="0"/>
              </a:rPr>
              <a:t>[</a:t>
            </a:r>
            <a:r>
              <a:rPr lang="en-US" sz="1600" dirty="0" smtClean="0">
                <a:uFill>
                  <a:solidFill>
                    <a:srgbClr val="FF0000"/>
                  </a:solidFill>
                </a:uFill>
                <a:latin typeface="Bernard MT Condensed" pitchFamily="18" charset="0"/>
              </a:rPr>
              <a:t>HDL]</a:t>
            </a:r>
          </a:p>
        </p:txBody>
      </p:sp>
      <p:sp>
        <p:nvSpPr>
          <p:cNvPr id="15" name="TextBox 40"/>
          <p:cNvSpPr txBox="1">
            <a:spLocks noChangeArrowheads="1"/>
          </p:cNvSpPr>
          <p:nvPr/>
        </p:nvSpPr>
        <p:spPr bwMode="auto">
          <a:xfrm>
            <a:off x="-115824" y="838200"/>
            <a:ext cx="990600" cy="27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solidFill>
                  <a:srgbClr val="B52D88"/>
                </a:solidFill>
                <a:latin typeface="Bernard MT Condensed" pitchFamily="18" charset="0"/>
              </a:rPr>
              <a:t>DENSITY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8714232" y="533400"/>
            <a:ext cx="228600" cy="533400"/>
          </a:xfrm>
          <a:prstGeom prst="downArrow">
            <a:avLst/>
          </a:prstGeom>
          <a:gradFill flip="none" rotWithShape="1">
            <a:gsLst>
              <a:gs pos="0">
                <a:schemeClr val="tx1"/>
              </a:gs>
              <a:gs pos="10000">
                <a:srgbClr val="000040"/>
              </a:gs>
              <a:gs pos="35000">
                <a:srgbClr val="862265"/>
              </a:gs>
              <a:gs pos="5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flipV="1">
            <a:off x="816864" y="466344"/>
            <a:ext cx="228600" cy="533400"/>
          </a:xfrm>
          <a:prstGeom prst="downArrow">
            <a:avLst/>
          </a:prstGeom>
          <a:gradFill flip="none" rotWithShape="1">
            <a:gsLst>
              <a:gs pos="0">
                <a:schemeClr val="tx1"/>
              </a:gs>
              <a:gs pos="10000">
                <a:srgbClr val="000040"/>
              </a:gs>
              <a:gs pos="35000">
                <a:srgbClr val="862265"/>
              </a:gs>
              <a:gs pos="5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4"/>
          <p:cNvGrpSpPr/>
          <p:nvPr/>
        </p:nvGrpSpPr>
        <p:grpSpPr>
          <a:xfrm>
            <a:off x="1066800" y="1066800"/>
            <a:ext cx="7543800" cy="3733800"/>
            <a:chOff x="2438400" y="2133600"/>
            <a:chExt cx="4191000" cy="1905000"/>
          </a:xfrm>
        </p:grpSpPr>
        <p:pic>
          <p:nvPicPr>
            <p:cNvPr id="1026" name="Picture 2" descr="C:\Documents and Settings\DR.OMNIA\My Documents\My Pictures\LP.gif"/>
            <p:cNvPicPr>
              <a:picLocks noChangeAspect="1" noChangeArrowheads="1"/>
            </p:cNvPicPr>
            <p:nvPr/>
          </p:nvPicPr>
          <p:blipFill>
            <a:blip r:embed="rId2" cstate="print"/>
            <a:srcRect l="442" t="3103" r="2212" b="27931"/>
            <a:stretch>
              <a:fillRect/>
            </a:stretch>
          </p:blipFill>
          <p:spPr bwMode="auto">
            <a:xfrm>
              <a:off x="2438400" y="2133600"/>
              <a:ext cx="4191000" cy="1905000"/>
            </a:xfrm>
            <a:prstGeom prst="rect">
              <a:avLst/>
            </a:prstGeom>
            <a:noFill/>
          </p:spPr>
        </p:pic>
        <p:sp>
          <p:nvSpPr>
            <p:cNvPr id="24" name="Rectangle 23"/>
            <p:cNvSpPr/>
            <p:nvPr/>
          </p:nvSpPr>
          <p:spPr>
            <a:xfrm>
              <a:off x="3810000" y="2209800"/>
              <a:ext cx="2819400" cy="83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4267200" y="475488"/>
            <a:ext cx="590225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</a:pPr>
            <a:r>
              <a:rPr lang="en-US" dirty="0" smtClean="0">
                <a:latin typeface="Bernard MT Condensed" pitchFamily="18" charset="0"/>
              </a:rPr>
              <a:t>[IDL]</a:t>
            </a:r>
            <a:endParaRPr lang="en-US" u="heavy" dirty="0">
              <a:uFill>
                <a:solidFill>
                  <a:srgbClr val="FF0000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27" name="TextBox 40"/>
          <p:cNvSpPr txBox="1">
            <a:spLocks noChangeArrowheads="1"/>
          </p:cNvSpPr>
          <p:nvPr/>
        </p:nvSpPr>
        <p:spPr bwMode="auto">
          <a:xfrm>
            <a:off x="-48768" y="1321786"/>
            <a:ext cx="1115568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Bef>
                <a:spcPts val="600"/>
              </a:spcBef>
            </a:pPr>
            <a:r>
              <a:rPr lang="en-US" sz="1600" dirty="0" smtClean="0">
                <a:solidFill>
                  <a:srgbClr val="B52D88"/>
                </a:solidFill>
                <a:latin typeface="Bernard MT Condensed" pitchFamily="18" charset="0"/>
              </a:rPr>
              <a:t>TYPE of </a:t>
            </a:r>
          </a:p>
          <a:p>
            <a:pPr>
              <a:lnSpc>
                <a:spcPts val="1400"/>
              </a:lnSpc>
              <a:spcBef>
                <a:spcPts val="600"/>
              </a:spcBef>
            </a:pPr>
            <a:r>
              <a:rPr lang="en-US" sz="1600" dirty="0" err="1" smtClean="0">
                <a:solidFill>
                  <a:srgbClr val="B52D88"/>
                </a:solidFill>
                <a:latin typeface="Bernard MT Condensed" pitchFamily="18" charset="0"/>
              </a:rPr>
              <a:t>Apoprotein</a:t>
            </a:r>
            <a:endParaRPr lang="en-US" sz="1600" dirty="0" smtClean="0">
              <a:solidFill>
                <a:srgbClr val="B52D88"/>
              </a:solidFill>
              <a:latin typeface="Bernard MT Condensed" pitchFamily="18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066800" y="1276290"/>
            <a:ext cx="1676400" cy="604550"/>
            <a:chOff x="1066800" y="1657290"/>
            <a:chExt cx="1676400" cy="604550"/>
          </a:xfrm>
        </p:grpSpPr>
        <p:sp>
          <p:nvSpPr>
            <p:cNvPr id="28" name="Rectangle 27"/>
            <p:cNvSpPr/>
            <p:nvPr/>
          </p:nvSpPr>
          <p:spPr>
            <a:xfrm>
              <a:off x="1573087" y="1861730"/>
              <a:ext cx="6367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000" dirty="0" smtClean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rPr>
                <a:t>B 48</a:t>
              </a:r>
              <a:endParaRPr lang="en-US" sz="2000" dirty="0">
                <a:uFill>
                  <a:solidFill>
                    <a:srgbClr val="FF0000"/>
                  </a:solidFill>
                </a:uFill>
                <a:latin typeface="Bernard MT Condensed" pitchFamily="18" charset="0"/>
              </a:endParaRPr>
            </a:p>
          </p:txBody>
        </p:sp>
        <p:sp>
          <p:nvSpPr>
            <p:cNvPr id="32" name="Left-Right Arrow 31"/>
            <p:cNvSpPr/>
            <p:nvPr/>
          </p:nvSpPr>
          <p:spPr>
            <a:xfrm>
              <a:off x="1066800" y="1657290"/>
              <a:ext cx="1676400" cy="228600"/>
            </a:xfrm>
            <a:prstGeom prst="leftRightArrow">
              <a:avLst/>
            </a:prstGeom>
            <a:gradFill flip="none" rotWithShape="1">
              <a:gsLst>
                <a:gs pos="0">
                  <a:schemeClr val="tx1"/>
                </a:gs>
                <a:gs pos="10000">
                  <a:srgbClr val="000040"/>
                </a:gs>
                <a:gs pos="35000">
                  <a:srgbClr val="862265"/>
                </a:gs>
                <a:gs pos="5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971800" y="1276290"/>
            <a:ext cx="3810000" cy="604550"/>
            <a:chOff x="2971800" y="1657290"/>
            <a:chExt cx="3810000" cy="604550"/>
          </a:xfrm>
        </p:grpSpPr>
        <p:sp>
          <p:nvSpPr>
            <p:cNvPr id="29" name="Rectangle 28"/>
            <p:cNvSpPr/>
            <p:nvPr/>
          </p:nvSpPr>
          <p:spPr>
            <a:xfrm>
              <a:off x="4191000" y="1861730"/>
              <a:ext cx="6703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000" dirty="0" smtClean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rPr>
                <a:t>B100</a:t>
              </a:r>
              <a:endParaRPr lang="en-US" sz="2000" dirty="0">
                <a:uFill>
                  <a:solidFill>
                    <a:srgbClr val="FF0000"/>
                  </a:solidFill>
                </a:uFill>
                <a:latin typeface="Bernard MT Condensed" pitchFamily="18" charset="0"/>
              </a:endParaRPr>
            </a:p>
          </p:txBody>
        </p:sp>
        <p:sp>
          <p:nvSpPr>
            <p:cNvPr id="33" name="Left-Right Arrow 32"/>
            <p:cNvSpPr/>
            <p:nvPr/>
          </p:nvSpPr>
          <p:spPr>
            <a:xfrm>
              <a:off x="2971800" y="1657290"/>
              <a:ext cx="3810000" cy="228600"/>
            </a:xfrm>
            <a:prstGeom prst="leftRightArrow">
              <a:avLst/>
            </a:prstGeom>
            <a:gradFill flip="none" rotWithShape="1">
              <a:gsLst>
                <a:gs pos="0">
                  <a:schemeClr val="tx1"/>
                </a:gs>
                <a:gs pos="10000">
                  <a:srgbClr val="000040"/>
                </a:gs>
                <a:gs pos="35000">
                  <a:srgbClr val="862265"/>
                </a:gs>
                <a:gs pos="5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934200" y="1276290"/>
            <a:ext cx="1676400" cy="604550"/>
            <a:chOff x="6934200" y="1657290"/>
            <a:chExt cx="1676400" cy="604550"/>
          </a:xfrm>
        </p:grpSpPr>
        <p:sp>
          <p:nvSpPr>
            <p:cNvPr id="30" name="Rectangle 29"/>
            <p:cNvSpPr/>
            <p:nvPr/>
          </p:nvSpPr>
          <p:spPr>
            <a:xfrm>
              <a:off x="7415641" y="1861730"/>
              <a:ext cx="6992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000" dirty="0" smtClean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rPr>
                <a:t>AI&amp;II</a:t>
              </a:r>
              <a:endParaRPr lang="en-US" sz="2000" dirty="0">
                <a:uFill>
                  <a:solidFill>
                    <a:srgbClr val="FF0000"/>
                  </a:solidFill>
                </a:uFill>
                <a:latin typeface="Bernard MT Condensed" pitchFamily="18" charset="0"/>
              </a:endParaRPr>
            </a:p>
          </p:txBody>
        </p:sp>
        <p:sp>
          <p:nvSpPr>
            <p:cNvPr id="34" name="Left-Right Arrow 33"/>
            <p:cNvSpPr/>
            <p:nvPr/>
          </p:nvSpPr>
          <p:spPr>
            <a:xfrm>
              <a:off x="6934200" y="1657290"/>
              <a:ext cx="1676400" cy="228600"/>
            </a:xfrm>
            <a:prstGeom prst="leftRightArrow">
              <a:avLst/>
            </a:prstGeom>
            <a:gradFill flip="none" rotWithShape="1">
              <a:gsLst>
                <a:gs pos="0">
                  <a:schemeClr val="tx1"/>
                </a:gs>
                <a:gs pos="10000">
                  <a:srgbClr val="000040"/>
                </a:gs>
                <a:gs pos="35000">
                  <a:srgbClr val="862265"/>
                </a:gs>
                <a:gs pos="5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ight Arrow 19"/>
          <p:cNvSpPr/>
          <p:nvPr/>
        </p:nvSpPr>
        <p:spPr>
          <a:xfrm>
            <a:off x="1066800" y="783336"/>
            <a:ext cx="7620000" cy="304800"/>
          </a:xfrm>
          <a:prstGeom prst="rightArrow">
            <a:avLst/>
          </a:prstGeom>
          <a:gradFill flip="none" rotWithShape="1">
            <a:gsLst>
              <a:gs pos="0">
                <a:schemeClr val="tx1"/>
              </a:gs>
              <a:gs pos="10000">
                <a:srgbClr val="000040"/>
              </a:gs>
              <a:gs pos="35000">
                <a:srgbClr val="862265"/>
              </a:gs>
              <a:gs pos="5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1066800" y="1885890"/>
            <a:ext cx="5562600" cy="628710"/>
            <a:chOff x="1066800" y="2266890"/>
            <a:chExt cx="5562600" cy="628710"/>
          </a:xfrm>
        </p:grpSpPr>
        <p:sp>
          <p:nvSpPr>
            <p:cNvPr id="35" name="Rectangle 34"/>
            <p:cNvSpPr/>
            <p:nvPr/>
          </p:nvSpPr>
          <p:spPr>
            <a:xfrm>
              <a:off x="3405323" y="2495490"/>
              <a:ext cx="93807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000" dirty="0" smtClean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rPr>
                <a:t>Beta LP</a:t>
              </a:r>
              <a:endParaRPr lang="en-US" sz="2000" dirty="0">
                <a:uFill>
                  <a:solidFill>
                    <a:srgbClr val="FF0000"/>
                  </a:solidFill>
                </a:uFill>
                <a:latin typeface="Bernard MT Condensed" pitchFamily="18" charset="0"/>
              </a:endParaRPr>
            </a:p>
          </p:txBody>
        </p:sp>
        <p:sp>
          <p:nvSpPr>
            <p:cNvPr id="37" name="Left Brace 36"/>
            <p:cNvSpPr/>
            <p:nvPr/>
          </p:nvSpPr>
          <p:spPr>
            <a:xfrm rot="16200000">
              <a:off x="3695700" y="-362010"/>
              <a:ext cx="304800" cy="5562600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934200" y="1885890"/>
            <a:ext cx="1676400" cy="628710"/>
            <a:chOff x="6934200" y="2266890"/>
            <a:chExt cx="1676400" cy="628710"/>
          </a:xfrm>
        </p:grpSpPr>
        <p:sp>
          <p:nvSpPr>
            <p:cNvPr id="36" name="Rectangle 35"/>
            <p:cNvSpPr/>
            <p:nvPr/>
          </p:nvSpPr>
          <p:spPr>
            <a:xfrm>
              <a:off x="7250703" y="2495490"/>
              <a:ext cx="105509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000" dirty="0" smtClean="0">
                  <a:uFill>
                    <a:solidFill>
                      <a:srgbClr val="FF0000"/>
                    </a:solidFill>
                  </a:uFill>
                  <a:latin typeface="Bernard MT Condensed" pitchFamily="18" charset="0"/>
                </a:rPr>
                <a:t>Alpha LP</a:t>
              </a:r>
              <a:endParaRPr lang="en-US" sz="2000" dirty="0">
                <a:uFill>
                  <a:solidFill>
                    <a:srgbClr val="FF0000"/>
                  </a:solidFill>
                </a:uFill>
                <a:latin typeface="Bernard MT Condensed" pitchFamily="18" charset="0"/>
              </a:endParaRPr>
            </a:p>
          </p:txBody>
        </p:sp>
        <p:sp>
          <p:nvSpPr>
            <p:cNvPr id="38" name="Left Brace 37"/>
            <p:cNvSpPr/>
            <p:nvPr/>
          </p:nvSpPr>
          <p:spPr>
            <a:xfrm rot="16200000">
              <a:off x="7620000" y="1581090"/>
              <a:ext cx="304800" cy="1676400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267200" y="4419600"/>
            <a:ext cx="3428992" cy="2362200"/>
            <a:chOff x="4508160" y="5055108"/>
            <a:chExt cx="2502240" cy="1393698"/>
          </a:xfrm>
        </p:grpSpPr>
        <p:pic>
          <p:nvPicPr>
            <p:cNvPr id="2050" name="Picture 2" descr="http://www.pitt.edu/~super1/lecture/lec5271/img024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660033"/>
                </a:clrFrom>
                <a:clrTo>
                  <a:srgbClr val="660033">
                    <a:alpha val="0"/>
                  </a:srgbClr>
                </a:clrTo>
              </a:clrChange>
            </a:blip>
            <a:srcRect l="34615" t="34615" r="12019" b="15385"/>
            <a:stretch>
              <a:fillRect/>
            </a:stretch>
          </p:blipFill>
          <p:spPr bwMode="auto">
            <a:xfrm>
              <a:off x="4508160" y="5610606"/>
              <a:ext cx="1905002" cy="838200"/>
            </a:xfrm>
            <a:prstGeom prst="rect">
              <a:avLst/>
            </a:prstGeom>
            <a:noFill/>
          </p:spPr>
        </p:pic>
        <p:sp>
          <p:nvSpPr>
            <p:cNvPr id="64" name="Trapezoid 63"/>
            <p:cNvSpPr/>
            <p:nvPr/>
          </p:nvSpPr>
          <p:spPr>
            <a:xfrm>
              <a:off x="4953000" y="5055108"/>
              <a:ext cx="2057400" cy="545592"/>
            </a:xfrm>
            <a:prstGeom prst="trapezoid">
              <a:avLst>
                <a:gd name="adj" fmla="val 233928"/>
              </a:avLst>
            </a:prstGeom>
            <a:solidFill>
              <a:srgbClr val="FFFF00">
                <a:alpha val="4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12"/>
          <p:cNvSpPr txBox="1">
            <a:spLocks noChangeArrowheads="1"/>
          </p:cNvSpPr>
          <p:nvPr/>
        </p:nvSpPr>
        <p:spPr bwMode="auto">
          <a:xfrm>
            <a:off x="1066800" y="2514600"/>
            <a:ext cx="5903976" cy="348813"/>
          </a:xfrm>
          <a:prstGeom prst="rect">
            <a:avLst/>
          </a:prstGeom>
          <a:solidFill>
            <a:srgbClr val="EBBBB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dirty="0">
                <a:latin typeface="Bernard MT Condensed" pitchFamily="18" charset="0"/>
              </a:rPr>
              <a:t>Non-HDL Cholesterol</a:t>
            </a:r>
          </a:p>
        </p:txBody>
      </p:sp>
      <p:sp>
        <p:nvSpPr>
          <p:cNvPr id="69" name="TextBox 12"/>
          <p:cNvSpPr txBox="1">
            <a:spLocks noChangeArrowheads="1"/>
          </p:cNvSpPr>
          <p:nvPr/>
        </p:nvSpPr>
        <p:spPr bwMode="auto">
          <a:xfrm>
            <a:off x="7010400" y="2514600"/>
            <a:ext cx="1600200" cy="348813"/>
          </a:xfrm>
          <a:prstGeom prst="rect">
            <a:avLst/>
          </a:prstGeom>
          <a:solidFill>
            <a:srgbClr val="D5E3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dirty="0" smtClean="0">
                <a:latin typeface="Bernard MT Condensed" pitchFamily="18" charset="0"/>
              </a:rPr>
              <a:t>HDL </a:t>
            </a:r>
            <a:r>
              <a:rPr lang="en-US" dirty="0">
                <a:latin typeface="Bernard MT Condensed" pitchFamily="18" charset="0"/>
              </a:rPr>
              <a:t>Cholesterol</a:t>
            </a:r>
          </a:p>
        </p:txBody>
      </p:sp>
      <p:sp>
        <p:nvSpPr>
          <p:cNvPr id="70" name="Oval 69"/>
          <p:cNvSpPr/>
          <p:nvPr/>
        </p:nvSpPr>
        <p:spPr>
          <a:xfrm>
            <a:off x="5562600" y="5410200"/>
            <a:ext cx="1600200" cy="1524000"/>
          </a:xfrm>
          <a:prstGeom prst="ellipse">
            <a:avLst/>
          </a:prstGeom>
          <a:noFill/>
          <a:ln w="5715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3200400" y="2971800"/>
            <a:ext cx="1481238" cy="39882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660033"/>
                </a:solidFill>
                <a:latin typeface="Bernard MT Condensed" pitchFamily="18" charset="0"/>
              </a:rPr>
              <a:t>ATHEROGENIC</a:t>
            </a:r>
            <a:endParaRPr lang="en-US" sz="2400" dirty="0">
              <a:solidFill>
                <a:srgbClr val="660033"/>
              </a:solidFill>
              <a:latin typeface="Bernard MT Condensed" pitchFamily="18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839811" y="2971800"/>
            <a:ext cx="2114425" cy="39882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000" dirty="0" smtClean="0">
                <a:solidFill>
                  <a:srgbClr val="660033"/>
                </a:solidFill>
                <a:latin typeface="Bernard MT Condensed" pitchFamily="18" charset="0"/>
              </a:rPr>
              <a:t>ATHEROPROTECTIVE</a:t>
            </a:r>
            <a:endParaRPr lang="en-US" sz="2000" dirty="0">
              <a:solidFill>
                <a:srgbClr val="660033"/>
              </a:solidFill>
              <a:latin typeface="Bernard MT Condensed" pitchFamily="18" charset="0"/>
            </a:endParaRPr>
          </a:p>
        </p:txBody>
      </p:sp>
      <p:sp>
        <p:nvSpPr>
          <p:cNvPr id="78" name="5-Point Star 77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68" grpId="0" animBg="1"/>
      <p:bldP spid="69" grpId="0" animBg="1"/>
      <p:bldP spid="70" grpId="0" animBg="1"/>
      <p:bldP spid="73" grpId="0" animBg="1"/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46000">
              <a:schemeClr val="accent6">
                <a:lumMod val="20000"/>
                <a:lumOff val="80000"/>
                <a:alpha val="67000"/>
              </a:schemeClr>
            </a:gs>
            <a:gs pos="46000">
              <a:srgbClr val="E2D09E">
                <a:alpha val="71000"/>
              </a:srgbClr>
            </a:gs>
            <a:gs pos="61000">
              <a:srgbClr val="DEC98E">
                <a:alpha val="69000"/>
              </a:srgbClr>
            </a:gs>
            <a:gs pos="91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533400"/>
            <a:ext cx="2626040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LP REMODELING</a:t>
            </a:r>
            <a:endParaRPr lang="en-US" sz="3200" b="1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3200" y="608013"/>
            <a:ext cx="7391400" cy="811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40" dirty="0">
                <a:latin typeface="Arial Narrow" pitchFamily="34" charset="0"/>
                <a:cs typeface="+mn-cs"/>
              </a:rPr>
              <a:t>Begins as </a:t>
            </a:r>
            <a:r>
              <a:rPr lang="en-US" sz="2800" spc="40" dirty="0">
                <a:solidFill>
                  <a:srgbClr val="FF0000"/>
                </a:solidFill>
                <a:latin typeface="Bernard MT Condensed" pitchFamily="18" charset="0"/>
                <a:cs typeface="+mn-cs"/>
              </a:rPr>
              <a:t>INFLAMMATORY REACTION </a:t>
            </a:r>
            <a:r>
              <a:rPr lang="en-US" sz="2800" b="1" spc="40" dirty="0">
                <a:latin typeface="Arial Narrow" pitchFamily="34" charset="0"/>
                <a:cs typeface="+mn-cs"/>
              </a:rPr>
              <a:t>triggered by;</a:t>
            </a:r>
          </a:p>
          <a:p>
            <a:pPr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40" dirty="0">
                <a:latin typeface="Arial Narrow" pitchFamily="34" charset="0"/>
                <a:cs typeface="+mn-cs"/>
              </a:rPr>
              <a:t>Endothelial dysfunction </a:t>
            </a:r>
            <a:r>
              <a:rPr lang="en-US" sz="2800" b="1" u="sng" spc="40" dirty="0">
                <a:latin typeface="Arial Narrow" pitchFamily="34" charset="0"/>
                <a:cs typeface="+mn-cs"/>
              </a:rPr>
              <a:t>+</a:t>
            </a:r>
            <a:r>
              <a:rPr lang="en-US" sz="2800" b="1" spc="40" dirty="0">
                <a:latin typeface="Arial Narrow" pitchFamily="34" charset="0"/>
                <a:cs typeface="+mn-cs"/>
              </a:rPr>
              <a:t> </a:t>
            </a:r>
            <a:r>
              <a:rPr lang="en-US" sz="2800" b="1" spc="40" dirty="0" err="1" smtClean="0">
                <a:latin typeface="Arial Narrow" pitchFamily="34" charset="0"/>
                <a:cs typeface="+mn-cs"/>
              </a:rPr>
              <a:t>Dyslipidemia</a:t>
            </a:r>
            <a:r>
              <a:rPr lang="en-US" sz="2800" b="1" spc="40" dirty="0" smtClean="0">
                <a:latin typeface="Arial Narrow" pitchFamily="34" charset="0"/>
                <a:cs typeface="+mn-cs"/>
              </a:rPr>
              <a:t>  </a:t>
            </a:r>
            <a:endParaRPr lang="en-US" sz="2800" b="1" spc="40" dirty="0">
              <a:latin typeface="Arial Narrow" pitchFamily="34" charset="0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57580" y="23614"/>
            <a:ext cx="7162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THE STORY OF ATHEROGENESIS</a:t>
            </a:r>
          </a:p>
        </p:txBody>
      </p:sp>
      <p:pic>
        <p:nvPicPr>
          <p:cNvPr id="20484" name="Picture 2" descr="Diapositiva1"/>
          <p:cNvPicPr>
            <a:picLocks noChangeAspect="1" noChangeArrowheads="1"/>
          </p:cNvPicPr>
          <p:nvPr/>
        </p:nvPicPr>
        <p:blipFill>
          <a:blip r:embed="rId2" cstate="print"/>
          <a:srcRect r="4803"/>
          <a:stretch>
            <a:fillRect/>
          </a:stretch>
        </p:blipFill>
        <p:spPr bwMode="auto">
          <a:xfrm>
            <a:off x="762000" y="1447800"/>
            <a:ext cx="754380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5" name="Group 10"/>
          <p:cNvGrpSpPr>
            <a:grpSpLocks/>
          </p:cNvGrpSpPr>
          <p:nvPr/>
        </p:nvGrpSpPr>
        <p:grpSpPr bwMode="auto">
          <a:xfrm>
            <a:off x="685800" y="1697038"/>
            <a:ext cx="7620000" cy="4616450"/>
            <a:chOff x="533400" y="1086728"/>
            <a:chExt cx="7620000" cy="4616604"/>
          </a:xfrm>
        </p:grpSpPr>
        <p:sp>
          <p:nvSpPr>
            <p:cNvPr id="20486" name="TextBox 11"/>
            <p:cNvSpPr txBox="1">
              <a:spLocks noChangeArrowheads="1"/>
            </p:cNvSpPr>
            <p:nvPr/>
          </p:nvSpPr>
          <p:spPr bwMode="auto">
            <a:xfrm>
              <a:off x="3276600" y="1752600"/>
              <a:ext cx="838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MC</a:t>
              </a:r>
            </a:p>
          </p:txBody>
        </p:sp>
        <p:sp>
          <p:nvSpPr>
            <p:cNvPr id="20487" name="TextBox 12"/>
            <p:cNvSpPr txBox="1">
              <a:spLocks noChangeArrowheads="1"/>
            </p:cNvSpPr>
            <p:nvPr/>
          </p:nvSpPr>
          <p:spPr bwMode="auto">
            <a:xfrm>
              <a:off x="4724400" y="2590800"/>
              <a:ext cx="1447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Dysfunction</a:t>
              </a:r>
            </a:p>
          </p:txBody>
        </p:sp>
        <p:sp>
          <p:nvSpPr>
            <p:cNvPr id="20488" name="TextBox 13"/>
            <p:cNvSpPr txBox="1">
              <a:spLocks noChangeArrowheads="1"/>
            </p:cNvSpPr>
            <p:nvPr/>
          </p:nvSpPr>
          <p:spPr bwMode="auto">
            <a:xfrm>
              <a:off x="4724400" y="1086728"/>
              <a:ext cx="99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Rolling</a:t>
              </a:r>
            </a:p>
          </p:txBody>
        </p:sp>
        <p:sp>
          <p:nvSpPr>
            <p:cNvPr id="20489" name="TextBox 14"/>
            <p:cNvSpPr txBox="1">
              <a:spLocks noChangeArrowheads="1"/>
            </p:cNvSpPr>
            <p:nvPr/>
          </p:nvSpPr>
          <p:spPr bwMode="auto">
            <a:xfrm>
              <a:off x="4495800" y="1419664"/>
              <a:ext cx="99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Scrolling</a:t>
              </a:r>
            </a:p>
          </p:txBody>
        </p:sp>
        <p:sp>
          <p:nvSpPr>
            <p:cNvPr id="20490" name="TextBox 15"/>
            <p:cNvSpPr txBox="1">
              <a:spLocks noChangeArrowheads="1"/>
            </p:cNvSpPr>
            <p:nvPr/>
          </p:nvSpPr>
          <p:spPr bwMode="auto">
            <a:xfrm>
              <a:off x="4191000" y="1724464"/>
              <a:ext cx="121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Diapedesis</a:t>
              </a:r>
            </a:p>
          </p:txBody>
        </p:sp>
        <p:sp>
          <p:nvSpPr>
            <p:cNvPr id="20491" name="TextBox 16"/>
            <p:cNvSpPr txBox="1">
              <a:spLocks noChangeArrowheads="1"/>
            </p:cNvSpPr>
            <p:nvPr/>
          </p:nvSpPr>
          <p:spPr bwMode="auto">
            <a:xfrm>
              <a:off x="1600200" y="2590800"/>
              <a:ext cx="1447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Expression</a:t>
              </a:r>
            </a:p>
          </p:txBody>
        </p:sp>
        <p:sp>
          <p:nvSpPr>
            <p:cNvPr id="20492" name="TextBox 17"/>
            <p:cNvSpPr txBox="1">
              <a:spLocks noChangeArrowheads="1"/>
            </p:cNvSpPr>
            <p:nvPr/>
          </p:nvSpPr>
          <p:spPr bwMode="auto">
            <a:xfrm>
              <a:off x="609600" y="1676400"/>
              <a:ext cx="99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LDL leak</a:t>
              </a:r>
            </a:p>
          </p:txBody>
        </p:sp>
        <p:sp>
          <p:nvSpPr>
            <p:cNvPr id="20493" name="TextBox 18"/>
            <p:cNvSpPr txBox="1">
              <a:spLocks noChangeArrowheads="1"/>
            </p:cNvSpPr>
            <p:nvPr/>
          </p:nvSpPr>
          <p:spPr bwMode="auto">
            <a:xfrm>
              <a:off x="533400" y="3482924"/>
              <a:ext cx="121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Trapping</a:t>
              </a:r>
            </a:p>
          </p:txBody>
        </p:sp>
        <p:sp>
          <p:nvSpPr>
            <p:cNvPr id="20494" name="TextBox 19"/>
            <p:cNvSpPr txBox="1">
              <a:spLocks noChangeArrowheads="1"/>
            </p:cNvSpPr>
            <p:nvPr/>
          </p:nvSpPr>
          <p:spPr bwMode="auto">
            <a:xfrm>
              <a:off x="4114800" y="5334000"/>
              <a:ext cx="762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SR-A</a:t>
              </a:r>
            </a:p>
          </p:txBody>
        </p:sp>
        <p:sp>
          <p:nvSpPr>
            <p:cNvPr id="20495" name="TextBox 20"/>
            <p:cNvSpPr txBox="1">
              <a:spLocks noChangeArrowheads="1"/>
            </p:cNvSpPr>
            <p:nvPr/>
          </p:nvSpPr>
          <p:spPr bwMode="auto">
            <a:xfrm>
              <a:off x="4419600" y="3781864"/>
              <a:ext cx="762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SR-A</a:t>
              </a:r>
            </a:p>
          </p:txBody>
        </p:sp>
        <p:sp>
          <p:nvSpPr>
            <p:cNvPr id="22" name="Arc 21"/>
            <p:cNvSpPr/>
            <p:nvPr/>
          </p:nvSpPr>
          <p:spPr>
            <a:xfrm flipH="1" flipV="1">
              <a:off x="3657600" y="2209127"/>
              <a:ext cx="1219200" cy="1981266"/>
            </a:xfrm>
            <a:prstGeom prst="arc">
              <a:avLst/>
            </a:prstGeom>
            <a:ln w="38100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497" name="TextBox 22"/>
            <p:cNvSpPr txBox="1">
              <a:spLocks noChangeArrowheads="1"/>
            </p:cNvSpPr>
            <p:nvPr/>
          </p:nvSpPr>
          <p:spPr bwMode="auto">
            <a:xfrm>
              <a:off x="4419600" y="4369188"/>
              <a:ext cx="1676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Engulf Ox -LDL</a:t>
              </a:r>
            </a:p>
          </p:txBody>
        </p:sp>
        <p:sp>
          <p:nvSpPr>
            <p:cNvPr id="24" name="Arc 23"/>
            <p:cNvSpPr/>
            <p:nvPr/>
          </p:nvSpPr>
          <p:spPr>
            <a:xfrm rot="20310432" flipH="1" flipV="1">
              <a:off x="6186488" y="3709365"/>
              <a:ext cx="1219200" cy="1143038"/>
            </a:xfrm>
            <a:prstGeom prst="arc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499" name="TextBox 24"/>
            <p:cNvSpPr txBox="1">
              <a:spLocks noChangeArrowheads="1"/>
            </p:cNvSpPr>
            <p:nvPr/>
          </p:nvSpPr>
          <p:spPr bwMode="auto">
            <a:xfrm>
              <a:off x="7086600" y="4648200"/>
              <a:ext cx="1066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latin typeface="Calibri" pitchFamily="34" charset="0"/>
                </a:rPr>
                <a:t>No efflux</a:t>
              </a:r>
            </a:p>
          </p:txBody>
        </p:sp>
      </p:grpSp>
      <p:pic>
        <p:nvPicPr>
          <p:cNvPr id="20" name="Picture 2" descr="Diapositiva3"/>
          <p:cNvPicPr>
            <a:picLocks noChangeAspect="1" noChangeArrowheads="1"/>
          </p:cNvPicPr>
          <p:nvPr/>
        </p:nvPicPr>
        <p:blipFill>
          <a:blip r:embed="rId3" cstate="print"/>
          <a:srcRect l="8660" t="13080" r="25003" b="15710"/>
          <a:stretch>
            <a:fillRect/>
          </a:stretch>
        </p:blipFill>
        <p:spPr>
          <a:xfrm rot="439474">
            <a:off x="6584388" y="908572"/>
            <a:ext cx="2467947" cy="1909236"/>
          </a:xfrm>
          <a:prstGeom prst="ellipse">
            <a:avLst/>
          </a:prstGeom>
          <a:noFill/>
          <a:ln/>
        </p:spPr>
      </p:pic>
      <p:sp>
        <p:nvSpPr>
          <p:cNvPr id="21" name="5-Point Star 20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181600" y="533400"/>
            <a:ext cx="358140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40" dirty="0">
                <a:latin typeface="Arial Narrow" pitchFamily="34" charset="0"/>
                <a:cs typeface="+mn-cs"/>
              </a:rPr>
              <a:t>Progress as </a:t>
            </a:r>
            <a:r>
              <a:rPr lang="en-US" sz="2600" spc="-40" dirty="0">
                <a:solidFill>
                  <a:srgbClr val="FF0000"/>
                </a:solidFill>
                <a:latin typeface="Bernard MT Condensed" pitchFamily="18" charset="0"/>
                <a:cs typeface="+mn-cs"/>
              </a:rPr>
              <a:t>FIBRO-PROLIFERATIVE DISORDER</a:t>
            </a:r>
          </a:p>
        </p:txBody>
      </p:sp>
      <p:grpSp>
        <p:nvGrpSpPr>
          <p:cNvPr id="23" name="Group 74"/>
          <p:cNvGrpSpPr>
            <a:grpSpLocks/>
          </p:cNvGrpSpPr>
          <p:nvPr/>
        </p:nvGrpSpPr>
        <p:grpSpPr bwMode="auto">
          <a:xfrm>
            <a:off x="228600" y="457200"/>
            <a:ext cx="5029200" cy="3581400"/>
            <a:chOff x="228600" y="1069031"/>
            <a:chExt cx="5486399" cy="3886201"/>
          </a:xfrm>
        </p:grpSpPr>
        <p:sp>
          <p:nvSpPr>
            <p:cNvPr id="25" name="AutoShape 3"/>
            <p:cNvSpPr>
              <a:spLocks noChangeArrowheads="1"/>
            </p:cNvSpPr>
            <p:nvPr/>
          </p:nvSpPr>
          <p:spPr bwMode="auto">
            <a:xfrm>
              <a:off x="228600" y="1069031"/>
              <a:ext cx="5298171" cy="3886201"/>
            </a:xfrm>
            <a:prstGeom prst="bevel">
              <a:avLst>
                <a:gd name="adj" fmla="val 1245"/>
              </a:avLst>
            </a:prstGeom>
            <a:solidFill>
              <a:srgbClr val="50005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latin typeface="Arial Narrow" pitchFamily="34" charset="0"/>
              </a:endParaRPr>
            </a:p>
          </p:txBody>
        </p:sp>
        <p:sp>
          <p:nvSpPr>
            <p:cNvPr id="26" name="Freeform 4"/>
            <p:cNvSpPr>
              <a:spLocks/>
            </p:cNvSpPr>
            <p:nvPr/>
          </p:nvSpPr>
          <p:spPr bwMode="auto">
            <a:xfrm flipV="1">
              <a:off x="300607" y="4095795"/>
              <a:ext cx="5160474" cy="798998"/>
            </a:xfrm>
            <a:custGeom>
              <a:avLst/>
              <a:gdLst>
                <a:gd name="T0" fmla="*/ 0 w 4694"/>
                <a:gd name="T1" fmla="*/ 633 h 674"/>
                <a:gd name="T2" fmla="*/ 0 w 4694"/>
                <a:gd name="T3" fmla="*/ 25 h 674"/>
                <a:gd name="T4" fmla="*/ 304 w 4694"/>
                <a:gd name="T5" fmla="*/ 66 h 674"/>
                <a:gd name="T6" fmla="*/ 535 w 4694"/>
                <a:gd name="T7" fmla="*/ 25 h 674"/>
                <a:gd name="T8" fmla="*/ 658 w 4694"/>
                <a:gd name="T9" fmla="*/ 8 h 674"/>
                <a:gd name="T10" fmla="*/ 880 w 4694"/>
                <a:gd name="T11" fmla="*/ 74 h 674"/>
                <a:gd name="T12" fmla="*/ 1159 w 4694"/>
                <a:gd name="T13" fmla="*/ 33 h 674"/>
                <a:gd name="T14" fmla="*/ 1348 w 4694"/>
                <a:gd name="T15" fmla="*/ 41 h 674"/>
                <a:gd name="T16" fmla="*/ 1546 w 4694"/>
                <a:gd name="T17" fmla="*/ 0 h 674"/>
                <a:gd name="T18" fmla="*/ 1866 w 4694"/>
                <a:gd name="T19" fmla="*/ 74 h 674"/>
                <a:gd name="T20" fmla="*/ 2064 w 4694"/>
                <a:gd name="T21" fmla="*/ 33 h 674"/>
                <a:gd name="T22" fmla="*/ 2392 w 4694"/>
                <a:gd name="T23" fmla="*/ 82 h 674"/>
                <a:gd name="T24" fmla="*/ 2729 w 4694"/>
                <a:gd name="T25" fmla="*/ 25 h 674"/>
                <a:gd name="T26" fmla="*/ 2951 w 4694"/>
                <a:gd name="T27" fmla="*/ 33 h 674"/>
                <a:gd name="T28" fmla="*/ 3190 w 4694"/>
                <a:gd name="T29" fmla="*/ 82 h 674"/>
                <a:gd name="T30" fmla="*/ 3453 w 4694"/>
                <a:gd name="T31" fmla="*/ 17 h 674"/>
                <a:gd name="T32" fmla="*/ 3708 w 4694"/>
                <a:gd name="T33" fmla="*/ 74 h 674"/>
                <a:gd name="T34" fmla="*/ 3938 w 4694"/>
                <a:gd name="T35" fmla="*/ 58 h 674"/>
                <a:gd name="T36" fmla="*/ 4094 w 4694"/>
                <a:gd name="T37" fmla="*/ 8 h 674"/>
                <a:gd name="T38" fmla="*/ 4365 w 4694"/>
                <a:gd name="T39" fmla="*/ 58 h 674"/>
                <a:gd name="T40" fmla="*/ 4595 w 4694"/>
                <a:gd name="T41" fmla="*/ 74 h 674"/>
                <a:gd name="T42" fmla="*/ 4694 w 4694"/>
                <a:gd name="T43" fmla="*/ 74 h 674"/>
                <a:gd name="T44" fmla="*/ 4694 w 4694"/>
                <a:gd name="T45" fmla="*/ 666 h 674"/>
                <a:gd name="T46" fmla="*/ 4308 w 4694"/>
                <a:gd name="T47" fmla="*/ 666 h 674"/>
                <a:gd name="T48" fmla="*/ 4061 w 4694"/>
                <a:gd name="T49" fmla="*/ 633 h 674"/>
                <a:gd name="T50" fmla="*/ 3839 w 4694"/>
                <a:gd name="T51" fmla="*/ 674 h 674"/>
                <a:gd name="T52" fmla="*/ 3510 w 4694"/>
                <a:gd name="T53" fmla="*/ 625 h 674"/>
                <a:gd name="T54" fmla="*/ 3239 w 4694"/>
                <a:gd name="T55" fmla="*/ 649 h 674"/>
                <a:gd name="T56" fmla="*/ 3116 w 4694"/>
                <a:gd name="T57" fmla="*/ 649 h 674"/>
                <a:gd name="T58" fmla="*/ 2877 w 4694"/>
                <a:gd name="T59" fmla="*/ 617 h 674"/>
                <a:gd name="T60" fmla="*/ 2655 w 4694"/>
                <a:gd name="T61" fmla="*/ 633 h 674"/>
                <a:gd name="T62" fmla="*/ 2458 w 4694"/>
                <a:gd name="T63" fmla="*/ 674 h 674"/>
                <a:gd name="T64" fmla="*/ 2179 w 4694"/>
                <a:gd name="T65" fmla="*/ 625 h 674"/>
                <a:gd name="T66" fmla="*/ 2055 w 4694"/>
                <a:gd name="T67" fmla="*/ 617 h 674"/>
                <a:gd name="T68" fmla="*/ 1842 w 4694"/>
                <a:gd name="T69" fmla="*/ 666 h 674"/>
                <a:gd name="T70" fmla="*/ 1611 w 4694"/>
                <a:gd name="T71" fmla="*/ 600 h 674"/>
                <a:gd name="T72" fmla="*/ 1357 w 4694"/>
                <a:gd name="T73" fmla="*/ 600 h 674"/>
                <a:gd name="T74" fmla="*/ 1069 w 4694"/>
                <a:gd name="T75" fmla="*/ 641 h 674"/>
                <a:gd name="T76" fmla="*/ 905 w 4694"/>
                <a:gd name="T77" fmla="*/ 649 h 674"/>
                <a:gd name="T78" fmla="*/ 715 w 4694"/>
                <a:gd name="T79" fmla="*/ 592 h 674"/>
                <a:gd name="T80" fmla="*/ 502 w 4694"/>
                <a:gd name="T81" fmla="*/ 608 h 674"/>
                <a:gd name="T82" fmla="*/ 329 w 4694"/>
                <a:gd name="T83" fmla="*/ 649 h 674"/>
                <a:gd name="T84" fmla="*/ 140 w 4694"/>
                <a:gd name="T85" fmla="*/ 649 h 674"/>
                <a:gd name="T86" fmla="*/ 0 w 4694"/>
                <a:gd name="T87" fmla="*/ 633 h 6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94"/>
                <a:gd name="T133" fmla="*/ 0 h 674"/>
                <a:gd name="T134" fmla="*/ 4694 w 4694"/>
                <a:gd name="T135" fmla="*/ 674 h 6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94" h="674">
                  <a:moveTo>
                    <a:pt x="0" y="633"/>
                  </a:moveTo>
                  <a:lnTo>
                    <a:pt x="0" y="25"/>
                  </a:lnTo>
                  <a:lnTo>
                    <a:pt x="304" y="66"/>
                  </a:lnTo>
                  <a:lnTo>
                    <a:pt x="535" y="25"/>
                  </a:lnTo>
                  <a:lnTo>
                    <a:pt x="658" y="8"/>
                  </a:lnTo>
                  <a:lnTo>
                    <a:pt x="880" y="74"/>
                  </a:lnTo>
                  <a:lnTo>
                    <a:pt x="1159" y="33"/>
                  </a:lnTo>
                  <a:lnTo>
                    <a:pt x="1348" y="41"/>
                  </a:lnTo>
                  <a:lnTo>
                    <a:pt x="1546" y="0"/>
                  </a:lnTo>
                  <a:lnTo>
                    <a:pt x="1866" y="74"/>
                  </a:lnTo>
                  <a:lnTo>
                    <a:pt x="2064" y="33"/>
                  </a:lnTo>
                  <a:lnTo>
                    <a:pt x="2392" y="82"/>
                  </a:lnTo>
                  <a:lnTo>
                    <a:pt x="2729" y="25"/>
                  </a:lnTo>
                  <a:lnTo>
                    <a:pt x="2951" y="33"/>
                  </a:lnTo>
                  <a:lnTo>
                    <a:pt x="3190" y="82"/>
                  </a:lnTo>
                  <a:lnTo>
                    <a:pt x="3453" y="17"/>
                  </a:lnTo>
                  <a:lnTo>
                    <a:pt x="3708" y="74"/>
                  </a:lnTo>
                  <a:lnTo>
                    <a:pt x="3938" y="58"/>
                  </a:lnTo>
                  <a:lnTo>
                    <a:pt x="4094" y="8"/>
                  </a:lnTo>
                  <a:lnTo>
                    <a:pt x="4365" y="58"/>
                  </a:lnTo>
                  <a:lnTo>
                    <a:pt x="4595" y="74"/>
                  </a:lnTo>
                  <a:lnTo>
                    <a:pt x="4694" y="74"/>
                  </a:lnTo>
                  <a:lnTo>
                    <a:pt x="4694" y="666"/>
                  </a:lnTo>
                  <a:lnTo>
                    <a:pt x="4308" y="666"/>
                  </a:lnTo>
                  <a:lnTo>
                    <a:pt x="4061" y="633"/>
                  </a:lnTo>
                  <a:lnTo>
                    <a:pt x="3839" y="674"/>
                  </a:lnTo>
                  <a:lnTo>
                    <a:pt x="3510" y="625"/>
                  </a:lnTo>
                  <a:lnTo>
                    <a:pt x="3239" y="649"/>
                  </a:lnTo>
                  <a:lnTo>
                    <a:pt x="3116" y="649"/>
                  </a:lnTo>
                  <a:lnTo>
                    <a:pt x="2877" y="617"/>
                  </a:lnTo>
                  <a:lnTo>
                    <a:pt x="2655" y="633"/>
                  </a:lnTo>
                  <a:lnTo>
                    <a:pt x="2458" y="674"/>
                  </a:lnTo>
                  <a:lnTo>
                    <a:pt x="2179" y="625"/>
                  </a:lnTo>
                  <a:lnTo>
                    <a:pt x="2055" y="617"/>
                  </a:lnTo>
                  <a:lnTo>
                    <a:pt x="1842" y="666"/>
                  </a:lnTo>
                  <a:lnTo>
                    <a:pt x="1611" y="600"/>
                  </a:lnTo>
                  <a:lnTo>
                    <a:pt x="1357" y="600"/>
                  </a:lnTo>
                  <a:lnTo>
                    <a:pt x="1069" y="641"/>
                  </a:lnTo>
                  <a:lnTo>
                    <a:pt x="905" y="649"/>
                  </a:lnTo>
                  <a:lnTo>
                    <a:pt x="715" y="592"/>
                  </a:lnTo>
                  <a:lnTo>
                    <a:pt x="502" y="608"/>
                  </a:lnTo>
                  <a:lnTo>
                    <a:pt x="329" y="649"/>
                  </a:lnTo>
                  <a:lnTo>
                    <a:pt x="140" y="649"/>
                  </a:lnTo>
                  <a:lnTo>
                    <a:pt x="0" y="633"/>
                  </a:lnTo>
                  <a:close/>
                </a:path>
              </a:pathLst>
            </a:custGeom>
            <a:solidFill>
              <a:schemeClr val="folHlink"/>
            </a:solidFill>
            <a:ln w="254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5"/>
            <p:cNvSpPr>
              <a:spLocks/>
            </p:cNvSpPr>
            <p:nvPr/>
          </p:nvSpPr>
          <p:spPr bwMode="auto">
            <a:xfrm>
              <a:off x="301870" y="1660121"/>
              <a:ext cx="5160474" cy="2118976"/>
            </a:xfrm>
            <a:custGeom>
              <a:avLst/>
              <a:gdLst>
                <a:gd name="T0" fmla="*/ 0 w 4686"/>
                <a:gd name="T1" fmla="*/ 1230 h 1788"/>
                <a:gd name="T2" fmla="*/ 0 w 4686"/>
                <a:gd name="T3" fmla="*/ 1788 h 1788"/>
                <a:gd name="T4" fmla="*/ 4686 w 4686"/>
                <a:gd name="T5" fmla="*/ 1788 h 1788"/>
                <a:gd name="T6" fmla="*/ 4686 w 4686"/>
                <a:gd name="T7" fmla="*/ 1302 h 1788"/>
                <a:gd name="T8" fmla="*/ 4350 w 4686"/>
                <a:gd name="T9" fmla="*/ 1248 h 1788"/>
                <a:gd name="T10" fmla="*/ 4302 w 4686"/>
                <a:gd name="T11" fmla="*/ 1224 h 1788"/>
                <a:gd name="T12" fmla="*/ 4224 w 4686"/>
                <a:gd name="T13" fmla="*/ 1200 h 1788"/>
                <a:gd name="T14" fmla="*/ 4080 w 4686"/>
                <a:gd name="T15" fmla="*/ 1146 h 1788"/>
                <a:gd name="T16" fmla="*/ 4020 w 4686"/>
                <a:gd name="T17" fmla="*/ 1128 h 1788"/>
                <a:gd name="T18" fmla="*/ 3882 w 4686"/>
                <a:gd name="T19" fmla="*/ 1050 h 1788"/>
                <a:gd name="T20" fmla="*/ 3828 w 4686"/>
                <a:gd name="T21" fmla="*/ 1014 h 1788"/>
                <a:gd name="T22" fmla="*/ 3720 w 4686"/>
                <a:gd name="T23" fmla="*/ 954 h 1788"/>
                <a:gd name="T24" fmla="*/ 3666 w 4686"/>
                <a:gd name="T25" fmla="*/ 912 h 1788"/>
                <a:gd name="T26" fmla="*/ 3594 w 4686"/>
                <a:gd name="T27" fmla="*/ 858 h 1788"/>
                <a:gd name="T28" fmla="*/ 3564 w 4686"/>
                <a:gd name="T29" fmla="*/ 816 h 1788"/>
                <a:gd name="T30" fmla="*/ 3258 w 4686"/>
                <a:gd name="T31" fmla="*/ 504 h 1788"/>
                <a:gd name="T32" fmla="*/ 3240 w 4686"/>
                <a:gd name="T33" fmla="*/ 492 h 1788"/>
                <a:gd name="T34" fmla="*/ 3192 w 4686"/>
                <a:gd name="T35" fmla="*/ 444 h 1788"/>
                <a:gd name="T36" fmla="*/ 3114 w 4686"/>
                <a:gd name="T37" fmla="*/ 354 h 1788"/>
                <a:gd name="T38" fmla="*/ 3060 w 4686"/>
                <a:gd name="T39" fmla="*/ 282 h 1788"/>
                <a:gd name="T40" fmla="*/ 3000 w 4686"/>
                <a:gd name="T41" fmla="*/ 240 h 1788"/>
                <a:gd name="T42" fmla="*/ 2964 w 4686"/>
                <a:gd name="T43" fmla="*/ 216 h 1788"/>
                <a:gd name="T44" fmla="*/ 2856 w 4686"/>
                <a:gd name="T45" fmla="*/ 156 h 1788"/>
                <a:gd name="T46" fmla="*/ 2802 w 4686"/>
                <a:gd name="T47" fmla="*/ 120 h 1788"/>
                <a:gd name="T48" fmla="*/ 2766 w 4686"/>
                <a:gd name="T49" fmla="*/ 102 h 1788"/>
                <a:gd name="T50" fmla="*/ 2526 w 4686"/>
                <a:gd name="T51" fmla="*/ 30 h 1788"/>
                <a:gd name="T52" fmla="*/ 2466 w 4686"/>
                <a:gd name="T53" fmla="*/ 18 h 1788"/>
                <a:gd name="T54" fmla="*/ 2412 w 4686"/>
                <a:gd name="T55" fmla="*/ 0 h 1788"/>
                <a:gd name="T56" fmla="*/ 2124 w 4686"/>
                <a:gd name="T57" fmla="*/ 6 h 1788"/>
                <a:gd name="T58" fmla="*/ 1992 w 4686"/>
                <a:gd name="T59" fmla="*/ 42 h 1788"/>
                <a:gd name="T60" fmla="*/ 1842 w 4686"/>
                <a:gd name="T61" fmla="*/ 90 h 1788"/>
                <a:gd name="T62" fmla="*/ 1680 w 4686"/>
                <a:gd name="T63" fmla="*/ 174 h 1788"/>
                <a:gd name="T64" fmla="*/ 1632 w 4686"/>
                <a:gd name="T65" fmla="*/ 222 h 1788"/>
                <a:gd name="T66" fmla="*/ 1542 w 4686"/>
                <a:gd name="T67" fmla="*/ 288 h 1788"/>
                <a:gd name="T68" fmla="*/ 1500 w 4686"/>
                <a:gd name="T69" fmla="*/ 336 h 1788"/>
                <a:gd name="T70" fmla="*/ 1452 w 4686"/>
                <a:gd name="T71" fmla="*/ 390 h 1788"/>
                <a:gd name="T72" fmla="*/ 1434 w 4686"/>
                <a:gd name="T73" fmla="*/ 408 h 1788"/>
                <a:gd name="T74" fmla="*/ 1374 w 4686"/>
                <a:gd name="T75" fmla="*/ 498 h 1788"/>
                <a:gd name="T76" fmla="*/ 1350 w 4686"/>
                <a:gd name="T77" fmla="*/ 570 h 1788"/>
                <a:gd name="T78" fmla="*/ 1212 w 4686"/>
                <a:gd name="T79" fmla="*/ 714 h 1788"/>
                <a:gd name="T80" fmla="*/ 1194 w 4686"/>
                <a:gd name="T81" fmla="*/ 750 h 1788"/>
                <a:gd name="T82" fmla="*/ 1170 w 4686"/>
                <a:gd name="T83" fmla="*/ 762 h 1788"/>
                <a:gd name="T84" fmla="*/ 1056 w 4686"/>
                <a:gd name="T85" fmla="*/ 864 h 1788"/>
                <a:gd name="T86" fmla="*/ 1026 w 4686"/>
                <a:gd name="T87" fmla="*/ 888 h 1788"/>
                <a:gd name="T88" fmla="*/ 990 w 4686"/>
                <a:gd name="T89" fmla="*/ 912 h 1788"/>
                <a:gd name="T90" fmla="*/ 924 w 4686"/>
                <a:gd name="T91" fmla="*/ 978 h 1788"/>
                <a:gd name="T92" fmla="*/ 906 w 4686"/>
                <a:gd name="T93" fmla="*/ 984 h 1788"/>
                <a:gd name="T94" fmla="*/ 882 w 4686"/>
                <a:gd name="T95" fmla="*/ 996 h 1788"/>
                <a:gd name="T96" fmla="*/ 864 w 4686"/>
                <a:gd name="T97" fmla="*/ 1014 h 1788"/>
                <a:gd name="T98" fmla="*/ 828 w 4686"/>
                <a:gd name="T99" fmla="*/ 1038 h 1788"/>
                <a:gd name="T100" fmla="*/ 810 w 4686"/>
                <a:gd name="T101" fmla="*/ 1050 h 1788"/>
                <a:gd name="T102" fmla="*/ 798 w 4686"/>
                <a:gd name="T103" fmla="*/ 1068 h 1788"/>
                <a:gd name="T104" fmla="*/ 762 w 4686"/>
                <a:gd name="T105" fmla="*/ 1080 h 1788"/>
                <a:gd name="T106" fmla="*/ 660 w 4686"/>
                <a:gd name="T107" fmla="*/ 1128 h 1788"/>
                <a:gd name="T108" fmla="*/ 588 w 4686"/>
                <a:gd name="T109" fmla="*/ 1164 h 1788"/>
                <a:gd name="T110" fmla="*/ 414 w 4686"/>
                <a:gd name="T111" fmla="*/ 1206 h 1788"/>
                <a:gd name="T112" fmla="*/ 264 w 4686"/>
                <a:gd name="T113" fmla="*/ 1236 h 1788"/>
                <a:gd name="T114" fmla="*/ 0 w 4686"/>
                <a:gd name="T115" fmla="*/ 1230 h 178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686"/>
                <a:gd name="T175" fmla="*/ 0 h 1788"/>
                <a:gd name="T176" fmla="*/ 4686 w 4686"/>
                <a:gd name="T177" fmla="*/ 1788 h 178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686" h="1788">
                  <a:moveTo>
                    <a:pt x="0" y="1230"/>
                  </a:moveTo>
                  <a:lnTo>
                    <a:pt x="0" y="1788"/>
                  </a:lnTo>
                  <a:lnTo>
                    <a:pt x="4686" y="1788"/>
                  </a:lnTo>
                  <a:lnTo>
                    <a:pt x="4686" y="1302"/>
                  </a:lnTo>
                  <a:cubicBezTo>
                    <a:pt x="4574" y="1284"/>
                    <a:pt x="4461" y="1271"/>
                    <a:pt x="4350" y="1248"/>
                  </a:cubicBezTo>
                  <a:cubicBezTo>
                    <a:pt x="4332" y="1244"/>
                    <a:pt x="4319" y="1230"/>
                    <a:pt x="4302" y="1224"/>
                  </a:cubicBezTo>
                  <a:cubicBezTo>
                    <a:pt x="4276" y="1215"/>
                    <a:pt x="4250" y="1209"/>
                    <a:pt x="4224" y="1200"/>
                  </a:cubicBezTo>
                  <a:cubicBezTo>
                    <a:pt x="4175" y="1184"/>
                    <a:pt x="4128" y="1162"/>
                    <a:pt x="4080" y="1146"/>
                  </a:cubicBezTo>
                  <a:cubicBezTo>
                    <a:pt x="4060" y="1139"/>
                    <a:pt x="4020" y="1128"/>
                    <a:pt x="4020" y="1128"/>
                  </a:cubicBezTo>
                  <a:cubicBezTo>
                    <a:pt x="3976" y="1095"/>
                    <a:pt x="3934" y="1067"/>
                    <a:pt x="3882" y="1050"/>
                  </a:cubicBezTo>
                  <a:cubicBezTo>
                    <a:pt x="3863" y="1031"/>
                    <a:pt x="3850" y="1026"/>
                    <a:pt x="3828" y="1014"/>
                  </a:cubicBezTo>
                  <a:cubicBezTo>
                    <a:pt x="3788" y="992"/>
                    <a:pt x="3763" y="968"/>
                    <a:pt x="3720" y="954"/>
                  </a:cubicBezTo>
                  <a:cubicBezTo>
                    <a:pt x="3685" y="942"/>
                    <a:pt x="3689" y="930"/>
                    <a:pt x="3666" y="912"/>
                  </a:cubicBezTo>
                  <a:cubicBezTo>
                    <a:pt x="3644" y="895"/>
                    <a:pt x="3618" y="874"/>
                    <a:pt x="3594" y="858"/>
                  </a:cubicBezTo>
                  <a:cubicBezTo>
                    <a:pt x="3587" y="836"/>
                    <a:pt x="3574" y="835"/>
                    <a:pt x="3564" y="816"/>
                  </a:cubicBezTo>
                  <a:cubicBezTo>
                    <a:pt x="3462" y="712"/>
                    <a:pt x="3361" y="607"/>
                    <a:pt x="3258" y="504"/>
                  </a:cubicBezTo>
                  <a:cubicBezTo>
                    <a:pt x="3253" y="499"/>
                    <a:pt x="3245" y="497"/>
                    <a:pt x="3240" y="492"/>
                  </a:cubicBezTo>
                  <a:cubicBezTo>
                    <a:pt x="3223" y="475"/>
                    <a:pt x="3213" y="458"/>
                    <a:pt x="3192" y="444"/>
                  </a:cubicBezTo>
                  <a:cubicBezTo>
                    <a:pt x="3170" y="411"/>
                    <a:pt x="3142" y="382"/>
                    <a:pt x="3114" y="354"/>
                  </a:cubicBezTo>
                  <a:cubicBezTo>
                    <a:pt x="3092" y="332"/>
                    <a:pt x="3085" y="302"/>
                    <a:pt x="3060" y="282"/>
                  </a:cubicBezTo>
                  <a:cubicBezTo>
                    <a:pt x="3041" y="266"/>
                    <a:pt x="3019" y="255"/>
                    <a:pt x="3000" y="240"/>
                  </a:cubicBezTo>
                  <a:cubicBezTo>
                    <a:pt x="2989" y="231"/>
                    <a:pt x="2964" y="216"/>
                    <a:pt x="2964" y="216"/>
                  </a:cubicBezTo>
                  <a:cubicBezTo>
                    <a:pt x="2939" y="178"/>
                    <a:pt x="2894" y="177"/>
                    <a:pt x="2856" y="156"/>
                  </a:cubicBezTo>
                  <a:cubicBezTo>
                    <a:pt x="2837" y="145"/>
                    <a:pt x="2823" y="127"/>
                    <a:pt x="2802" y="120"/>
                  </a:cubicBezTo>
                  <a:cubicBezTo>
                    <a:pt x="2789" y="116"/>
                    <a:pt x="2766" y="102"/>
                    <a:pt x="2766" y="102"/>
                  </a:cubicBezTo>
                  <a:cubicBezTo>
                    <a:pt x="2647" y="65"/>
                    <a:pt x="2614" y="46"/>
                    <a:pt x="2526" y="30"/>
                  </a:cubicBezTo>
                  <a:cubicBezTo>
                    <a:pt x="2499" y="25"/>
                    <a:pt x="2490" y="25"/>
                    <a:pt x="2466" y="18"/>
                  </a:cubicBezTo>
                  <a:cubicBezTo>
                    <a:pt x="2448" y="13"/>
                    <a:pt x="2412" y="0"/>
                    <a:pt x="2412" y="0"/>
                  </a:cubicBezTo>
                  <a:cubicBezTo>
                    <a:pt x="2316" y="2"/>
                    <a:pt x="2220" y="1"/>
                    <a:pt x="2124" y="6"/>
                  </a:cubicBezTo>
                  <a:cubicBezTo>
                    <a:pt x="2083" y="8"/>
                    <a:pt x="2035" y="36"/>
                    <a:pt x="1992" y="42"/>
                  </a:cubicBezTo>
                  <a:cubicBezTo>
                    <a:pt x="1947" y="57"/>
                    <a:pt x="1884" y="69"/>
                    <a:pt x="1842" y="90"/>
                  </a:cubicBezTo>
                  <a:cubicBezTo>
                    <a:pt x="1788" y="118"/>
                    <a:pt x="1732" y="143"/>
                    <a:pt x="1680" y="174"/>
                  </a:cubicBezTo>
                  <a:cubicBezTo>
                    <a:pt x="1665" y="183"/>
                    <a:pt x="1647" y="210"/>
                    <a:pt x="1632" y="222"/>
                  </a:cubicBezTo>
                  <a:cubicBezTo>
                    <a:pt x="1604" y="244"/>
                    <a:pt x="1571" y="269"/>
                    <a:pt x="1542" y="288"/>
                  </a:cubicBezTo>
                  <a:cubicBezTo>
                    <a:pt x="1514" y="330"/>
                    <a:pt x="1530" y="316"/>
                    <a:pt x="1500" y="336"/>
                  </a:cubicBezTo>
                  <a:cubicBezTo>
                    <a:pt x="1479" y="368"/>
                    <a:pt x="1493" y="349"/>
                    <a:pt x="1452" y="390"/>
                  </a:cubicBezTo>
                  <a:cubicBezTo>
                    <a:pt x="1446" y="396"/>
                    <a:pt x="1434" y="408"/>
                    <a:pt x="1434" y="408"/>
                  </a:cubicBezTo>
                  <a:cubicBezTo>
                    <a:pt x="1422" y="445"/>
                    <a:pt x="1386" y="462"/>
                    <a:pt x="1374" y="498"/>
                  </a:cubicBezTo>
                  <a:cubicBezTo>
                    <a:pt x="1366" y="521"/>
                    <a:pt x="1367" y="553"/>
                    <a:pt x="1350" y="570"/>
                  </a:cubicBezTo>
                  <a:cubicBezTo>
                    <a:pt x="1304" y="618"/>
                    <a:pt x="1256" y="664"/>
                    <a:pt x="1212" y="714"/>
                  </a:cubicBezTo>
                  <a:cubicBezTo>
                    <a:pt x="1182" y="748"/>
                    <a:pt x="1235" y="716"/>
                    <a:pt x="1194" y="750"/>
                  </a:cubicBezTo>
                  <a:cubicBezTo>
                    <a:pt x="1187" y="756"/>
                    <a:pt x="1177" y="756"/>
                    <a:pt x="1170" y="762"/>
                  </a:cubicBezTo>
                  <a:cubicBezTo>
                    <a:pt x="1129" y="794"/>
                    <a:pt x="1100" y="835"/>
                    <a:pt x="1056" y="864"/>
                  </a:cubicBezTo>
                  <a:cubicBezTo>
                    <a:pt x="1034" y="897"/>
                    <a:pt x="1057" y="871"/>
                    <a:pt x="1026" y="888"/>
                  </a:cubicBezTo>
                  <a:cubicBezTo>
                    <a:pt x="1013" y="895"/>
                    <a:pt x="990" y="912"/>
                    <a:pt x="990" y="912"/>
                  </a:cubicBezTo>
                  <a:cubicBezTo>
                    <a:pt x="974" y="937"/>
                    <a:pt x="949" y="962"/>
                    <a:pt x="924" y="978"/>
                  </a:cubicBezTo>
                  <a:cubicBezTo>
                    <a:pt x="919" y="982"/>
                    <a:pt x="912" y="982"/>
                    <a:pt x="906" y="984"/>
                  </a:cubicBezTo>
                  <a:cubicBezTo>
                    <a:pt x="898" y="988"/>
                    <a:pt x="889" y="991"/>
                    <a:pt x="882" y="996"/>
                  </a:cubicBezTo>
                  <a:cubicBezTo>
                    <a:pt x="875" y="1001"/>
                    <a:pt x="871" y="1009"/>
                    <a:pt x="864" y="1014"/>
                  </a:cubicBezTo>
                  <a:cubicBezTo>
                    <a:pt x="853" y="1023"/>
                    <a:pt x="840" y="1030"/>
                    <a:pt x="828" y="1038"/>
                  </a:cubicBezTo>
                  <a:cubicBezTo>
                    <a:pt x="822" y="1042"/>
                    <a:pt x="810" y="1050"/>
                    <a:pt x="810" y="1050"/>
                  </a:cubicBezTo>
                  <a:cubicBezTo>
                    <a:pt x="806" y="1056"/>
                    <a:pt x="804" y="1064"/>
                    <a:pt x="798" y="1068"/>
                  </a:cubicBezTo>
                  <a:cubicBezTo>
                    <a:pt x="787" y="1075"/>
                    <a:pt x="762" y="1080"/>
                    <a:pt x="762" y="1080"/>
                  </a:cubicBezTo>
                  <a:cubicBezTo>
                    <a:pt x="730" y="1104"/>
                    <a:pt x="698" y="1115"/>
                    <a:pt x="660" y="1128"/>
                  </a:cubicBezTo>
                  <a:cubicBezTo>
                    <a:pt x="635" y="1136"/>
                    <a:pt x="612" y="1153"/>
                    <a:pt x="588" y="1164"/>
                  </a:cubicBezTo>
                  <a:cubicBezTo>
                    <a:pt x="533" y="1188"/>
                    <a:pt x="472" y="1195"/>
                    <a:pt x="414" y="1206"/>
                  </a:cubicBezTo>
                  <a:cubicBezTo>
                    <a:pt x="373" y="1213"/>
                    <a:pt x="302" y="1236"/>
                    <a:pt x="264" y="1236"/>
                  </a:cubicBezTo>
                  <a:cubicBezTo>
                    <a:pt x="176" y="1236"/>
                    <a:pt x="88" y="1232"/>
                    <a:pt x="0" y="1230"/>
                  </a:cubicBezTo>
                  <a:close/>
                </a:path>
              </a:pathLst>
            </a:custGeom>
            <a:solidFill>
              <a:srgbClr val="FF9966"/>
            </a:solidFill>
            <a:ln w="254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300607" y="3619539"/>
              <a:ext cx="5160474" cy="798998"/>
            </a:xfrm>
            <a:custGeom>
              <a:avLst/>
              <a:gdLst>
                <a:gd name="T0" fmla="*/ 0 w 4694"/>
                <a:gd name="T1" fmla="*/ 633 h 674"/>
                <a:gd name="T2" fmla="*/ 0 w 4694"/>
                <a:gd name="T3" fmla="*/ 25 h 674"/>
                <a:gd name="T4" fmla="*/ 304 w 4694"/>
                <a:gd name="T5" fmla="*/ 66 h 674"/>
                <a:gd name="T6" fmla="*/ 535 w 4694"/>
                <a:gd name="T7" fmla="*/ 25 h 674"/>
                <a:gd name="T8" fmla="*/ 658 w 4694"/>
                <a:gd name="T9" fmla="*/ 8 h 674"/>
                <a:gd name="T10" fmla="*/ 880 w 4694"/>
                <a:gd name="T11" fmla="*/ 74 h 674"/>
                <a:gd name="T12" fmla="*/ 1159 w 4694"/>
                <a:gd name="T13" fmla="*/ 33 h 674"/>
                <a:gd name="T14" fmla="*/ 1348 w 4694"/>
                <a:gd name="T15" fmla="*/ 41 h 674"/>
                <a:gd name="T16" fmla="*/ 1546 w 4694"/>
                <a:gd name="T17" fmla="*/ 0 h 674"/>
                <a:gd name="T18" fmla="*/ 1866 w 4694"/>
                <a:gd name="T19" fmla="*/ 74 h 674"/>
                <a:gd name="T20" fmla="*/ 2064 w 4694"/>
                <a:gd name="T21" fmla="*/ 33 h 674"/>
                <a:gd name="T22" fmla="*/ 2392 w 4694"/>
                <a:gd name="T23" fmla="*/ 82 h 674"/>
                <a:gd name="T24" fmla="*/ 2729 w 4694"/>
                <a:gd name="T25" fmla="*/ 25 h 674"/>
                <a:gd name="T26" fmla="*/ 2951 w 4694"/>
                <a:gd name="T27" fmla="*/ 33 h 674"/>
                <a:gd name="T28" fmla="*/ 3190 w 4694"/>
                <a:gd name="T29" fmla="*/ 82 h 674"/>
                <a:gd name="T30" fmla="*/ 3453 w 4694"/>
                <a:gd name="T31" fmla="*/ 17 h 674"/>
                <a:gd name="T32" fmla="*/ 3708 w 4694"/>
                <a:gd name="T33" fmla="*/ 74 h 674"/>
                <a:gd name="T34" fmla="*/ 3938 w 4694"/>
                <a:gd name="T35" fmla="*/ 58 h 674"/>
                <a:gd name="T36" fmla="*/ 4094 w 4694"/>
                <a:gd name="T37" fmla="*/ 8 h 674"/>
                <a:gd name="T38" fmla="*/ 4365 w 4694"/>
                <a:gd name="T39" fmla="*/ 58 h 674"/>
                <a:gd name="T40" fmla="*/ 4595 w 4694"/>
                <a:gd name="T41" fmla="*/ 74 h 674"/>
                <a:gd name="T42" fmla="*/ 4694 w 4694"/>
                <a:gd name="T43" fmla="*/ 74 h 674"/>
                <a:gd name="T44" fmla="*/ 4694 w 4694"/>
                <a:gd name="T45" fmla="*/ 666 h 674"/>
                <a:gd name="T46" fmla="*/ 4308 w 4694"/>
                <a:gd name="T47" fmla="*/ 666 h 674"/>
                <a:gd name="T48" fmla="*/ 4061 w 4694"/>
                <a:gd name="T49" fmla="*/ 633 h 674"/>
                <a:gd name="T50" fmla="*/ 3839 w 4694"/>
                <a:gd name="T51" fmla="*/ 674 h 674"/>
                <a:gd name="T52" fmla="*/ 3510 w 4694"/>
                <a:gd name="T53" fmla="*/ 625 h 674"/>
                <a:gd name="T54" fmla="*/ 3239 w 4694"/>
                <a:gd name="T55" fmla="*/ 649 h 674"/>
                <a:gd name="T56" fmla="*/ 3116 w 4694"/>
                <a:gd name="T57" fmla="*/ 649 h 674"/>
                <a:gd name="T58" fmla="*/ 2877 w 4694"/>
                <a:gd name="T59" fmla="*/ 617 h 674"/>
                <a:gd name="T60" fmla="*/ 2655 w 4694"/>
                <a:gd name="T61" fmla="*/ 633 h 674"/>
                <a:gd name="T62" fmla="*/ 2458 w 4694"/>
                <a:gd name="T63" fmla="*/ 674 h 674"/>
                <a:gd name="T64" fmla="*/ 2179 w 4694"/>
                <a:gd name="T65" fmla="*/ 625 h 674"/>
                <a:gd name="T66" fmla="*/ 2055 w 4694"/>
                <a:gd name="T67" fmla="*/ 617 h 674"/>
                <a:gd name="T68" fmla="*/ 1842 w 4694"/>
                <a:gd name="T69" fmla="*/ 666 h 674"/>
                <a:gd name="T70" fmla="*/ 1611 w 4694"/>
                <a:gd name="T71" fmla="*/ 600 h 674"/>
                <a:gd name="T72" fmla="*/ 1357 w 4694"/>
                <a:gd name="T73" fmla="*/ 600 h 674"/>
                <a:gd name="T74" fmla="*/ 1069 w 4694"/>
                <a:gd name="T75" fmla="*/ 641 h 674"/>
                <a:gd name="T76" fmla="*/ 905 w 4694"/>
                <a:gd name="T77" fmla="*/ 649 h 674"/>
                <a:gd name="T78" fmla="*/ 715 w 4694"/>
                <a:gd name="T79" fmla="*/ 592 h 674"/>
                <a:gd name="T80" fmla="*/ 502 w 4694"/>
                <a:gd name="T81" fmla="*/ 608 h 674"/>
                <a:gd name="T82" fmla="*/ 329 w 4694"/>
                <a:gd name="T83" fmla="*/ 649 h 674"/>
                <a:gd name="T84" fmla="*/ 140 w 4694"/>
                <a:gd name="T85" fmla="*/ 649 h 674"/>
                <a:gd name="T86" fmla="*/ 0 w 4694"/>
                <a:gd name="T87" fmla="*/ 633 h 6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94"/>
                <a:gd name="T133" fmla="*/ 0 h 674"/>
                <a:gd name="T134" fmla="*/ 4694 w 4694"/>
                <a:gd name="T135" fmla="*/ 674 h 6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94" h="674">
                  <a:moveTo>
                    <a:pt x="0" y="633"/>
                  </a:moveTo>
                  <a:lnTo>
                    <a:pt x="0" y="25"/>
                  </a:lnTo>
                  <a:lnTo>
                    <a:pt x="304" y="66"/>
                  </a:lnTo>
                  <a:lnTo>
                    <a:pt x="535" y="25"/>
                  </a:lnTo>
                  <a:lnTo>
                    <a:pt x="658" y="8"/>
                  </a:lnTo>
                  <a:lnTo>
                    <a:pt x="880" y="74"/>
                  </a:lnTo>
                  <a:lnTo>
                    <a:pt x="1159" y="33"/>
                  </a:lnTo>
                  <a:lnTo>
                    <a:pt x="1348" y="41"/>
                  </a:lnTo>
                  <a:lnTo>
                    <a:pt x="1546" y="0"/>
                  </a:lnTo>
                  <a:lnTo>
                    <a:pt x="1866" y="74"/>
                  </a:lnTo>
                  <a:lnTo>
                    <a:pt x="2064" y="33"/>
                  </a:lnTo>
                  <a:lnTo>
                    <a:pt x="2392" y="82"/>
                  </a:lnTo>
                  <a:lnTo>
                    <a:pt x="2729" y="25"/>
                  </a:lnTo>
                  <a:lnTo>
                    <a:pt x="2951" y="33"/>
                  </a:lnTo>
                  <a:lnTo>
                    <a:pt x="3190" y="82"/>
                  </a:lnTo>
                  <a:lnTo>
                    <a:pt x="3453" y="17"/>
                  </a:lnTo>
                  <a:lnTo>
                    <a:pt x="3708" y="74"/>
                  </a:lnTo>
                  <a:lnTo>
                    <a:pt x="3938" y="58"/>
                  </a:lnTo>
                  <a:lnTo>
                    <a:pt x="4094" y="8"/>
                  </a:lnTo>
                  <a:lnTo>
                    <a:pt x="4365" y="58"/>
                  </a:lnTo>
                  <a:lnTo>
                    <a:pt x="4595" y="74"/>
                  </a:lnTo>
                  <a:lnTo>
                    <a:pt x="4694" y="74"/>
                  </a:lnTo>
                  <a:lnTo>
                    <a:pt x="4694" y="666"/>
                  </a:lnTo>
                  <a:lnTo>
                    <a:pt x="4308" y="666"/>
                  </a:lnTo>
                  <a:lnTo>
                    <a:pt x="4061" y="633"/>
                  </a:lnTo>
                  <a:lnTo>
                    <a:pt x="3839" y="674"/>
                  </a:lnTo>
                  <a:lnTo>
                    <a:pt x="3510" y="625"/>
                  </a:lnTo>
                  <a:lnTo>
                    <a:pt x="3239" y="649"/>
                  </a:lnTo>
                  <a:lnTo>
                    <a:pt x="3116" y="649"/>
                  </a:lnTo>
                  <a:lnTo>
                    <a:pt x="2877" y="617"/>
                  </a:lnTo>
                  <a:lnTo>
                    <a:pt x="2655" y="633"/>
                  </a:lnTo>
                  <a:lnTo>
                    <a:pt x="2458" y="674"/>
                  </a:lnTo>
                  <a:lnTo>
                    <a:pt x="2179" y="625"/>
                  </a:lnTo>
                  <a:lnTo>
                    <a:pt x="2055" y="617"/>
                  </a:lnTo>
                  <a:lnTo>
                    <a:pt x="1842" y="666"/>
                  </a:lnTo>
                  <a:lnTo>
                    <a:pt x="1611" y="600"/>
                  </a:lnTo>
                  <a:lnTo>
                    <a:pt x="1357" y="600"/>
                  </a:lnTo>
                  <a:lnTo>
                    <a:pt x="1069" y="641"/>
                  </a:lnTo>
                  <a:lnTo>
                    <a:pt x="905" y="649"/>
                  </a:lnTo>
                  <a:lnTo>
                    <a:pt x="715" y="592"/>
                  </a:lnTo>
                  <a:lnTo>
                    <a:pt x="502" y="608"/>
                  </a:lnTo>
                  <a:lnTo>
                    <a:pt x="329" y="649"/>
                  </a:lnTo>
                  <a:lnTo>
                    <a:pt x="140" y="649"/>
                  </a:lnTo>
                  <a:lnTo>
                    <a:pt x="0" y="633"/>
                  </a:lnTo>
                  <a:close/>
                </a:path>
              </a:pathLst>
            </a:custGeom>
            <a:solidFill>
              <a:srgbClr val="FF3300"/>
            </a:solidFill>
            <a:ln w="254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301870" y="4312166"/>
              <a:ext cx="5159211" cy="129338"/>
            </a:xfrm>
            <a:custGeom>
              <a:avLst/>
              <a:gdLst>
                <a:gd name="T0" fmla="*/ 0 w 4685"/>
                <a:gd name="T1" fmla="*/ 49 h 110"/>
                <a:gd name="T2" fmla="*/ 271 w 4685"/>
                <a:gd name="T3" fmla="*/ 74 h 110"/>
                <a:gd name="T4" fmla="*/ 641 w 4685"/>
                <a:gd name="T5" fmla="*/ 0 h 110"/>
                <a:gd name="T6" fmla="*/ 945 w 4685"/>
                <a:gd name="T7" fmla="*/ 74 h 110"/>
                <a:gd name="T8" fmla="*/ 1208 w 4685"/>
                <a:gd name="T9" fmla="*/ 41 h 110"/>
                <a:gd name="T10" fmla="*/ 1561 w 4685"/>
                <a:gd name="T11" fmla="*/ 16 h 110"/>
                <a:gd name="T12" fmla="*/ 1874 w 4685"/>
                <a:gd name="T13" fmla="*/ 90 h 110"/>
                <a:gd name="T14" fmla="*/ 2071 w 4685"/>
                <a:gd name="T15" fmla="*/ 33 h 110"/>
                <a:gd name="T16" fmla="*/ 2498 w 4685"/>
                <a:gd name="T17" fmla="*/ 98 h 110"/>
                <a:gd name="T18" fmla="*/ 2844 w 4685"/>
                <a:gd name="T19" fmla="*/ 16 h 110"/>
                <a:gd name="T20" fmla="*/ 3164 w 4685"/>
                <a:gd name="T21" fmla="*/ 90 h 110"/>
                <a:gd name="T22" fmla="*/ 3493 w 4685"/>
                <a:gd name="T23" fmla="*/ 33 h 110"/>
                <a:gd name="T24" fmla="*/ 3814 w 4685"/>
                <a:gd name="T25" fmla="*/ 107 h 110"/>
                <a:gd name="T26" fmla="*/ 4077 w 4685"/>
                <a:gd name="T27" fmla="*/ 49 h 110"/>
                <a:gd name="T28" fmla="*/ 4422 w 4685"/>
                <a:gd name="T29" fmla="*/ 90 h 110"/>
                <a:gd name="T30" fmla="*/ 4685 w 4685"/>
                <a:gd name="T31" fmla="*/ 90 h 1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685"/>
                <a:gd name="T49" fmla="*/ 0 h 110"/>
                <a:gd name="T50" fmla="*/ 4685 w 4685"/>
                <a:gd name="T51" fmla="*/ 110 h 1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685" h="110">
                  <a:moveTo>
                    <a:pt x="0" y="49"/>
                  </a:moveTo>
                  <a:cubicBezTo>
                    <a:pt x="82" y="65"/>
                    <a:pt x="164" y="82"/>
                    <a:pt x="271" y="74"/>
                  </a:cubicBezTo>
                  <a:cubicBezTo>
                    <a:pt x="378" y="66"/>
                    <a:pt x="529" y="0"/>
                    <a:pt x="641" y="0"/>
                  </a:cubicBezTo>
                  <a:cubicBezTo>
                    <a:pt x="753" y="0"/>
                    <a:pt x="851" y="67"/>
                    <a:pt x="945" y="74"/>
                  </a:cubicBezTo>
                  <a:cubicBezTo>
                    <a:pt x="1039" y="81"/>
                    <a:pt x="1105" y="51"/>
                    <a:pt x="1208" y="41"/>
                  </a:cubicBezTo>
                  <a:cubicBezTo>
                    <a:pt x="1311" y="31"/>
                    <a:pt x="1450" y="8"/>
                    <a:pt x="1561" y="16"/>
                  </a:cubicBezTo>
                  <a:cubicBezTo>
                    <a:pt x="1672" y="24"/>
                    <a:pt x="1789" y="87"/>
                    <a:pt x="1874" y="90"/>
                  </a:cubicBezTo>
                  <a:cubicBezTo>
                    <a:pt x="1959" y="93"/>
                    <a:pt x="1967" y="32"/>
                    <a:pt x="2071" y="33"/>
                  </a:cubicBezTo>
                  <a:cubicBezTo>
                    <a:pt x="2175" y="34"/>
                    <a:pt x="2369" y="101"/>
                    <a:pt x="2498" y="98"/>
                  </a:cubicBezTo>
                  <a:cubicBezTo>
                    <a:pt x="2627" y="95"/>
                    <a:pt x="2733" y="17"/>
                    <a:pt x="2844" y="16"/>
                  </a:cubicBezTo>
                  <a:cubicBezTo>
                    <a:pt x="2955" y="15"/>
                    <a:pt x="3056" y="87"/>
                    <a:pt x="3164" y="90"/>
                  </a:cubicBezTo>
                  <a:cubicBezTo>
                    <a:pt x="3272" y="93"/>
                    <a:pt x="3385" y="30"/>
                    <a:pt x="3493" y="33"/>
                  </a:cubicBezTo>
                  <a:cubicBezTo>
                    <a:pt x="3601" y="36"/>
                    <a:pt x="3717" y="104"/>
                    <a:pt x="3814" y="107"/>
                  </a:cubicBezTo>
                  <a:cubicBezTo>
                    <a:pt x="3911" y="110"/>
                    <a:pt x="3976" y="52"/>
                    <a:pt x="4077" y="49"/>
                  </a:cubicBezTo>
                  <a:cubicBezTo>
                    <a:pt x="4178" y="46"/>
                    <a:pt x="4321" y="83"/>
                    <a:pt x="4422" y="90"/>
                  </a:cubicBezTo>
                  <a:cubicBezTo>
                    <a:pt x="4523" y="97"/>
                    <a:pt x="4604" y="93"/>
                    <a:pt x="4685" y="90"/>
                  </a:cubicBez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301870" y="3618331"/>
              <a:ext cx="5159211" cy="111207"/>
            </a:xfrm>
            <a:custGeom>
              <a:avLst/>
              <a:gdLst>
                <a:gd name="T0" fmla="*/ 0 w 4685"/>
                <a:gd name="T1" fmla="*/ 26 h 94"/>
                <a:gd name="T2" fmla="*/ 295 w 4685"/>
                <a:gd name="T3" fmla="*/ 67 h 94"/>
                <a:gd name="T4" fmla="*/ 591 w 4685"/>
                <a:gd name="T5" fmla="*/ 1 h 94"/>
                <a:gd name="T6" fmla="*/ 887 w 4685"/>
                <a:gd name="T7" fmla="*/ 75 h 94"/>
                <a:gd name="T8" fmla="*/ 1126 w 4685"/>
                <a:gd name="T9" fmla="*/ 34 h 94"/>
                <a:gd name="T10" fmla="*/ 1331 w 4685"/>
                <a:gd name="T11" fmla="*/ 51 h 94"/>
                <a:gd name="T12" fmla="*/ 1553 w 4685"/>
                <a:gd name="T13" fmla="*/ 9 h 94"/>
                <a:gd name="T14" fmla="*/ 1841 w 4685"/>
                <a:gd name="T15" fmla="*/ 83 h 94"/>
                <a:gd name="T16" fmla="*/ 2071 w 4685"/>
                <a:gd name="T17" fmla="*/ 34 h 94"/>
                <a:gd name="T18" fmla="*/ 2400 w 4685"/>
                <a:gd name="T19" fmla="*/ 83 h 94"/>
                <a:gd name="T20" fmla="*/ 2803 w 4685"/>
                <a:gd name="T21" fmla="*/ 18 h 94"/>
                <a:gd name="T22" fmla="*/ 3156 w 4685"/>
                <a:gd name="T23" fmla="*/ 83 h 94"/>
                <a:gd name="T24" fmla="*/ 3435 w 4685"/>
                <a:gd name="T25" fmla="*/ 9 h 94"/>
                <a:gd name="T26" fmla="*/ 3772 w 4685"/>
                <a:gd name="T27" fmla="*/ 92 h 94"/>
                <a:gd name="T28" fmla="*/ 4011 w 4685"/>
                <a:gd name="T29" fmla="*/ 18 h 94"/>
                <a:gd name="T30" fmla="*/ 4397 w 4685"/>
                <a:gd name="T31" fmla="*/ 75 h 94"/>
                <a:gd name="T32" fmla="*/ 4685 w 4685"/>
                <a:gd name="T33" fmla="*/ 67 h 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85"/>
                <a:gd name="T52" fmla="*/ 0 h 94"/>
                <a:gd name="T53" fmla="*/ 4685 w 4685"/>
                <a:gd name="T54" fmla="*/ 94 h 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85" h="94">
                  <a:moveTo>
                    <a:pt x="0" y="26"/>
                  </a:moveTo>
                  <a:cubicBezTo>
                    <a:pt x="98" y="48"/>
                    <a:pt x="197" y="71"/>
                    <a:pt x="295" y="67"/>
                  </a:cubicBezTo>
                  <a:cubicBezTo>
                    <a:pt x="393" y="63"/>
                    <a:pt x="492" y="0"/>
                    <a:pt x="591" y="1"/>
                  </a:cubicBezTo>
                  <a:cubicBezTo>
                    <a:pt x="690" y="2"/>
                    <a:pt x="798" y="70"/>
                    <a:pt x="887" y="75"/>
                  </a:cubicBezTo>
                  <a:cubicBezTo>
                    <a:pt x="976" y="80"/>
                    <a:pt x="1052" y="38"/>
                    <a:pt x="1126" y="34"/>
                  </a:cubicBezTo>
                  <a:cubicBezTo>
                    <a:pt x="1200" y="30"/>
                    <a:pt x="1260" y="55"/>
                    <a:pt x="1331" y="51"/>
                  </a:cubicBezTo>
                  <a:cubicBezTo>
                    <a:pt x="1402" y="47"/>
                    <a:pt x="1468" y="4"/>
                    <a:pt x="1553" y="9"/>
                  </a:cubicBezTo>
                  <a:cubicBezTo>
                    <a:pt x="1638" y="14"/>
                    <a:pt x="1755" y="79"/>
                    <a:pt x="1841" y="83"/>
                  </a:cubicBezTo>
                  <a:cubicBezTo>
                    <a:pt x="1927" y="87"/>
                    <a:pt x="1978" y="34"/>
                    <a:pt x="2071" y="34"/>
                  </a:cubicBezTo>
                  <a:cubicBezTo>
                    <a:pt x="2164" y="34"/>
                    <a:pt x="2278" y="86"/>
                    <a:pt x="2400" y="83"/>
                  </a:cubicBezTo>
                  <a:cubicBezTo>
                    <a:pt x="2522" y="80"/>
                    <a:pt x="2677" y="18"/>
                    <a:pt x="2803" y="18"/>
                  </a:cubicBezTo>
                  <a:cubicBezTo>
                    <a:pt x="2929" y="18"/>
                    <a:pt x="3051" y="84"/>
                    <a:pt x="3156" y="83"/>
                  </a:cubicBezTo>
                  <a:cubicBezTo>
                    <a:pt x="3261" y="82"/>
                    <a:pt x="3332" y="8"/>
                    <a:pt x="3435" y="9"/>
                  </a:cubicBezTo>
                  <a:cubicBezTo>
                    <a:pt x="3538" y="10"/>
                    <a:pt x="3676" y="90"/>
                    <a:pt x="3772" y="92"/>
                  </a:cubicBezTo>
                  <a:cubicBezTo>
                    <a:pt x="3868" y="94"/>
                    <a:pt x="3907" y="21"/>
                    <a:pt x="4011" y="18"/>
                  </a:cubicBezTo>
                  <a:cubicBezTo>
                    <a:pt x="4115" y="15"/>
                    <a:pt x="4285" y="67"/>
                    <a:pt x="4397" y="75"/>
                  </a:cubicBezTo>
                  <a:cubicBezTo>
                    <a:pt x="4509" y="83"/>
                    <a:pt x="4597" y="75"/>
                    <a:pt x="4685" y="67"/>
                  </a:cubicBez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1676312" y="1929676"/>
              <a:ext cx="2309265" cy="1473493"/>
            </a:xfrm>
            <a:custGeom>
              <a:avLst/>
              <a:gdLst>
                <a:gd name="T0" fmla="*/ 2022 w 2271"/>
                <a:gd name="T1" fmla="*/ 493 h 1238"/>
                <a:gd name="T2" fmla="*/ 1272 w 2271"/>
                <a:gd name="T3" fmla="*/ 31 h 1238"/>
                <a:gd name="T4" fmla="*/ 384 w 2271"/>
                <a:gd name="T5" fmla="*/ 307 h 1238"/>
                <a:gd name="T6" fmla="*/ 108 w 2271"/>
                <a:gd name="T7" fmla="*/ 853 h 1238"/>
                <a:gd name="T8" fmla="*/ 1032 w 2271"/>
                <a:gd name="T9" fmla="*/ 1201 h 1238"/>
                <a:gd name="T10" fmla="*/ 2070 w 2271"/>
                <a:gd name="T11" fmla="*/ 1075 h 1238"/>
                <a:gd name="T12" fmla="*/ 2238 w 2271"/>
                <a:gd name="T13" fmla="*/ 679 h 1238"/>
                <a:gd name="T14" fmla="*/ 2022 w 2271"/>
                <a:gd name="T15" fmla="*/ 493 h 12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71"/>
                <a:gd name="T25" fmla="*/ 0 h 1238"/>
                <a:gd name="T26" fmla="*/ 2271 w 2271"/>
                <a:gd name="T27" fmla="*/ 1238 h 12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71" h="1238">
                  <a:moveTo>
                    <a:pt x="2022" y="493"/>
                  </a:moveTo>
                  <a:cubicBezTo>
                    <a:pt x="1861" y="385"/>
                    <a:pt x="1545" y="62"/>
                    <a:pt x="1272" y="31"/>
                  </a:cubicBezTo>
                  <a:cubicBezTo>
                    <a:pt x="999" y="0"/>
                    <a:pt x="578" y="170"/>
                    <a:pt x="384" y="307"/>
                  </a:cubicBezTo>
                  <a:cubicBezTo>
                    <a:pt x="190" y="444"/>
                    <a:pt x="0" y="704"/>
                    <a:pt x="108" y="853"/>
                  </a:cubicBezTo>
                  <a:cubicBezTo>
                    <a:pt x="216" y="1002"/>
                    <a:pt x="705" y="1164"/>
                    <a:pt x="1032" y="1201"/>
                  </a:cubicBezTo>
                  <a:cubicBezTo>
                    <a:pt x="1359" y="1238"/>
                    <a:pt x="1869" y="1162"/>
                    <a:pt x="2070" y="1075"/>
                  </a:cubicBezTo>
                  <a:cubicBezTo>
                    <a:pt x="2271" y="988"/>
                    <a:pt x="2246" y="776"/>
                    <a:pt x="2238" y="679"/>
                  </a:cubicBezTo>
                  <a:cubicBezTo>
                    <a:pt x="2230" y="582"/>
                    <a:pt x="2183" y="601"/>
                    <a:pt x="2022" y="493"/>
                  </a:cubicBezTo>
                  <a:close/>
                </a:path>
              </a:pathLst>
            </a:custGeom>
            <a:gradFill rotWithShape="0">
              <a:gsLst>
                <a:gs pos="0">
                  <a:srgbClr val="DCD700"/>
                </a:gs>
                <a:gs pos="50000">
                  <a:srgbClr val="FFFF00"/>
                </a:gs>
                <a:gs pos="100000">
                  <a:srgbClr val="DCD700"/>
                </a:gs>
              </a:gsLst>
              <a:lin ang="5400000" scaled="1"/>
            </a:gradFill>
            <a:ln w="25400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677063" y="2028796"/>
              <a:ext cx="1147053" cy="30465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2000" b="1">
                  <a:solidFill>
                    <a:srgbClr val="FFFFFF"/>
                  </a:solidFill>
                  <a:latin typeface="Arial Narrow" pitchFamily="34" charset="0"/>
                </a:rPr>
                <a:t>Lumen</a:t>
              </a:r>
            </a:p>
          </p:txBody>
        </p:sp>
        <p:sp>
          <p:nvSpPr>
            <p:cNvPr id="33" name="Text Box 11"/>
            <p:cNvSpPr txBox="1">
              <a:spLocks noChangeArrowheads="1"/>
            </p:cNvSpPr>
            <p:nvPr/>
          </p:nvSpPr>
          <p:spPr bwMode="auto">
            <a:xfrm>
              <a:off x="2439329" y="2326153"/>
              <a:ext cx="544941" cy="53900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>
                  <a:latin typeface="Arial Narrow" pitchFamily="34" charset="0"/>
                </a:rPr>
                <a:t>Lipid</a:t>
              </a:r>
            </a:p>
            <a:p>
              <a:pPr algn="ctr"/>
              <a:r>
                <a:rPr lang="en-US" sz="2000" b="1">
                  <a:latin typeface="Arial Narrow" pitchFamily="34" charset="0"/>
                </a:rPr>
                <a:t>Core</a:t>
              </a:r>
            </a:p>
          </p:txBody>
        </p:sp>
        <p:sp>
          <p:nvSpPr>
            <p:cNvPr id="34" name="Text Box 12"/>
            <p:cNvSpPr txBox="1">
              <a:spLocks noChangeArrowheads="1"/>
            </p:cNvSpPr>
            <p:nvPr/>
          </p:nvSpPr>
          <p:spPr bwMode="auto">
            <a:xfrm>
              <a:off x="3640703" y="1403861"/>
              <a:ext cx="1926492" cy="30465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2000" b="1">
                  <a:solidFill>
                    <a:srgbClr val="FFFFFF"/>
                  </a:solidFill>
                  <a:latin typeface="Arial Narrow" pitchFamily="34" charset="0"/>
                </a:rPr>
                <a:t>Fibrous cap</a:t>
              </a:r>
            </a:p>
          </p:txBody>
        </p:sp>
        <p:sp>
          <p:nvSpPr>
            <p:cNvPr id="35" name="Text Box 13"/>
            <p:cNvSpPr txBox="1">
              <a:spLocks noChangeArrowheads="1"/>
            </p:cNvSpPr>
            <p:nvPr/>
          </p:nvSpPr>
          <p:spPr bwMode="auto">
            <a:xfrm>
              <a:off x="4012106" y="2294725"/>
              <a:ext cx="1702893" cy="30465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2000" b="1">
                  <a:solidFill>
                    <a:srgbClr val="FFFFFF"/>
                  </a:solidFill>
                  <a:latin typeface="Arial Narrow" pitchFamily="34" charset="0"/>
                </a:rPr>
                <a:t>Shoulder</a:t>
              </a:r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auto">
            <a:xfrm>
              <a:off x="3442369" y="1826931"/>
              <a:ext cx="1176108" cy="215161"/>
            </a:xfrm>
            <a:custGeom>
              <a:avLst/>
              <a:gdLst>
                <a:gd name="T0" fmla="*/ 994 w 994"/>
                <a:gd name="T1" fmla="*/ 0 h 518"/>
                <a:gd name="T2" fmla="*/ 641 w 994"/>
                <a:gd name="T3" fmla="*/ 288 h 518"/>
                <a:gd name="T4" fmla="*/ 534 w 994"/>
                <a:gd name="T5" fmla="*/ 74 h 518"/>
                <a:gd name="T6" fmla="*/ 0 w 994"/>
                <a:gd name="T7" fmla="*/ 518 h 5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4"/>
                <a:gd name="T13" fmla="*/ 0 h 518"/>
                <a:gd name="T14" fmla="*/ 994 w 994"/>
                <a:gd name="T15" fmla="*/ 518 h 5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4" h="518">
                  <a:moveTo>
                    <a:pt x="994" y="0"/>
                  </a:moveTo>
                  <a:cubicBezTo>
                    <a:pt x="856" y="138"/>
                    <a:pt x="718" y="276"/>
                    <a:pt x="641" y="288"/>
                  </a:cubicBezTo>
                  <a:cubicBezTo>
                    <a:pt x="564" y="300"/>
                    <a:pt x="641" y="36"/>
                    <a:pt x="534" y="74"/>
                  </a:cubicBezTo>
                  <a:cubicBezTo>
                    <a:pt x="427" y="112"/>
                    <a:pt x="213" y="315"/>
                    <a:pt x="0" y="518"/>
                  </a:cubicBezTo>
                </a:path>
              </a:pathLst>
            </a:cu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15"/>
            <p:cNvSpPr>
              <a:spLocks/>
            </p:cNvSpPr>
            <p:nvPr/>
          </p:nvSpPr>
          <p:spPr bwMode="auto">
            <a:xfrm>
              <a:off x="4267200" y="2593031"/>
              <a:ext cx="867869" cy="448454"/>
            </a:xfrm>
            <a:custGeom>
              <a:avLst/>
              <a:gdLst>
                <a:gd name="T0" fmla="*/ 994 w 994"/>
                <a:gd name="T1" fmla="*/ 0 h 518"/>
                <a:gd name="T2" fmla="*/ 641 w 994"/>
                <a:gd name="T3" fmla="*/ 288 h 518"/>
                <a:gd name="T4" fmla="*/ 534 w 994"/>
                <a:gd name="T5" fmla="*/ 74 h 518"/>
                <a:gd name="T6" fmla="*/ 0 w 994"/>
                <a:gd name="T7" fmla="*/ 518 h 5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4"/>
                <a:gd name="T13" fmla="*/ 0 h 518"/>
                <a:gd name="T14" fmla="*/ 994 w 994"/>
                <a:gd name="T15" fmla="*/ 518 h 5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4" h="518">
                  <a:moveTo>
                    <a:pt x="994" y="0"/>
                  </a:moveTo>
                  <a:cubicBezTo>
                    <a:pt x="856" y="138"/>
                    <a:pt x="718" y="276"/>
                    <a:pt x="641" y="288"/>
                  </a:cubicBezTo>
                  <a:cubicBezTo>
                    <a:pt x="564" y="300"/>
                    <a:pt x="641" y="36"/>
                    <a:pt x="534" y="74"/>
                  </a:cubicBezTo>
                  <a:cubicBezTo>
                    <a:pt x="427" y="112"/>
                    <a:pt x="213" y="315"/>
                    <a:pt x="0" y="518"/>
                  </a:cubicBezTo>
                </a:path>
              </a:pathLst>
            </a:cu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16"/>
            <p:cNvSpPr txBox="1">
              <a:spLocks noChangeArrowheads="1"/>
            </p:cNvSpPr>
            <p:nvPr/>
          </p:nvSpPr>
          <p:spPr bwMode="auto">
            <a:xfrm>
              <a:off x="4694664" y="3159351"/>
              <a:ext cx="639336" cy="30465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>
                  <a:latin typeface="Arial Narrow" pitchFamily="34" charset="0"/>
                </a:rPr>
                <a:t>Intima</a:t>
              </a:r>
            </a:p>
          </p:txBody>
        </p:sp>
        <p:sp>
          <p:nvSpPr>
            <p:cNvPr id="39" name="Text Box 17"/>
            <p:cNvSpPr txBox="1">
              <a:spLocks noChangeArrowheads="1"/>
            </p:cNvSpPr>
            <p:nvPr/>
          </p:nvSpPr>
          <p:spPr bwMode="auto">
            <a:xfrm>
              <a:off x="2732597" y="3840745"/>
              <a:ext cx="620203" cy="30465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>
                  <a:solidFill>
                    <a:srgbClr val="FFFFFF"/>
                  </a:solidFill>
                  <a:latin typeface="Arial Narrow" pitchFamily="34" charset="0"/>
                </a:rPr>
                <a:t>Media</a:t>
              </a:r>
            </a:p>
          </p:txBody>
        </p:sp>
        <p:sp>
          <p:nvSpPr>
            <p:cNvPr id="40" name="Text Box 18"/>
            <p:cNvSpPr txBox="1">
              <a:spLocks noChangeArrowheads="1"/>
            </p:cNvSpPr>
            <p:nvPr/>
          </p:nvSpPr>
          <p:spPr bwMode="auto">
            <a:xfrm>
              <a:off x="3571756" y="3731636"/>
              <a:ext cx="732455" cy="53900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FF"/>
                  </a:solidFill>
                  <a:latin typeface="Arial Narrow" pitchFamily="34" charset="0"/>
                </a:rPr>
                <a:t>Elastic</a:t>
              </a:r>
            </a:p>
            <a:p>
              <a:pPr algn="ctr"/>
              <a:r>
                <a:rPr lang="en-US" sz="2000" b="1" dirty="0" err="1">
                  <a:solidFill>
                    <a:srgbClr val="FFFFFF"/>
                  </a:solidFill>
                  <a:latin typeface="Arial Narrow" pitchFamily="34" charset="0"/>
                </a:rPr>
                <a:t>laminæ</a:t>
              </a:r>
              <a:endParaRPr lang="en-US" sz="2000" b="1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41" name="Text Box 19"/>
            <p:cNvSpPr txBox="1">
              <a:spLocks noChangeArrowheads="1"/>
            </p:cNvSpPr>
            <p:nvPr/>
          </p:nvSpPr>
          <p:spPr bwMode="auto">
            <a:xfrm>
              <a:off x="4572799" y="3693274"/>
              <a:ext cx="750314" cy="30465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FF"/>
                  </a:solidFill>
                  <a:latin typeface="Arial Narrow" pitchFamily="34" charset="0"/>
                </a:rPr>
                <a:t>Internal</a:t>
              </a:r>
            </a:p>
          </p:txBody>
        </p:sp>
        <p:sp>
          <p:nvSpPr>
            <p:cNvPr id="42" name="Text Box 20"/>
            <p:cNvSpPr txBox="1">
              <a:spLocks noChangeArrowheads="1"/>
            </p:cNvSpPr>
            <p:nvPr/>
          </p:nvSpPr>
          <p:spPr bwMode="auto">
            <a:xfrm>
              <a:off x="4593774" y="4047444"/>
              <a:ext cx="807716" cy="30465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FF"/>
                  </a:solidFill>
                  <a:latin typeface="Arial Narrow" pitchFamily="34" charset="0"/>
                </a:rPr>
                <a:t>External</a:t>
              </a:r>
            </a:p>
          </p:txBody>
        </p:sp>
        <p:sp>
          <p:nvSpPr>
            <p:cNvPr id="43" name="Line 21"/>
            <p:cNvSpPr>
              <a:spLocks noChangeShapeType="1"/>
            </p:cNvSpPr>
            <p:nvPr/>
          </p:nvSpPr>
          <p:spPr bwMode="auto">
            <a:xfrm flipV="1">
              <a:off x="4204784" y="3867095"/>
              <a:ext cx="334558" cy="1807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22"/>
            <p:cNvSpPr>
              <a:spLocks noChangeShapeType="1"/>
            </p:cNvSpPr>
            <p:nvPr/>
          </p:nvSpPr>
          <p:spPr bwMode="auto">
            <a:xfrm>
              <a:off x="4213628" y="4050228"/>
              <a:ext cx="325715" cy="2054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23"/>
            <p:cNvSpPr>
              <a:spLocks noChangeShapeType="1"/>
            </p:cNvSpPr>
            <p:nvPr/>
          </p:nvSpPr>
          <p:spPr bwMode="auto">
            <a:xfrm>
              <a:off x="2685856" y="3707780"/>
              <a:ext cx="0" cy="5451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24"/>
            <p:cNvSpPr>
              <a:spLocks noChangeShapeType="1"/>
            </p:cNvSpPr>
            <p:nvPr/>
          </p:nvSpPr>
          <p:spPr bwMode="auto">
            <a:xfrm>
              <a:off x="4655534" y="3117045"/>
              <a:ext cx="0" cy="466586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7" name="Group 44"/>
            <p:cNvGrpSpPr>
              <a:grpSpLocks/>
            </p:cNvGrpSpPr>
            <p:nvPr/>
          </p:nvGrpSpPr>
          <p:grpSpPr bwMode="auto">
            <a:xfrm rot="-646799">
              <a:off x="330200" y="3710632"/>
              <a:ext cx="1066800" cy="152400"/>
              <a:chOff x="304551" y="3885431"/>
              <a:chExt cx="1219200" cy="152400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304551" y="3885431"/>
                <a:ext cx="1219200" cy="152400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799090" y="3907414"/>
                <a:ext cx="266701" cy="1016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48" name="Group 45"/>
            <p:cNvGrpSpPr>
              <a:grpSpLocks/>
            </p:cNvGrpSpPr>
            <p:nvPr/>
          </p:nvGrpSpPr>
          <p:grpSpPr bwMode="auto">
            <a:xfrm>
              <a:off x="457200" y="3902720"/>
              <a:ext cx="1066800" cy="152400"/>
              <a:chOff x="304800" y="3886536"/>
              <a:chExt cx="1219200" cy="152400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304800" y="3886536"/>
                <a:ext cx="1219200" cy="152400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800101" y="3910348"/>
                <a:ext cx="266699" cy="1016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49" name="Group 48"/>
            <p:cNvGrpSpPr>
              <a:grpSpLocks/>
            </p:cNvGrpSpPr>
            <p:nvPr/>
          </p:nvGrpSpPr>
          <p:grpSpPr bwMode="auto">
            <a:xfrm>
              <a:off x="304800" y="4055120"/>
              <a:ext cx="1066800" cy="152400"/>
              <a:chOff x="304800" y="3886536"/>
              <a:chExt cx="1219200" cy="152400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304800" y="3886536"/>
                <a:ext cx="1219200" cy="152400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800101" y="3910348"/>
                <a:ext cx="266699" cy="1016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50" name="Group 51"/>
            <p:cNvGrpSpPr>
              <a:grpSpLocks/>
            </p:cNvGrpSpPr>
            <p:nvPr/>
          </p:nvGrpSpPr>
          <p:grpSpPr bwMode="auto">
            <a:xfrm>
              <a:off x="457200" y="4207520"/>
              <a:ext cx="1066800" cy="152400"/>
              <a:chOff x="304800" y="3886536"/>
              <a:chExt cx="1219200" cy="152400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304800" y="3886536"/>
                <a:ext cx="1219200" cy="152400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800101" y="3910348"/>
                <a:ext cx="266699" cy="1016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51" name="Group 54"/>
            <p:cNvGrpSpPr>
              <a:grpSpLocks/>
            </p:cNvGrpSpPr>
            <p:nvPr/>
          </p:nvGrpSpPr>
          <p:grpSpPr bwMode="auto">
            <a:xfrm rot="-937589">
              <a:off x="1143000" y="3659832"/>
              <a:ext cx="1066800" cy="152400"/>
              <a:chOff x="304800" y="3886201"/>
              <a:chExt cx="1219200" cy="152400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304800" y="3886201"/>
                <a:ext cx="1219200" cy="152400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799603" y="3909548"/>
                <a:ext cx="266701" cy="1016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52" name="Group 57"/>
            <p:cNvGrpSpPr>
              <a:grpSpLocks/>
            </p:cNvGrpSpPr>
            <p:nvPr/>
          </p:nvGrpSpPr>
          <p:grpSpPr bwMode="auto">
            <a:xfrm rot="-634615">
              <a:off x="1295400" y="3812232"/>
              <a:ext cx="1066800" cy="152400"/>
              <a:chOff x="304800" y="3886201"/>
              <a:chExt cx="1219200" cy="152400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304800" y="3886201"/>
                <a:ext cx="1219200" cy="152400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99325" y="3908127"/>
                <a:ext cx="266701" cy="1016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53" name="Group 60"/>
            <p:cNvGrpSpPr>
              <a:grpSpLocks/>
            </p:cNvGrpSpPr>
            <p:nvPr/>
          </p:nvGrpSpPr>
          <p:grpSpPr bwMode="auto">
            <a:xfrm>
              <a:off x="1143000" y="3964632"/>
              <a:ext cx="1066800" cy="152400"/>
              <a:chOff x="304800" y="3886201"/>
              <a:chExt cx="1219200" cy="152400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304800" y="3886201"/>
                <a:ext cx="1219200" cy="152400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800101" y="3910014"/>
                <a:ext cx="266699" cy="1016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54" name="Group 63"/>
            <p:cNvGrpSpPr>
              <a:grpSpLocks/>
            </p:cNvGrpSpPr>
            <p:nvPr/>
          </p:nvGrpSpPr>
          <p:grpSpPr bwMode="auto">
            <a:xfrm>
              <a:off x="1295400" y="4117032"/>
              <a:ext cx="1066800" cy="152400"/>
              <a:chOff x="304800" y="3886201"/>
              <a:chExt cx="1219200" cy="152400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304800" y="3886201"/>
                <a:ext cx="1219200" cy="152400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800101" y="3910014"/>
                <a:ext cx="266699" cy="1016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55" name="Group 66"/>
            <p:cNvGrpSpPr>
              <a:grpSpLocks/>
            </p:cNvGrpSpPr>
            <p:nvPr/>
          </p:nvGrpSpPr>
          <p:grpSpPr bwMode="auto">
            <a:xfrm rot="-1133533">
              <a:off x="334960" y="3534410"/>
              <a:ext cx="868362" cy="141287"/>
              <a:chOff x="304154" y="3885863"/>
              <a:chExt cx="1219730" cy="152857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304154" y="3885863"/>
                <a:ext cx="1219730" cy="152857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798938" y="3909296"/>
                <a:ext cx="267583" cy="101333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56" name="Group 69"/>
            <p:cNvGrpSpPr>
              <a:grpSpLocks/>
            </p:cNvGrpSpPr>
            <p:nvPr/>
          </p:nvGrpSpPr>
          <p:grpSpPr bwMode="auto">
            <a:xfrm rot="-1845025">
              <a:off x="685795" y="3186749"/>
              <a:ext cx="866775" cy="139700"/>
              <a:chOff x="305508" y="3886948"/>
              <a:chExt cx="1217500" cy="151140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305508" y="3886948"/>
                <a:ext cx="1217500" cy="151140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800878" y="3909563"/>
                <a:ext cx="265353" cy="9961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77" name="TextBox 76"/>
          <p:cNvSpPr txBox="1"/>
          <p:nvPr/>
        </p:nvSpPr>
        <p:spPr>
          <a:xfrm>
            <a:off x="5410200" y="19050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Rapidity of lipid accumulation &amp; apoptosis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715000" y="25146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Proliferative (fibrous) </a:t>
            </a:r>
            <a:r>
              <a:rPr lang="en-US" sz="2200" b="1" dirty="0" err="1" smtClean="0">
                <a:latin typeface="Arial Narrow" pitchFamily="34" charset="0"/>
              </a:rPr>
              <a:t>vs</a:t>
            </a:r>
            <a:r>
              <a:rPr lang="en-US" sz="2200" b="1" dirty="0" smtClean="0">
                <a:latin typeface="Arial Narrow" pitchFamily="34" charset="0"/>
              </a:rPr>
              <a:t> Inflammatory (proteolysis)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715000" y="1524000"/>
            <a:ext cx="32766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spc="-40" dirty="0" err="1" smtClean="0">
                <a:solidFill>
                  <a:srgbClr val="FF0000"/>
                </a:solidFill>
                <a:latin typeface="Bernard MT Condensed" pitchFamily="18" charset="0"/>
                <a:cs typeface="+mn-cs"/>
              </a:rPr>
              <a:t>Atheromatus</a:t>
            </a:r>
            <a:r>
              <a:rPr lang="en-US" sz="2600" spc="-40" dirty="0" smtClean="0">
                <a:solidFill>
                  <a:srgbClr val="FF0000"/>
                </a:solidFill>
                <a:latin typeface="Bernard MT Condensed" pitchFamily="18" charset="0"/>
                <a:cs typeface="+mn-cs"/>
              </a:rPr>
              <a:t> Plaque</a:t>
            </a:r>
          </a:p>
        </p:txBody>
      </p:sp>
      <p:sp>
        <p:nvSpPr>
          <p:cNvPr id="80" name="Down Arrow 79"/>
          <p:cNvSpPr/>
          <p:nvPr/>
        </p:nvSpPr>
        <p:spPr>
          <a:xfrm>
            <a:off x="6705600" y="1295400"/>
            <a:ext cx="457200" cy="30480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6400800" y="31242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Divide into</a:t>
            </a:r>
            <a:endParaRPr lang="en-US" sz="2200" b="1" dirty="0">
              <a:latin typeface="Arial Narrow" pitchFamily="34" charset="0"/>
            </a:endParaRPr>
          </a:p>
        </p:txBody>
      </p:sp>
      <p:pic>
        <p:nvPicPr>
          <p:cNvPr id="84" name="Picture 2" descr="C:\Documents and Settings\DR.OMNIA\My Documents\My Pictures\athero.jp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4419600" y="3886200"/>
            <a:ext cx="4191000" cy="2892136"/>
          </a:xfrm>
          <a:prstGeom prst="rect">
            <a:avLst/>
          </a:prstGeom>
          <a:noFill/>
        </p:spPr>
      </p:pic>
      <p:grpSp>
        <p:nvGrpSpPr>
          <p:cNvPr id="88" name="Group 87"/>
          <p:cNvGrpSpPr/>
          <p:nvPr/>
        </p:nvGrpSpPr>
        <p:grpSpPr>
          <a:xfrm>
            <a:off x="2106168" y="4953000"/>
            <a:ext cx="2743200" cy="1219200"/>
            <a:chOff x="2106168" y="4953000"/>
            <a:chExt cx="2743200" cy="1219200"/>
          </a:xfrm>
        </p:grpSpPr>
        <p:sp>
          <p:nvSpPr>
            <p:cNvPr id="85" name="TextBox 84"/>
            <p:cNvSpPr txBox="1"/>
            <p:nvPr/>
          </p:nvSpPr>
          <p:spPr>
            <a:xfrm>
              <a:off x="2106168" y="5071193"/>
              <a:ext cx="2743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200" b="1" dirty="0" smtClean="0">
                  <a:latin typeface="Arial Narrow" pitchFamily="34" charset="0"/>
                </a:rPr>
                <a:t>&gt; Lipid core</a:t>
              </a:r>
            </a:p>
            <a:p>
              <a:pPr>
                <a:lnSpc>
                  <a:spcPts val="2400"/>
                </a:lnSpc>
              </a:pPr>
              <a:r>
                <a:rPr lang="en-US" sz="2200" b="1" dirty="0" smtClean="0">
                  <a:latin typeface="Arial Narrow" pitchFamily="34" charset="0"/>
                </a:rPr>
                <a:t>&lt; fibrous cap (thin)</a:t>
              </a:r>
            </a:p>
            <a:p>
              <a:pPr>
                <a:lnSpc>
                  <a:spcPts val="2400"/>
                </a:lnSpc>
              </a:pPr>
              <a:r>
                <a:rPr lang="en-US" sz="2200" b="1" dirty="0" smtClean="0">
                  <a:latin typeface="Arial Narrow" pitchFamily="34" charset="0"/>
                </a:rPr>
                <a:t>&gt; Inflammatory cells</a:t>
              </a:r>
              <a:endParaRPr lang="en-US" sz="2200" b="1" dirty="0">
                <a:latin typeface="Arial Narrow" pitchFamily="34" charset="0"/>
              </a:endParaRPr>
            </a:p>
          </p:txBody>
        </p:sp>
        <p:sp>
          <p:nvSpPr>
            <p:cNvPr id="86" name="Left Brace 85"/>
            <p:cNvSpPr/>
            <p:nvPr/>
          </p:nvSpPr>
          <p:spPr>
            <a:xfrm>
              <a:off x="4343400" y="4953000"/>
              <a:ext cx="228600" cy="1219200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-257580" y="23614"/>
            <a:ext cx="7162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THE STORY OF ATHEROGENESIS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5638800" y="3505200"/>
            <a:ext cx="2057400" cy="381000"/>
            <a:chOff x="5638800" y="3505200"/>
            <a:chExt cx="2057400" cy="381000"/>
          </a:xfrm>
        </p:grpSpPr>
        <p:cxnSp>
          <p:nvCxnSpPr>
            <p:cNvPr id="82" name="Straight Arrow Connector 81"/>
            <p:cNvCxnSpPr/>
            <p:nvPr/>
          </p:nvCxnSpPr>
          <p:spPr>
            <a:xfrm>
              <a:off x="7162798" y="3505200"/>
              <a:ext cx="533402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rot="10800000" flipV="1">
              <a:off x="5638800" y="3505200"/>
              <a:ext cx="1524000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5-Point Star 88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57580" y="23614"/>
            <a:ext cx="7162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THE STORY OF ATHEROGENESIS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762000"/>
            <a:ext cx="9144000" cy="425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spc="-40" dirty="0">
                <a:latin typeface="Arial Narrow" pitchFamily="34" charset="0"/>
                <a:cs typeface="+mn-cs"/>
              </a:rPr>
              <a:t>Switch into </a:t>
            </a:r>
            <a:r>
              <a:rPr lang="en-US" sz="2800" b="1" kern="0" spc="-40" dirty="0">
                <a:solidFill>
                  <a:srgbClr val="FF0000"/>
                </a:solidFill>
                <a:latin typeface="Bernard MT Condensed" pitchFamily="18" charset="0"/>
                <a:cs typeface="+mn-cs"/>
              </a:rPr>
              <a:t>A</a:t>
            </a:r>
            <a:r>
              <a:rPr lang="en-US" sz="2800" kern="0" spc="-40" dirty="0">
                <a:solidFill>
                  <a:srgbClr val="FF0000"/>
                </a:solidFill>
                <a:latin typeface="Bernard MT Condensed" pitchFamily="18" charset="0"/>
                <a:cs typeface="+mn-cs"/>
              </a:rPr>
              <a:t>THER-THROMBOTIC INSULT </a:t>
            </a:r>
            <a:r>
              <a:rPr lang="en-US" sz="2800" b="1" kern="0" spc="-40" dirty="0">
                <a:latin typeface="Arial Narrow" pitchFamily="34" charset="0"/>
                <a:cs typeface="+mn-cs"/>
              </a:rPr>
              <a:t>at any stage of progression </a:t>
            </a:r>
            <a:endParaRPr lang="en-US" sz="2800" b="1" kern="0" spc="-40" dirty="0">
              <a:solidFill>
                <a:srgbClr val="FF0000"/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22532" name="Picture 6" descr="http://www.cardiovasculairegeneeskunde.nl/afbeeldingen/III-Atherothrombosis-cascade-activation-by-tissue-factor-exp-800x600px.png"/>
          <p:cNvPicPr>
            <a:picLocks noChangeAspect="1" noChangeArrowheads="1"/>
          </p:cNvPicPr>
          <p:nvPr/>
        </p:nvPicPr>
        <p:blipFill>
          <a:blip r:embed="rId2" cstate="print"/>
          <a:srcRect l="5000" t="25333" r="3000"/>
          <a:stretch>
            <a:fillRect/>
          </a:stretch>
        </p:blipFill>
        <p:spPr bwMode="auto">
          <a:xfrm>
            <a:off x="457200" y="1143000"/>
            <a:ext cx="8139113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743200" y="6172200"/>
            <a:ext cx="39145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kern="0" spc="-40" dirty="0" smtClean="0">
                <a:solidFill>
                  <a:srgbClr val="FF0000"/>
                </a:solidFill>
                <a:latin typeface="Bernard MT Condensed" pitchFamily="18" charset="0"/>
              </a:rPr>
              <a:t>= ACSs, Stroke, …etc.</a:t>
            </a:r>
            <a:endParaRPr lang="en-US" sz="3600" dirty="0"/>
          </a:p>
        </p:txBody>
      </p:sp>
      <p:sp>
        <p:nvSpPr>
          <p:cNvPr id="6" name="5-Point Star 5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F69AF"/>
            </a:gs>
            <a:gs pos="11000">
              <a:schemeClr val="accent1">
                <a:tint val="44500"/>
                <a:satMod val="160000"/>
                <a:alpha val="75000"/>
              </a:schemeClr>
            </a:gs>
            <a:gs pos="57000">
              <a:srgbClr val="F1E19D">
                <a:alpha val="80000"/>
              </a:srgbClr>
            </a:gs>
            <a:gs pos="91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7658100" y="5867400"/>
            <a:ext cx="1143000" cy="533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3557" name="Picture 8" descr="Diapositiva2"/>
          <p:cNvPicPr>
            <a:picLocks noChangeAspect="1" noChangeArrowheads="1"/>
          </p:cNvPicPr>
          <p:nvPr/>
        </p:nvPicPr>
        <p:blipFill>
          <a:blip r:embed="rId3" cstate="print"/>
          <a:srcRect t="6541" b="59016"/>
          <a:stretch>
            <a:fillRect/>
          </a:stretch>
        </p:blipFill>
        <p:spPr bwMode="auto">
          <a:xfrm>
            <a:off x="386852" y="934142"/>
            <a:ext cx="8419011" cy="165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9" descr="Diapositiva2"/>
          <p:cNvPicPr>
            <a:picLocks noChangeAspect="1" noChangeArrowheads="1"/>
          </p:cNvPicPr>
          <p:nvPr/>
        </p:nvPicPr>
        <p:blipFill>
          <a:blip r:embed="rId3" cstate="print"/>
          <a:srcRect t="85748" b="6323"/>
          <a:stretch>
            <a:fillRect/>
          </a:stretch>
        </p:blipFill>
        <p:spPr bwMode="auto">
          <a:xfrm>
            <a:off x="381000" y="6019784"/>
            <a:ext cx="7848778" cy="38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3" descr="atherotimeline"/>
          <p:cNvPicPr>
            <a:picLocks noChangeAspect="1" noChangeArrowheads="1"/>
          </p:cNvPicPr>
          <p:nvPr/>
        </p:nvPicPr>
        <p:blipFill>
          <a:blip r:embed="rId4" cstate="print"/>
          <a:srcRect l="13469" t="14211" r="8243" b="33447"/>
          <a:stretch>
            <a:fillRect/>
          </a:stretch>
        </p:blipFill>
        <p:spPr bwMode="auto">
          <a:xfrm>
            <a:off x="381000" y="2361304"/>
            <a:ext cx="8413158" cy="259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3" descr="atherotimeline"/>
          <p:cNvPicPr>
            <a:picLocks noChangeAspect="1" noChangeArrowheads="1"/>
          </p:cNvPicPr>
          <p:nvPr/>
        </p:nvPicPr>
        <p:blipFill>
          <a:blip r:embed="rId4" cstate="print"/>
          <a:srcRect l="13469" t="68092" r="8243" b="11900"/>
          <a:stretch>
            <a:fillRect/>
          </a:stretch>
        </p:blipFill>
        <p:spPr bwMode="auto">
          <a:xfrm>
            <a:off x="381000" y="5029141"/>
            <a:ext cx="8413158" cy="99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6200" y="23614"/>
            <a:ext cx="90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+mn-lt"/>
                <a:cs typeface="+mn-cs"/>
              </a:rPr>
              <a:t>ATHEROGENESIS PROGRESSION ALONG AGE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9809</TotalTime>
  <Words>811</Words>
  <Application>Microsoft Office PowerPoint</Application>
  <PresentationFormat>On-screen Show (4:3)</PresentationFormat>
  <Paragraphs>266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DR.OMNIA</dc:creator>
  <cp:lastModifiedBy>Dr Omnia</cp:lastModifiedBy>
  <cp:revision>359</cp:revision>
  <dcterms:created xsi:type="dcterms:W3CDTF">2011-03-12T10:33:29Z</dcterms:created>
  <dcterms:modified xsi:type="dcterms:W3CDTF">2013-03-30T19:53:28Z</dcterms:modified>
</cp:coreProperties>
</file>