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333" r:id="rId5"/>
    <p:sldId id="259" r:id="rId6"/>
    <p:sldId id="335" r:id="rId7"/>
    <p:sldId id="303" r:id="rId8"/>
    <p:sldId id="336" r:id="rId9"/>
    <p:sldId id="261" r:id="rId10"/>
    <p:sldId id="337" r:id="rId11"/>
    <p:sldId id="338" r:id="rId12"/>
    <p:sldId id="339" r:id="rId13"/>
    <p:sldId id="340" r:id="rId14"/>
    <p:sldId id="342" r:id="rId15"/>
    <p:sldId id="341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60" r:id="rId32"/>
    <p:sldId id="361" r:id="rId33"/>
    <p:sldId id="362" r:id="rId34"/>
    <p:sldId id="363" r:id="rId35"/>
    <p:sldId id="359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EFEF"/>
    <a:srgbClr val="00CC99"/>
    <a:srgbClr val="6600FF"/>
    <a:srgbClr val="CCFFFF"/>
    <a:srgbClr val="FF33CC"/>
    <a:srgbClr val="0000FF"/>
    <a:srgbClr val="CCFF33"/>
    <a:srgbClr val="386129"/>
    <a:srgbClr val="0000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57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28/03/2013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4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nitrate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63246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Oral 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400800" y="4572000"/>
            <a:ext cx="2362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</a:t>
            </a:r>
            <a:r>
              <a:rPr lang="en-US" sz="2200" b="1" dirty="0" smtClean="0">
                <a:latin typeface="Arial Narrow" pitchFamily="34" charset="0"/>
              </a:rPr>
              <a:t>infusion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GTN / Amyl nitrate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418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581400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92974" y="550841"/>
            <a:ext cx="5551026" cy="5468959"/>
            <a:chOff x="3440574" y="779441"/>
            <a:chExt cx="5551026" cy="5468959"/>
          </a:xfrm>
        </p:grpSpPr>
        <p:pic>
          <p:nvPicPr>
            <p:cNvPr id="6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041" r="15918" b="76364"/>
            <a:stretch>
              <a:fillRect/>
            </a:stretch>
          </p:blipFill>
          <p:spPr bwMode="auto">
            <a:xfrm>
              <a:off x="4798968" y="779441"/>
              <a:ext cx="3124200" cy="1676400"/>
            </a:xfrm>
            <a:prstGeom prst="rect">
              <a:avLst/>
            </a:prstGeom>
            <a:noFill/>
          </p:spPr>
        </p:pic>
        <p:grpSp>
          <p:nvGrpSpPr>
            <p:cNvPr id="63" name="Group 62"/>
            <p:cNvGrpSpPr/>
            <p:nvPr/>
          </p:nvGrpSpPr>
          <p:grpSpPr>
            <a:xfrm>
              <a:off x="3440574" y="2542494"/>
              <a:ext cx="1905000" cy="1113100"/>
              <a:chOff x="3796949" y="2265033"/>
              <a:chExt cx="1313179" cy="204475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796949" y="3135033"/>
                <a:ext cx="1313179" cy="1174758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849477" y="2265033"/>
                <a:ext cx="1212508" cy="621922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Endothelial Cell [EC] 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452150" y="3163669"/>
              <a:ext cx="1765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Site of formation</a:t>
              </a:r>
              <a:endParaRPr lang="en-US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008225" y="2554069"/>
              <a:ext cx="2983375" cy="2971800"/>
              <a:chOff x="6008225" y="2590800"/>
              <a:chExt cx="2983375" cy="2971800"/>
            </a:xfrm>
          </p:grpSpPr>
          <p:pic>
            <p:nvPicPr>
              <p:cNvPr id="68" name="Picture 4" descr="http://www.mun.ca/biology/desmid/brian/BIOL2060/BIOL2060-14/1415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649" t="51970" b="13323"/>
              <a:stretch>
                <a:fillRect/>
              </a:stretch>
            </p:blipFill>
            <p:spPr bwMode="auto">
              <a:xfrm>
                <a:off x="6033300" y="2907175"/>
                <a:ext cx="2958300" cy="2590800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6047775" y="2590800"/>
                <a:ext cx="2707706" cy="338554"/>
              </a:xfrm>
              <a:prstGeom prst="rect">
                <a:avLst/>
              </a:prstGeom>
              <a:solidFill>
                <a:srgbClr val="FFE1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Bernard MT Condensed" pitchFamily="18" charset="0"/>
                  </a:rPr>
                  <a:t>Vascular Smooth Muscle [ VSMC]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677875" y="4839120"/>
                <a:ext cx="517963" cy="2961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783975" y="4676175"/>
                <a:ext cx="304800" cy="172872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-</a:t>
                </a:r>
                <a:endParaRPr lang="en-US" sz="1600" b="1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008225" y="2895600"/>
                <a:ext cx="2743200" cy="2667000"/>
              </a:xfrm>
              <a:prstGeom prst="rect">
                <a:avLst/>
              </a:prstGeom>
              <a:noFill/>
              <a:ln w="38100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5357150" y="1868269"/>
              <a:ext cx="685800" cy="2286000"/>
              <a:chOff x="5451726" y="2438400"/>
              <a:chExt cx="685800" cy="2286000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5486400" y="2438400"/>
                <a:ext cx="492443" cy="166473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C0000"/>
                    </a:solidFill>
                  </a:rPr>
                  <a:t>Diffusion</a:t>
                </a:r>
                <a:endParaRPr lang="en-US" sz="2000" b="1" dirty="0">
                  <a:solidFill>
                    <a:srgbClr val="CC0000"/>
                  </a:solidFill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5451726" y="4191000"/>
                <a:ext cx="685800" cy="533400"/>
              </a:xfrm>
              <a:prstGeom prst="line">
                <a:avLst/>
              </a:prstGeom>
              <a:ln w="38100">
                <a:solidFill>
                  <a:srgbClr val="5A212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/>
            <p:cNvSpPr/>
            <p:nvPr/>
          </p:nvSpPr>
          <p:spPr>
            <a:xfrm>
              <a:off x="5943600" y="5602069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Arial Narrow" pitchFamily="34" charset="0"/>
                  <a:sym typeface="Wingdings 3"/>
                </a:rPr>
                <a:t>MLCK= </a:t>
              </a:r>
            </a:p>
            <a:p>
              <a:r>
                <a:rPr lang="en-US" b="1" dirty="0" smtClean="0">
                  <a:latin typeface="Arial Narrow" pitchFamily="34" charset="0"/>
                  <a:sym typeface="Wingdings 3"/>
                </a:rPr>
                <a:t>Myosin Light Chain </a:t>
              </a:r>
              <a:r>
                <a:rPr lang="en-US" b="1" dirty="0" err="1" smtClean="0">
                  <a:latin typeface="Arial Narrow" pitchFamily="34" charset="0"/>
                  <a:sym typeface="Wingdings 3"/>
                </a:rPr>
                <a:t>Kinase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6858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971800" y="2895600"/>
            <a:ext cx="685800" cy="533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3657600"/>
            <a:ext cx="464820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1.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Vasodilation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; Relaxation of [VSMC]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  <a:sym typeface="Wingdings 3"/>
            </a:endParaRP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4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500"/>
              </a:lnSpc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Ca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-</a:t>
            </a:r>
            <a:r>
              <a:rPr lang="en-US" sz="2400" dirty="0" err="1" smtClean="0">
                <a:latin typeface="Bernard MT Condensed" pitchFamily="18" charset="0"/>
                <a:sym typeface="Wingdings 3"/>
              </a:rPr>
              <a:t>ve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 MLCK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 RELAXATION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2400" y="3124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28600" y="5797739"/>
            <a:ext cx="4133119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2.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Cytoprotection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; to endothelium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60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(on coronaries)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flow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Smooth Muscle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Persistent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before exercising, climbing…etc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" y="381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30931"/>
          <a:stretch>
            <a:fillRect/>
          </a:stretch>
        </p:blipFill>
        <p:spPr>
          <a:xfrm>
            <a:off x="1295400" y="2057400"/>
            <a:ext cx="3731559" cy="281940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9144000" cy="264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endParaRPr lang="en-US" sz="2400" b="1" dirty="0" smtClean="0"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&amp;</a:t>
            </a:r>
            <a:r>
              <a:rPr lang="en-US" sz="2400" b="1" dirty="0" smtClean="0">
                <a:latin typeface="Arial Narrow" pitchFamily="34" charset="0"/>
              </a:rPr>
              <a:t>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Throbbing headache </a:t>
            </a:r>
            <a:r>
              <a:rPr lang="en-US" sz="2400" b="1" dirty="0" smtClean="0">
                <a:latin typeface="Arial Narrow" pitchFamily="34" charset="0"/>
              </a:rPr>
              <a:t>(&gt;common)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24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72107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29200" y="4017939"/>
            <a:ext cx="3210057" cy="2078061"/>
            <a:chOff x="5781543" y="3941739"/>
            <a:chExt cx="3210057" cy="2078061"/>
          </a:xfrm>
        </p:grpSpPr>
        <p:pic>
          <p:nvPicPr>
            <p:cNvPr id="13" name="Picture 2" descr="http://2.bp.blogspot.com/_GQzEgZGNaJ4/TI6RIBjRloI/AAAAAAAAABM/5FfMCRBvsKg/s1600/blood-01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781543" y="3941739"/>
              <a:ext cx="2733359" cy="207806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FFEFEF"/>
                </a:gs>
                <a:gs pos="42000">
                  <a:srgbClr val="FF9B9B">
                    <a:alpha val="25000"/>
                  </a:srgbClr>
                </a:gs>
                <a:gs pos="58000">
                  <a:schemeClr val="accent1">
                    <a:lumMod val="20000"/>
                    <a:lumOff val="80000"/>
                    <a:alpha val="66000"/>
                  </a:schemeClr>
                </a:gs>
                <a:gs pos="76000">
                  <a:schemeClr val="bg1"/>
                </a:gs>
              </a:gsLst>
              <a:path path="circle">
                <a:fillToRect r="100000" b="100000"/>
              </a:path>
              <a:tileRect l="-100000" t="-100000"/>
            </a:gradFill>
          </p:spPr>
        </p:pic>
        <p:cxnSp>
          <p:nvCxnSpPr>
            <p:cNvPr id="14" name="Straight Arrow Connector 13"/>
            <p:cNvCxnSpPr/>
            <p:nvPr/>
          </p:nvCxnSpPr>
          <p:spPr>
            <a:xfrm rot="5400000">
              <a:off x="7697811" y="4841649"/>
              <a:ext cx="533400" cy="1588"/>
            </a:xfrm>
            <a:prstGeom prst="straightConnector1">
              <a:avLst/>
            </a:prstGeom>
            <a:ln w="3810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77200" y="4639344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Bernard MT Condensed" pitchFamily="18" charset="0"/>
                </a:rPr>
                <a:t>Nitrates</a:t>
              </a:r>
              <a:endParaRPr lang="en-US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859102"/>
            <a:ext cx="8305800" cy="18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,</a:t>
            </a:r>
            <a:r>
              <a:rPr lang="en-US" sz="2300" b="1" dirty="0" smtClean="0">
                <a:latin typeface="Arial Narrow" pitchFamily="34" charset="0"/>
              </a:rPr>
              <a:t> compensatory counter-regulation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mainly due to partial depletion of free-SH </a:t>
            </a:r>
            <a:r>
              <a:rPr lang="en-US" sz="2300" b="1" dirty="0" err="1" smtClean="0">
                <a:latin typeface="Arial Narrow" pitchFamily="34" charset="0"/>
              </a:rPr>
              <a:t>gps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 little </a:t>
            </a:r>
            <a:r>
              <a:rPr lang="en-US" sz="2300" b="1" dirty="0" smtClean="0">
                <a:latin typeface="Arial Narrow" pitchFamily="34" charset="0"/>
              </a:rPr>
              <a:t>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organic nitrate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 </a:t>
            </a:r>
            <a:r>
              <a:rPr lang="en-US" sz="2300" b="1" dirty="0" smtClean="0">
                <a:latin typeface="Arial Narrow" pitchFamily="34" charset="0"/>
              </a:rPr>
              <a:t>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838843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98838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Nitrate </a:t>
            </a:r>
            <a:r>
              <a:rPr lang="en-US" sz="2300" b="1" dirty="0" smtClean="0">
                <a:latin typeface="Arial Narrow" pitchFamily="34" charset="0"/>
              </a:rPr>
              <a:t>free periods </a:t>
            </a:r>
            <a:r>
              <a:rPr lang="en-US" sz="2300" b="1" dirty="0" smtClean="0">
                <a:latin typeface="Arial Narrow" pitchFamily="34" charset="0"/>
              </a:rPr>
              <a:t>once or twice </a:t>
            </a:r>
            <a:r>
              <a:rPr lang="en-US" sz="2300" b="1" dirty="0" smtClean="0">
                <a:latin typeface="Arial Narrow" pitchFamily="34" charset="0"/>
              </a:rPr>
              <a:t>a </a:t>
            </a:r>
            <a:r>
              <a:rPr lang="en-US" sz="2300" b="1" dirty="0" smtClean="0">
                <a:latin typeface="Arial Narrow" pitchFamily="34" charset="0"/>
              </a:rPr>
              <a:t>day.</a:t>
            </a:r>
            <a:endParaRPr lang="en-US" sz="2300" b="1" dirty="0" smtClean="0">
              <a:latin typeface="Arial Narrow" pitchFamily="34" charset="0"/>
            </a:endParaRP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800600" cy="1676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701022"/>
            <a:ext cx="8915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905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Do not use after expiry date; GTN is volatile; shelf-life ~6w after opening</a:t>
            </a:r>
          </a:p>
          <a:p>
            <a:r>
              <a:rPr lang="en-US" sz="2400" b="1" dirty="0" smtClean="0">
                <a:latin typeface="Arial Narrow" pitchFamily="34" charset="0"/>
              </a:rPr>
              <a:t>    Must be stored in cool, tightly capped, dark container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" y="3581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Glaucoma; 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400" b="1" dirty="0" smtClean="0">
                <a:latin typeface="Arial Narrow" pitchFamily="34" charset="0"/>
              </a:rPr>
              <a:t>ead trauma or cerebral </a:t>
            </a:r>
            <a:r>
              <a:rPr lang="en-US" sz="2400" b="1" dirty="0" err="1" smtClean="0">
                <a:latin typeface="Arial Narrow" pitchFamily="34" charset="0"/>
              </a:rPr>
              <a:t>haemorrhage</a:t>
            </a:r>
            <a:endParaRPr lang="en-US" sz="2400" b="1" dirty="0" smtClean="0">
              <a:latin typeface="Arial Narrow" pitchFamily="34" charset="0"/>
            </a:endParaRPr>
          </a:p>
          <a:p>
            <a:pPr marL="0" lvl="2"/>
            <a:r>
              <a:rPr lang="en-US" sz="2400" b="1" dirty="0" smtClean="0">
                <a:latin typeface="Arial Narrow" pitchFamily="34" charset="0"/>
              </a:rPr>
              <a:t>    Increase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400" b="1" dirty="0" smtClean="0">
                <a:latin typeface="Arial Narrow" pitchFamily="34" charset="0"/>
              </a:rPr>
              <a:t>ntracranial pressure .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ar-SA" sz="24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 that are used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Ischemia</a:t>
            </a:r>
          </a:p>
          <a:p>
            <a:pPr marL="0" lvl="2"/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so we must space doses i.e. Nitrates [ morning],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Is [Evening]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124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4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calm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29566" t="1468" r="27816" b="11140"/>
          <a:stretch>
            <a:fillRect/>
          </a:stretch>
        </p:blipFill>
        <p:spPr bwMode="auto">
          <a:xfrm>
            <a:off x="5677437" y="1905000"/>
            <a:ext cx="2362200" cy="4495800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315200" y="5703195"/>
            <a:ext cx="1752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b="1" dirty="0" smtClean="0"/>
              <a:t>Release Ca from intracellular stores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152400" y="2362200"/>
            <a:ext cx="5334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Binding to 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L Type  </a:t>
            </a:r>
            <a:r>
              <a:rPr lang="en-US" sz="2400" b="1" dirty="0" smtClean="0">
                <a:latin typeface="Arial Narrow" pitchFamily="34" charset="0"/>
              </a:rPr>
              <a:t>calcium channel blockers [CCBs] to the L-type Ca  channels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their  frequency of opening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 response to depolarization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85800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Dihydropyridines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 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Nicardipine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Amlodepine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Phenylalkylamines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Benzthiazepines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 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4" y="76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Classification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976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53837" y="19812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794679" y="16753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37232" y="18277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91837" y="19050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87037" y="18288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8600" y="3886200"/>
            <a:ext cx="4648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e</a:t>
            </a:r>
            <a:r>
              <a:rPr lang="en-US" sz="2400" b="1" spc="-40" dirty="0" smtClean="0">
                <a:latin typeface="Arial Narrow" pitchFamily="34" charset="0"/>
              </a:rPr>
              <a:t>ntry of Ca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 Ca from internal stores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Stimulus-Contraction Coupling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RELAXATION</a:t>
            </a:r>
            <a:r>
              <a:rPr lang="en-US" sz="2400" dirty="0" smtClean="0">
                <a:latin typeface="Bernard MT Condensed" pitchFamily="18" charset="0"/>
              </a:rPr>
              <a:t>  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6" name="Group 43"/>
          <p:cNvGrpSpPr/>
          <p:nvPr/>
        </p:nvGrpSpPr>
        <p:grpSpPr>
          <a:xfrm>
            <a:off x="5372637" y="2691684"/>
            <a:ext cx="3049074" cy="1716248"/>
            <a:chOff x="5410200" y="2463084"/>
            <a:chExt cx="3049074" cy="1716248"/>
          </a:xfrm>
        </p:grpSpPr>
        <p:sp>
          <p:nvSpPr>
            <p:cNvPr id="70" name="TextBox 69"/>
            <p:cNvSpPr txBox="1"/>
            <p:nvPr/>
          </p:nvSpPr>
          <p:spPr>
            <a:xfrm>
              <a:off x="7316274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0200" y="2463084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7364" y="2667000"/>
              <a:ext cx="9906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7200" b="1" cap="none" spc="0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rgbClr val="FFF30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7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3763" y="1117242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smtClean="0">
                <a:latin typeface="Arial Narrow" pitchFamily="34" charset="0"/>
              </a:rPr>
              <a:t>Heterogeneous</a:t>
            </a:r>
            <a:endParaRPr lang="en-US" sz="2200" b="1" spc="-40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229761"/>
            <a:ext cx="5257800" cy="1477328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N.B.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Selectivity of Ca channel blockers </a:t>
            </a:r>
          </a:p>
          <a:p>
            <a:pPr>
              <a:lnSpc>
                <a:spcPts val="2400"/>
              </a:lnSpc>
              <a:spcBef>
                <a:spcPts val="1200"/>
              </a:spcBef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Nifedipine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VSMCs</a:t>
            </a:r>
          </a:p>
          <a:p>
            <a:pPr>
              <a:lnSpc>
                <a:spcPts val="24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Verapamil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Cardiomyocytes</a:t>
            </a:r>
            <a:r>
              <a:rPr lang="en-US" sz="2200" b="1" dirty="0" smtClean="0">
                <a:latin typeface="Arial Narrow" pitchFamily="34" charset="0"/>
              </a:rPr>
              <a:t> &gt; VSMCs</a:t>
            </a:r>
          </a:p>
          <a:p>
            <a:pPr>
              <a:lnSpc>
                <a:spcPts val="24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Diltaizem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Intermediate action on both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69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8400" y="152400"/>
            <a:ext cx="2736647" cy="34855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973759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err="1" smtClean="0">
                <a:latin typeface="Bernard MT Condensed" pitchFamily="18" charset="0"/>
              </a:rPr>
              <a:t>Cardiomyocyte</a:t>
            </a:r>
            <a:r>
              <a:rPr lang="en-US" sz="2200" dirty="0" smtClean="0">
                <a:latin typeface="Bernard MT Condensed" pitchFamily="18" charset="0"/>
              </a:rPr>
              <a:t> Contraction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9643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latin typeface="Bernard MT Condensed" pitchFamily="18" charset="0"/>
              </a:rPr>
              <a:t>VSMC</a:t>
            </a:r>
          </a:p>
          <a:p>
            <a:pPr algn="r"/>
            <a:r>
              <a:rPr lang="en-US" sz="2200" dirty="0" smtClean="0">
                <a:latin typeface="Bernard MT Condensed" pitchFamily="18" charset="0"/>
              </a:rPr>
              <a:t>Contraction</a:t>
            </a:r>
            <a:endParaRPr lang="en-US" sz="2200" dirty="0">
              <a:latin typeface="Bernard MT Condensed" pitchFamily="18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7306711" y="1295400"/>
            <a:ext cx="1151489" cy="2362201"/>
            <a:chOff x="7906612" y="1734657"/>
            <a:chExt cx="1151489" cy="2362201"/>
          </a:xfrm>
        </p:grpSpPr>
        <p:pic>
          <p:nvPicPr>
            <p:cNvPr id="20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836336">
              <a:off x="7906612" y="1734657"/>
              <a:ext cx="1151489" cy="908196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rot="5400000">
              <a:off x="8062798" y="3319661"/>
              <a:ext cx="1543900" cy="10493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2667000" y="990600"/>
            <a:ext cx="1676400" cy="1769807"/>
            <a:chOff x="4267200" y="2028595"/>
            <a:chExt cx="1676400" cy="1769807"/>
          </a:xfrm>
        </p:grpSpPr>
        <p:pic>
          <p:nvPicPr>
            <p:cNvPr id="18" name="Picture 4" descr="http://img.medscape.com/fullsize/migrated/550/354/jic550354.fig1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" t="6234" r="52014" b="10649"/>
            <a:stretch>
              <a:fillRect/>
            </a:stretch>
          </p:blipFill>
          <p:spPr bwMode="auto">
            <a:xfrm>
              <a:off x="4572000" y="2028595"/>
              <a:ext cx="1371600" cy="1769807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rot="10800000" flipV="1">
              <a:off x="4267200" y="3415840"/>
              <a:ext cx="457994" cy="13159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6200" y="2743200"/>
            <a:ext cx="4876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their –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 (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000" y="3851464"/>
            <a:ext cx="4114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Blip>
                <a:blip r:embed="rId5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After load  cardiac work 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demand</a:t>
            </a:r>
          </a:p>
          <a:p>
            <a:pPr algn="just">
              <a:lnSpc>
                <a:spcPts val="2500"/>
              </a:lnSpc>
              <a:buBlip>
                <a:blip r:embed="rId5"/>
              </a:buBlip>
            </a:pPr>
            <a:r>
              <a:rPr lang="en-US" sz="2200" b="1" spc="-30" dirty="0" smtClean="0">
                <a:latin typeface="Arial Narrow" pitchFamily="34" charset="0"/>
              </a:rPr>
              <a:t> Coronary dilatation (</a:t>
            </a:r>
            <a:r>
              <a:rPr lang="en-US" sz="2200" b="1" spc="-30" dirty="0" err="1" smtClean="0">
                <a:latin typeface="Arial Narrow" pitchFamily="34" charset="0"/>
              </a:rPr>
              <a:t>nifedipine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nicardipine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(short acting) </a:t>
            </a:r>
            <a:r>
              <a:rPr lang="en-US" sz="2200" b="1" spc="-30" dirty="0" smtClean="0">
                <a:latin typeface="Arial Narrow" pitchFamily="34" charset="0"/>
              </a:rPr>
              <a:t>/ </a:t>
            </a:r>
            <a:r>
              <a:rPr lang="en-US" sz="2200" b="1" spc="-30" dirty="0" err="1" smtClean="0">
                <a:latin typeface="Arial Narrow" pitchFamily="34" charset="0"/>
              </a:rPr>
              <a:t>amlodipine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(long acting) </a:t>
            </a:r>
            <a:r>
              <a:rPr lang="en-US" sz="2200" b="1" spc="-30" dirty="0" smtClean="0">
                <a:latin typeface="Arial Narrow" pitchFamily="34" charset="0"/>
              </a:rPr>
              <a:t>&gt;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600" y="30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762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7" grpId="0"/>
      <p:bldP spid="29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05362" y="2286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597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AS ANTIANGINAL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53954"/>
            <a:ext cx="906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r>
              <a:rPr lang="en-US" sz="2200" b="1" dirty="0" smtClean="0">
                <a:latin typeface="Arial Narrow" pitchFamily="34" charset="0"/>
              </a:rPr>
              <a:t>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Long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Amlodipine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SR Formulation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nifedipine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&gt;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Short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avoided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 BP 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symathetic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activation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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reflex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tachycardia +syncope impair coronary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fillingischemia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….. </a:t>
            </a:r>
          </a:p>
          <a:p>
            <a:pPr lvl="0">
              <a:lnSpc>
                <a:spcPts val="24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Can be combined to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blockers??? Which group is much safer???</a:t>
            </a: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Can be combined with nitrates??? Which group is much safer???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Dihydropyridenes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no  contractility  useful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if with CHF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&lt;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vasoactivity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as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if hypotension       </a:t>
            </a: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</a:t>
            </a:r>
            <a:r>
              <a:rPr lang="en-US" sz="2200" b="1" dirty="0" smtClean="0">
                <a:latin typeface="Arial Narrow" pitchFamily="34" charset="0"/>
              </a:rPr>
              <a:t>ttacks prevented (&gt; 60%) / sometimes variably aborted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IN UNSTABLE ANGINA</a:t>
            </a:r>
            <a:r>
              <a:rPr lang="en-US" sz="2200" b="1" dirty="0" smtClean="0">
                <a:latin typeface="Arial Narrow" pitchFamily="34" charset="0"/>
              </a:rPr>
              <a:t>; Seldom added in refractory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04" y="1727537"/>
            <a:ext cx="638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It has dual mechanism of action;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1. Opens K</a:t>
            </a:r>
            <a:r>
              <a:rPr lang="en-US" sz="2200" b="1" baseline="-25000" dirty="0" smtClean="0">
                <a:latin typeface="Arial Narrow" pitchFamily="34" charset="0"/>
              </a:rPr>
              <a:t>ATP</a:t>
            </a:r>
            <a:r>
              <a:rPr lang="en-US" sz="2200" b="1" dirty="0" smtClean="0">
                <a:latin typeface="Arial Narrow" pitchFamily="34" charset="0"/>
              </a:rPr>
              <a:t> channels (&gt; arteriolar dilator)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2. NO </a:t>
            </a:r>
            <a:r>
              <a:rPr lang="en-US" sz="2200" b="1" dirty="0" err="1" smtClean="0">
                <a:latin typeface="Arial Narrow" pitchFamily="34" charset="0"/>
              </a:rPr>
              <a:t>donner</a:t>
            </a:r>
            <a:r>
              <a:rPr lang="en-US" sz="2200" b="1" dirty="0" smtClean="0">
                <a:latin typeface="Arial Narrow" pitchFamily="34" charset="0"/>
              </a:rPr>
              <a:t> as it has a nitrate moiety (&gt; </a:t>
            </a:r>
            <a:r>
              <a:rPr lang="en-US" sz="2200" b="1" dirty="0" err="1" smtClean="0">
                <a:latin typeface="Arial Narrow" pitchFamily="34" charset="0"/>
              </a:rPr>
              <a:t>venular</a:t>
            </a:r>
            <a:r>
              <a:rPr lang="en-US" sz="2200" b="1" dirty="0" smtClean="0">
                <a:latin typeface="Arial Narrow" pitchFamily="34" charset="0"/>
              </a:rPr>
              <a:t> dilator)</a:t>
            </a:r>
          </a:p>
        </p:txBody>
      </p:sp>
      <p:sp>
        <p:nvSpPr>
          <p:cNvPr id="7" name="Freeform 6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5279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217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2333" t="43154" r="39000" b="31761"/>
          <a:stretch>
            <a:fillRect/>
          </a:stretch>
        </p:blipFill>
        <p:spPr bwMode="auto">
          <a:xfrm>
            <a:off x="5257800" y="609600"/>
            <a:ext cx="33996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V="1">
            <a:off x="6553200" y="2362200"/>
            <a:ext cx="1219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81500" y="876300"/>
            <a:ext cx="1219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/>
          <p:nvPr/>
        </p:nvGrpSpPr>
        <p:grpSpPr>
          <a:xfrm>
            <a:off x="152400" y="3352800"/>
            <a:ext cx="4800600" cy="3276600"/>
            <a:chOff x="152400" y="3352800"/>
            <a:chExt cx="4800600" cy="3276600"/>
          </a:xfrm>
        </p:grpSpPr>
        <p:grpSp>
          <p:nvGrpSpPr>
            <p:cNvPr id="3" name="Group 37"/>
            <p:cNvGrpSpPr/>
            <p:nvPr/>
          </p:nvGrpSpPr>
          <p:grpSpPr>
            <a:xfrm>
              <a:off x="152400" y="3352800"/>
              <a:ext cx="4800600" cy="3276600"/>
              <a:chOff x="152400" y="3352800"/>
              <a:chExt cx="4800600" cy="3276600"/>
            </a:xfrm>
          </p:grpSpPr>
          <p:pic>
            <p:nvPicPr>
              <p:cNvPr id="22" name="Picture 5" descr="C:\Users\Administrator\Pictures\K channe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444" r="5408" b="2222"/>
              <a:stretch>
                <a:fillRect/>
              </a:stretch>
            </p:blipFill>
            <p:spPr bwMode="auto">
              <a:xfrm>
                <a:off x="152400" y="3352800"/>
                <a:ext cx="4800600" cy="3276600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107842" y="3657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</a:rPr>
                  <a:t>L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10800000">
              <a:off x="2591874" y="5461716"/>
              <a:ext cx="381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5495012" y="3352800"/>
            <a:ext cx="1210588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VSMC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2845158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6707425" flipV="1">
            <a:off x="3914560" y="5180942"/>
            <a:ext cx="279052" cy="41417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5419899" y="3697089"/>
            <a:ext cx="1151489" cy="90819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09600" y="5562600"/>
            <a:ext cx="15488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  <a:sym typeface="Wingdings 3"/>
              </a:rPr>
              <a:t>Inhibit Ca entry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5238690"/>
            <a:ext cx="119135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903976"/>
            <a:ext cx="2856167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1.Opening of K</a:t>
            </a:r>
            <a:r>
              <a:rPr lang="en-US" sz="2000" baseline="-25000" dirty="0" smtClean="0">
                <a:solidFill>
                  <a:srgbClr val="6600FF"/>
                </a:solidFill>
                <a:latin typeface="Bernard MT Condensed" pitchFamily="18" charset="0"/>
              </a:rPr>
              <a:t>ATP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channels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5330865"/>
            <a:ext cx="2362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Repolarization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Cardiac work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54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5486400" y="5029200"/>
            <a:ext cx="1371600" cy="1769807"/>
          </a:xfrm>
          <a:prstGeom prst="rect">
            <a:avLst/>
          </a:prstGeom>
          <a:noFill/>
        </p:spPr>
      </p:pic>
      <p:pic>
        <p:nvPicPr>
          <p:cNvPr id="44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/>
          <a:srcRect l="45825" t="10390" r="43450" b="74026"/>
          <a:stretch>
            <a:fillRect/>
          </a:stretch>
        </p:blipFill>
        <p:spPr bwMode="auto">
          <a:xfrm>
            <a:off x="6019800" y="3962400"/>
            <a:ext cx="609600" cy="665018"/>
          </a:xfrm>
          <a:prstGeom prst="ellipse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934200" y="3349665"/>
            <a:ext cx="2286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Hyperpolarization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5012" y="4781490"/>
            <a:ext cx="2246834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</a:t>
            </a:r>
            <a:r>
              <a:rPr lang="en-US" sz="2000" dirty="0" err="1" smtClean="0">
                <a:latin typeface="Bernard MT Condensed" pitchFamily="18" charset="0"/>
              </a:rPr>
              <a:t>Cardiomyocyte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/>
      <p:bldP spid="36" grpId="0" animBg="1"/>
      <p:bldP spid="32" grpId="0"/>
      <p:bldP spid="27" grpId="0" animBg="1"/>
      <p:bldP spid="35" grpId="0" animBg="1"/>
      <p:bldP spid="53" grpId="0"/>
      <p:bldP spid="55" grpId="0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3438700" y="1258690"/>
            <a:ext cx="1151489" cy="90819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4800" y="1371600"/>
            <a:ext cx="130195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  On VSMC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125386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776964" y="636569"/>
            <a:ext cx="3048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1371600"/>
            <a:ext cx="28956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PKG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pic>
        <p:nvPicPr>
          <p:cNvPr id="18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3962400" y="1524000"/>
            <a:ext cx="609600" cy="665018"/>
          </a:xfrm>
          <a:prstGeom prst="ellipse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304800" y="4038600"/>
            <a:ext cx="6096000" cy="1488996"/>
            <a:chOff x="304800" y="5064204"/>
            <a:chExt cx="6096000" cy="1488996"/>
          </a:xfrm>
        </p:grpSpPr>
        <p:sp>
          <p:nvSpPr>
            <p:cNvPr id="22" name="Rectangle 21"/>
            <p:cNvSpPr/>
            <p:nvPr/>
          </p:nvSpPr>
          <p:spPr>
            <a:xfrm>
              <a:off x="304800" y="5445204"/>
              <a:ext cx="6096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Flushing, headache,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Hypotension, palpitation, weakness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Mouth &amp; </a:t>
              </a:r>
              <a:r>
                <a:rPr lang="en-US" sz="2200" b="1" dirty="0" err="1" smtClean="0">
                  <a:latin typeface="Arial Narrow" pitchFamily="34" charset="0"/>
                </a:rPr>
                <a:t>peri</a:t>
              </a:r>
              <a:r>
                <a:rPr lang="en-US" sz="2200" b="1" dirty="0" smtClean="0">
                  <a:latin typeface="Arial Narrow" pitchFamily="34" charset="0"/>
                </a:rPr>
                <a:t>-anal ulcers, nausea and vomiting.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5064204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ADRs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304800" y="2971800"/>
            <a:ext cx="8839200" cy="811887"/>
            <a:chOff x="304800" y="4233445"/>
            <a:chExt cx="8839200" cy="811887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4233445"/>
              <a:ext cx="40901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Indications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4614445"/>
              <a:ext cx="8839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Prophylactic 2nd line therapy in stable angina &amp; refractory variant angina 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486400" y="228600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914400"/>
            <a:ext cx="246734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2. Acting as NO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donner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35" y="3733800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 – AR BLOCKERS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04592"/>
            <a:ext cx="64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</a:rPr>
              <a:t>b</a:t>
            </a:r>
            <a:endParaRPr lang="en-US" sz="66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685800"/>
            <a:ext cx="3036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CARDIOMYOCYTE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200" y="1229380"/>
            <a:ext cx="27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</a:rPr>
              <a:t>Cardiac Work</a:t>
            </a:r>
            <a:endParaRPr lang="en-US" sz="28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2400" y="1905000"/>
            <a:ext cx="4001416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Selective &gt; Non – Selective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800" y="2362200"/>
            <a:ext cx="1602811" cy="1107996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Atenolol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Bisoprolol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Metoprolol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20574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NO Relaxation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88213" y="783516"/>
            <a:ext cx="569387" cy="43082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37338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" y="4191000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2400" y="4648200"/>
            <a:ext cx="48768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cardiac work </a:t>
            </a:r>
            <a:r>
              <a:rPr lang="en-US" sz="2200" b="1" spc="-30" dirty="0" smtClean="0">
                <a:latin typeface="Arial Narrow" pitchFamily="34" charset="0"/>
              </a:rPr>
              <a:t>through;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</a:rPr>
              <a:t>-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afterload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angiotensin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release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   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876800" y="4724400"/>
            <a:ext cx="3810000" cy="1695336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20000"/>
                  <a:lumOff val="80000"/>
                </a:schemeClr>
              </a:gs>
              <a:gs pos="71000">
                <a:srgbClr val="FF99FF">
                  <a:alpha val="40000"/>
                </a:srgbClr>
              </a:gs>
              <a:gs pos="100000">
                <a:srgbClr val="C00000">
                  <a:alpha val="23000"/>
                </a:srgb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Though no coronary dilatation, yet  prolonged diastole   perfusion time   coronary filling &amp; flow  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517780" y="152400"/>
            <a:ext cx="2079810" cy="1988641"/>
            <a:chOff x="-22410" y="762000"/>
            <a:chExt cx="2079810" cy="1988641"/>
          </a:xfrm>
        </p:grpSpPr>
        <p:sp>
          <p:nvSpPr>
            <p:cNvPr id="92" name="TextBox 91"/>
            <p:cNvSpPr txBox="1"/>
            <p:nvPr/>
          </p:nvSpPr>
          <p:spPr>
            <a:xfrm>
              <a:off x="0" y="1474113"/>
              <a:ext cx="2057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NO Vasodilatation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22410" y="854333"/>
              <a:ext cx="12250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VSMC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" y="1981200"/>
              <a:ext cx="95410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SMC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1905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" y="762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81" grpId="0"/>
      <p:bldP spid="96" grpId="0"/>
      <p:bldP spid="97" grpId="0"/>
      <p:bldP spid="9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359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as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antianginal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990600"/>
            <a:ext cx="8915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 Cardio-selective are better. Why???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to spare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baseline="-25000" dirty="0" smtClean="0">
                <a:latin typeface="Symbol" pitchFamily="18" charset="2"/>
                <a:sym typeface="Wingdings 3"/>
              </a:rPr>
              <a:t>2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 They are 1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st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choice on prolonged use   incidence of sudden death specially </a:t>
            </a:r>
            <a:br>
              <a:rPr lang="en-US" sz="2200" b="1" spc="-40" dirty="0" smtClean="0">
                <a:latin typeface="Arial Narrow" pitchFamily="34" charset="0"/>
                <a:sym typeface="Wingdings 3"/>
              </a:rPr>
            </a:br>
            <a:r>
              <a:rPr lang="en-US" sz="2200" b="1" spc="-40" dirty="0" smtClean="0">
                <a:latin typeface="Arial Narrow" pitchFamily="34" charset="0"/>
                <a:sym typeface="Wingdings 3"/>
              </a:rPr>
              <a:t>    due to ventricular tachycardia   by their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antiarrhythmic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action.  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Can be combined with nitrates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abolish its induced reflex tachycardia. </a:t>
            </a:r>
          </a:p>
          <a:p>
            <a:pPr marL="27432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Can be combined with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d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ihydropyridene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CCBs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but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nor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for fear of conduction defect (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heart block)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sng" dirty="0" smtClean="0">
                <a:latin typeface="Arial Narrow" pitchFamily="34" charset="0"/>
                <a:sym typeface="Wingdings 3"/>
              </a:rPr>
              <a:t>contraindicated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as it has no vasodilator action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halts progression to </a:t>
            </a:r>
            <a:r>
              <a:rPr lang="en-US" sz="22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improve survival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64" y="4535031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In Myocardial Infarction; given early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2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myocardial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</a:rPr>
              <a:t>free fatty acids.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incidence of sudden death</a:t>
            </a:r>
            <a:r>
              <a:rPr lang="en-US" sz="2200" b="1" dirty="0" smtClean="0"/>
              <a:t>. 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5878158" y="4885946"/>
            <a:ext cx="1000132" cy="894983"/>
            <a:chOff x="5786446" y="703906"/>
            <a:chExt cx="1000132" cy="1010582"/>
          </a:xfrm>
        </p:grpSpPr>
        <p:sp>
          <p:nvSpPr>
            <p:cNvPr id="13" name="Right Brace 12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511188" y="6230114"/>
            <a:ext cx="1098866" cy="394080"/>
            <a:chOff x="3500430" y="2428868"/>
            <a:chExt cx="1098866" cy="500066"/>
          </a:xfrm>
        </p:grpSpPr>
        <p:sp>
          <p:nvSpPr>
            <p:cNvPr id="17" name="Arc 16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533400"/>
            <a:ext cx="3086100" cy="3086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02920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72440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09600" y="3896380"/>
            <a:ext cx="25908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 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9600" y="2895600"/>
            <a:ext cx="2895600" cy="52322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 DEMAND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52" name="Up Arrow 51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66800" y="58453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8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- blockers should be withdrawn gradually as s</a:t>
            </a:r>
            <a:r>
              <a:rPr lang="en-US" sz="2200" b="1" dirty="0" smtClean="0">
                <a:latin typeface="Arial Narrow" pitchFamily="34" charset="0"/>
              </a:rPr>
              <a:t>udden stoppage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 rise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to a withdrawal manifestations:</a:t>
            </a:r>
          </a:p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WHY ?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Non-selective are better avoided as they blocks </a:t>
            </a:r>
            <a:r>
              <a:rPr lang="en-US" sz="2200" b="1" dirty="0" err="1" smtClean="0">
                <a:latin typeface="Arial Narrow" pitchFamily="34" charset="0"/>
              </a:rPr>
              <a:t>vasodilatory</a:t>
            </a:r>
            <a:r>
              <a:rPr lang="en-US" sz="2200" b="1" dirty="0" smtClean="0">
                <a:latin typeface="Arial Narrow" pitchFamily="34" charset="0"/>
              </a:rPr>
              <a:t> effects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sympathetic stimulation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afterload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 </a:t>
            </a:r>
            <a:r>
              <a:rPr lang="en-US" sz="2200" b="1" dirty="0" smtClean="0">
                <a:latin typeface="Arial Narrow" pitchFamily="34" charset="0"/>
              </a:rPr>
              <a:t>oxygen consumption.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Not used 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worsen symptoms and </a:t>
            </a:r>
            <a:r>
              <a:rPr lang="en-US" sz="2200" b="1" dirty="0" err="1" smtClean="0">
                <a:latin typeface="Arial Narrow" pitchFamily="34" charset="0"/>
              </a:rPr>
              <a:t>aggrevate</a:t>
            </a:r>
            <a:r>
              <a:rPr lang="en-US" sz="2200" b="1" dirty="0" smtClean="0">
                <a:latin typeface="Arial Narrow" pitchFamily="34" charset="0"/>
              </a:rPr>
              <a:t> condition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Given to diabetics with ischemic heart disease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[Benefits &gt; hazards)  &amp;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ACE inhibitor must too be added specially in ACSs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28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178300" y="2327564"/>
            <a:ext cx="4813300" cy="4073236"/>
            <a:chOff x="4178300" y="2327564"/>
            <a:chExt cx="4813300" cy="4073236"/>
          </a:xfrm>
        </p:grpSpPr>
        <p:pic>
          <p:nvPicPr>
            <p:cNvPr id="8" name="Picture 4" descr="http://www.heartandmetabolism.org/images/HM9/hm9bmfig1a.gif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191000" y="2327564"/>
              <a:ext cx="4800600" cy="407323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178300" y="5003800"/>
              <a:ext cx="850900" cy="369332"/>
            </a:xfrm>
            <a:prstGeom prst="rect">
              <a:avLst/>
            </a:prstGeom>
            <a:solidFill>
              <a:srgbClr val="FFEFE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3</a:t>
              </a:r>
              <a:r>
                <a:rPr lang="en-US" dirty="0" smtClean="0">
                  <a:latin typeface="Bernard MT Condensed" pitchFamily="18" charset="0"/>
                </a:rPr>
                <a:t>KAT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3033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2997" y="605135"/>
            <a:ext cx="19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016000"/>
            <a:ext cx="906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Glucose utilization needs less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requirement than FFA utilization i.e. oxidation of FFA requires &gt; oxygen per unit of ATP generated than oxidation of CHO.</a:t>
            </a:r>
          </a:p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spc="-60" dirty="0" smtClean="0">
                <a:latin typeface="Arial Narrow" pitchFamily="34" charset="0"/>
              </a:rPr>
              <a:t> </a:t>
            </a:r>
            <a:r>
              <a:rPr lang="en-US" sz="2200" b="1" u="sng" spc="-60" dirty="0" smtClean="0">
                <a:latin typeface="Arial Narrow" pitchFamily="34" charset="0"/>
              </a:rPr>
              <a:t>During ischemia</a:t>
            </a:r>
            <a:r>
              <a:rPr lang="en-US" sz="2200" b="1" spc="-60" dirty="0" smtClean="0">
                <a:latin typeface="Arial Narrow" pitchFamily="34" charset="0"/>
              </a:rPr>
              <a:t>, metabolism </a:t>
            </a:r>
            <a:r>
              <a:rPr lang="en-US" sz="2200" b="1" u="sng" spc="-60" dirty="0" smtClean="0">
                <a:latin typeface="Arial Narrow" pitchFamily="34" charset="0"/>
              </a:rPr>
              <a:t>shifts to oxidation of FFA</a:t>
            </a:r>
            <a:r>
              <a:rPr lang="en-US" sz="2200" b="1" spc="-6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959864"/>
            <a:ext cx="8839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spc="-60" dirty="0" smtClean="0">
                <a:latin typeface="Arial Narrow" pitchFamily="34" charset="0"/>
              </a:rPr>
              <a:t>So, to treat we can enhance &gt; utilization of CHO (less energy cost) ; </a:t>
            </a:r>
            <a:r>
              <a:rPr lang="en-US" sz="2200" b="1" dirty="0" smtClean="0">
                <a:latin typeface="Arial Narrow" pitchFamily="34" charset="0"/>
              </a:rPr>
              <a:t>by giving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Partial FFA Oxidation Inhibitors</a:t>
            </a:r>
            <a:r>
              <a:rPr lang="ar-SA" sz="2200" b="1" dirty="0" smtClean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</a:t>
            </a:r>
            <a:r>
              <a:rPr lang="en-US" sz="2200" dirty="0" smtClean="0">
                <a:latin typeface="Bernard MT Condensed" pitchFamily="18" charset="0"/>
              </a:rPr>
              <a:t>(</a:t>
            </a:r>
            <a:r>
              <a:rPr lang="en-US" sz="2200" dirty="0" err="1" smtClean="0">
                <a:latin typeface="Bernard MT Condensed" pitchFamily="18" charset="0"/>
              </a:rPr>
              <a:t>pFOX</a:t>
            </a:r>
            <a:r>
              <a:rPr lang="en-US" sz="2200" dirty="0" smtClean="0">
                <a:latin typeface="Bernard MT Condensed" pitchFamily="18" charset="0"/>
              </a:rPr>
              <a:t> Inhibitors), 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83100"/>
            <a:ext cx="31053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anaerobic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35400"/>
            <a:ext cx="4064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fatty acid metabolism by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   3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Ketoacyl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Thiolase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[3KAT]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26000"/>
            <a:ext cx="393889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Allowing only 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286762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acidosis &amp; FR accumulation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300"/>
              </a:lnSpc>
              <a:buClr>
                <a:srgbClr val="00B0F0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 apoptosis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Cytoprotective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263" y="3429000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SzPct val="76000"/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Restores energy balance in the cell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019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  <a:defRPr/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Thus shift myocardial metabolism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0">
              <a:defRPr/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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OXYGEN DEMAND WITHOUT ALTERING HEMODYNAMICS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22300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3048000"/>
            <a:ext cx="2209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Pharmacol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Effects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400" y="456307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304800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59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" y="15240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GIT disturbances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0668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Used when ever needed as add on therapy to nitrates, CCBs or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905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Contraindications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1400" y="1886635"/>
            <a:ext cx="3441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Hypersensitivity reaction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 pregnancy &amp; lactation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3124200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Ranolazine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733800"/>
            <a:ext cx="85344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Newly introduced. Considered one of the metabolically acting agents like </a:t>
            </a:r>
            <a:r>
              <a:rPr lang="en-US" sz="2200" b="1" dirty="0" err="1" smtClean="0">
                <a:latin typeface="Arial Narrow" pitchFamily="34" charset="0"/>
              </a:rPr>
              <a:t>trimetazedine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r>
              <a:rPr lang="en-US" sz="2200" b="1" dirty="0" smtClean="0">
                <a:latin typeface="Arial Narrow" pitchFamily="34" charset="0"/>
              </a:rPr>
              <a:t>+ affects Na dependent-Ca Channels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prevents Ca load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apoptosis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cardioprotective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endParaRPr lang="en-US" sz="11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It prolongs </a:t>
            </a:r>
            <a:r>
              <a:rPr lang="en-US" altLang="ar-SA" sz="2200" b="1" dirty="0" smtClean="0">
                <a:latin typeface="Arial Narrow" pitchFamily="34" charset="0"/>
              </a:rPr>
              <a:t>the QT interval so not given with; Class </a:t>
            </a:r>
            <a:r>
              <a:rPr lang="en-US" altLang="ar-SA" sz="2200" b="1" dirty="0" err="1" smtClean="0">
                <a:latin typeface="Arial Narrow" pitchFamily="34" charset="0"/>
              </a:rPr>
              <a:t>Ia</a:t>
            </a:r>
            <a:r>
              <a:rPr lang="en-US" altLang="ar-SA" sz="2200" b="1" dirty="0" smtClean="0">
                <a:latin typeface="Arial Narrow" pitchFamily="34" charset="0"/>
              </a:rPr>
              <a:t> &amp; III </a:t>
            </a:r>
            <a:r>
              <a:rPr lang="en-US" altLang="ar-SA" sz="2200" b="1" dirty="0" err="1" smtClean="0">
                <a:latin typeface="Arial Narrow" pitchFamily="34" charset="0"/>
              </a:rPr>
              <a:t>antiarrhthmics</a:t>
            </a:r>
            <a:endParaRPr lang="en-US" altLang="ar-SA" sz="2200" b="1" dirty="0" smtClean="0">
              <a:latin typeface="Arial Narrow" pitchFamily="34" charset="0"/>
            </a:endParaRPr>
          </a:p>
          <a:p>
            <a:endParaRPr lang="en-US" altLang="ar-SA" sz="1100" b="1" dirty="0" smtClean="0">
              <a:latin typeface="Arial Narrow" pitchFamily="34" charset="0"/>
            </a:endParaRPr>
          </a:p>
          <a:p>
            <a:r>
              <a:rPr lang="en-US" altLang="ar-SA" sz="2200" b="1" dirty="0" smtClean="0">
                <a:latin typeface="Arial Narrow" pitchFamily="34" charset="0"/>
              </a:rPr>
              <a:t>Toxicity develops due to interaction with CYT 450 inhibitors as;</a:t>
            </a:r>
            <a:r>
              <a:rPr lang="en-US" altLang="ar-SA" sz="2400" dirty="0" smtClean="0"/>
              <a:t>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diltiazem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ketoconazole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macrolide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 antibiotics, grapefruit juice</a:t>
            </a:r>
            <a:endParaRPr lang="en-US" altLang="ar-SA" sz="2200" b="1" i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irtual.yosemite.cc.ca.us/rdroual/Course%20Materials/Physiology%20101/Chapter%20Notes/Fall%202007/figure_13_24a_labeled.jpg"/>
          <p:cNvPicPr>
            <a:picLocks noChangeAspect="1" noChangeArrowheads="1"/>
          </p:cNvPicPr>
          <p:nvPr/>
        </p:nvPicPr>
        <p:blipFill>
          <a:blip r:embed="rId2" cstate="print"/>
          <a:srcRect l="2219" t="3934" r="3467" b="14907"/>
          <a:stretch>
            <a:fillRect/>
          </a:stretch>
        </p:blipFill>
        <p:spPr bwMode="auto">
          <a:xfrm>
            <a:off x="1900334" y="2514600"/>
            <a:ext cx="5948265" cy="3429000"/>
          </a:xfrm>
          <a:prstGeom prst="rect">
            <a:avLst/>
          </a:prstGeom>
          <a:noFill/>
        </p:spPr>
      </p:pic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81200" cy="2842865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2286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814" y="1473200"/>
            <a:ext cx="147668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Ivabradine</a:t>
            </a:r>
            <a:endParaRPr lang="en-US" altLang="ar-SA" sz="2400" dirty="0" smtClean="0">
              <a:solidFill>
                <a:srgbClr val="6600FF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6400" y="1092200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768" y="6211669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70100"/>
            <a:ext cx="5892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classified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 claimed to be </a:t>
            </a:r>
            <a:r>
              <a:rPr lang="en-US" altLang="ar-SA" sz="2200" b="1" i="1" dirty="0" smtClean="0">
                <a:solidFill>
                  <a:srgbClr val="6600FF"/>
                </a:solidFill>
                <a:latin typeface="Arial Narrow" pitchFamily="34" charset="0"/>
              </a:rPr>
              <a:t>CARDIOTONIC </a:t>
            </a:r>
            <a:r>
              <a:rPr lang="en-US" altLang="ar-SA" sz="2200" b="1" i="1" dirty="0" smtClean="0">
                <a:latin typeface="Arial Narrow" pitchFamily="34" charset="0"/>
              </a:rPr>
              <a:t>agent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ar-SA" sz="2200" b="1" dirty="0" smtClean="0">
                <a:latin typeface="Arial Narrow" pitchFamily="34" charset="0"/>
              </a:rPr>
              <a:t>Acts on the </a:t>
            </a:r>
            <a:r>
              <a:rPr lang="en-US" altLang="ar-SA" sz="2200" b="1" dirty="0" smtClean="0">
                <a:solidFill>
                  <a:srgbClr val="6600FF"/>
                </a:solidFill>
                <a:latin typeface="Arial Narrow" pitchFamily="34" charset="0"/>
              </a:rPr>
              <a:t>“ Funny Channel” </a:t>
            </a:r>
            <a:r>
              <a:rPr lang="en-US" altLang="ar-SA" sz="2200" b="1" dirty="0" smtClean="0">
                <a:latin typeface="Arial Narrow" pitchFamily="34" charset="0"/>
              </a:rPr>
              <a:t>a special Na channel in SAN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HRmyocardial work 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Myocardial O</a:t>
            </a:r>
            <a:r>
              <a:rPr lang="en-US" altLang="ar-SA" sz="2200" baseline="-25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2 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demand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3464" y="281940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20" idx="2"/>
          </p:cNvCxnSpPr>
          <p:nvPr/>
        </p:nvCxnSpPr>
        <p:spPr>
          <a:xfrm rot="16200000" flipH="1">
            <a:off x="5379017" y="2485004"/>
            <a:ext cx="1113135" cy="12855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5219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SAN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6200" y="152400"/>
            <a:ext cx="89916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ANTIANGINAL DRUGS SET THE BALANCE BACK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15151"/>
          <a:stretch>
            <a:fillRect/>
          </a:stretch>
        </p:blipFill>
        <p:spPr bwMode="auto">
          <a:xfrm>
            <a:off x="126971" y="762000"/>
            <a:ext cx="5359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/>
          <p:nvPr/>
        </p:nvGrpSpPr>
        <p:grpSpPr>
          <a:xfrm>
            <a:off x="555432" y="1373696"/>
            <a:ext cx="4626168" cy="683704"/>
            <a:chOff x="555432" y="1526096"/>
            <a:chExt cx="4626168" cy="6837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24645" t="32620" r="22749" b="47416"/>
            <a:stretch>
              <a:fillRect/>
            </a:stretch>
          </p:blipFill>
          <p:spPr bwMode="auto">
            <a:xfrm>
              <a:off x="609600" y="1600200"/>
              <a:ext cx="457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 descr="C:\Users\Administrator\Pictures\balance.gif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29762" r="8182" b="50713"/>
            <a:stretch>
              <a:fillRect/>
            </a:stretch>
          </p:blipFill>
          <p:spPr bwMode="auto">
            <a:xfrm rot="21296348">
              <a:off x="555432" y="1526096"/>
              <a:ext cx="4572000" cy="64373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479800" y="2477544"/>
            <a:ext cx="381000" cy="9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</p:txBody>
      </p:sp>
      <p:pic>
        <p:nvPicPr>
          <p:cNvPr id="13" name="Picture 2" descr="C:\Users\Administrator\Pictures\sum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3390900"/>
            <a:ext cx="5410200" cy="309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3962400"/>
            <a:ext cx="4800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In attack &amp; situational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prophylaxsis</a:t>
            </a:r>
            <a:endParaRPr kumimoji="0" lang="en-US" sz="2200" b="1" i="0" u="heavy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C00000"/>
                </a:solidFill>
              </a:uFill>
              <a:latin typeface="Arial Narrow" pitchFamily="34" charset="0"/>
              <a:ea typeface="+mn-ea"/>
              <a:cs typeface="+mn-cs"/>
              <a:sym typeface="Wingdings 3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 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hort acting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For prophylactic therapy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β-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adrenoceptors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blockers.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Calcium channel blockers 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Long -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acting nitrates.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Potassium channel openers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Metabolic modifiers &amp;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543800" y="914400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50912">
            <a:off x="7543800" y="1537393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64295">
            <a:off x="7410739" y="2160386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204764">
            <a:off x="7182702" y="2783379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57772">
            <a:off x="6873463" y="3406372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3352800" y="5257800"/>
            <a:ext cx="2857500" cy="1464965"/>
            <a:chOff x="3352800" y="5257800"/>
            <a:chExt cx="2857500" cy="1464965"/>
          </a:xfrm>
        </p:grpSpPr>
        <p:sp>
          <p:nvSpPr>
            <p:cNvPr id="21" name="TextBox 20"/>
            <p:cNvSpPr txBox="1"/>
            <p:nvPr/>
          </p:nvSpPr>
          <p:spPr>
            <a:xfrm>
              <a:off x="3721100" y="6261100"/>
              <a:ext cx="248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Script MT Bold" pitchFamily="66" charset="0"/>
                </a:rPr>
                <a:t>In Combinations</a:t>
              </a:r>
              <a:endParaRPr lang="en-US" sz="2400" dirty="0">
                <a:solidFill>
                  <a:srgbClr val="C00000"/>
                </a:solidFill>
                <a:latin typeface="Script MT Bold" pitchFamily="66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352800" y="5257800"/>
              <a:ext cx="457200" cy="1220788"/>
              <a:chOff x="3352800" y="5257800"/>
              <a:chExt cx="457200" cy="12207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2972594" y="5867400"/>
                <a:ext cx="1218406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64770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352800" y="52578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3375992"/>
            <a:ext cx="4038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Aspirin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/ Other </a:t>
            </a:r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antiplatelets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Statins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-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AD blockers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7519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Agents that improve prognosis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Main Stay of Prophylactic Treatment</a:t>
            </a:r>
          </a:p>
          <a:p>
            <a:pPr>
              <a:buBlip>
                <a:blip r:embed="rId4"/>
              </a:buBlip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Arial Narrow" pitchFamily="34" charset="0"/>
              </a:rPr>
              <a:t>Halt progression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Prevent acute insults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Improve survival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xpasy.org/spotlight/images/sptlt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3999" y="-1524001"/>
            <a:ext cx="6096001" cy="9144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33400"/>
            <a:ext cx="3124200" cy="335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431800"/>
            <a:ext cx="1981200" cy="35963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82800" y="5940504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39000"/>
              </a:schemeClr>
            </a:gs>
            <a:gs pos="10000">
              <a:schemeClr val="accent4">
                <a:lumMod val="60000"/>
                <a:lumOff val="40000"/>
                <a:alpha val="60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7512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 Cardiac Work 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 (O</a:t>
            </a:r>
            <a:r>
              <a:rPr lang="en-US" sz="2800" baseline="-250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)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  <a:sym typeface="Wingdings 3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8600" y="30830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Filling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(in </a:t>
            </a:r>
            <a:r>
              <a:rPr lang="en-US" sz="2200" b="1" dirty="0" smtClean="0">
                <a:latin typeface="Arial Narrow" pitchFamily="34" charset="0"/>
              </a:rPr>
              <a:t>diastole)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time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diastolic pressure  …etc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1254204"/>
            <a:ext cx="3886200" cy="1107996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Coronary Narrowing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Spasm 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Atherosclerosis lesion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4000" y="619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IMPAIRED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1828800"/>
            <a:ext cx="2895600" cy="1446550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  <a:sym typeface="Wingdings 3"/>
              </a:rPr>
              <a:t>Cardiac 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Work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Bernard MT Condensed" pitchFamily="18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 Heart Rate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Load;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i.e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 BP…etc.</a:t>
            </a:r>
          </a:p>
          <a:p>
            <a:pPr>
              <a:buFont typeface="Wingdings 3"/>
              <a:buChar char="£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Force; Hypertrophy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7800" y="1076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INCREASED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Extract 41"/>
          <p:cNvSpPr/>
          <p:nvPr/>
        </p:nvSpPr>
        <p:spPr>
          <a:xfrm>
            <a:off x="3886200" y="5146635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1473558" y="4841835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Up Arrow 44"/>
          <p:cNvSpPr/>
          <p:nvPr/>
        </p:nvSpPr>
        <p:spPr>
          <a:xfrm>
            <a:off x="7353837" y="3940314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flipV="1">
            <a:off x="1243884" y="5222835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3326" y="4918035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 rot="20597847">
            <a:off x="4328703" y="4463564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 rot="20597847">
            <a:off x="1445314" y="5301201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143000" y="5997714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2438400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40" grpId="0" animBg="1"/>
      <p:bldP spid="47" grpId="0" animBg="1"/>
      <p:bldP spid="52" grpId="0" animBg="1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895306" y="1789906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530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8252" y="40386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057400" y="4953000"/>
            <a:ext cx="6858000" cy="1600200"/>
            <a:chOff x="838200" y="4495800"/>
            <a:chExt cx="8077200" cy="1828800"/>
          </a:xfrm>
        </p:grpSpPr>
        <p:pic>
          <p:nvPicPr>
            <p:cNvPr id="53" name="Picture 6" descr="http://circ.ahajournals.org/content/vol111/issue25/images/large/21FF3.jpe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08" r="49459" b="51880"/>
            <a:stretch>
              <a:fillRect/>
            </a:stretch>
          </p:blipFill>
          <p:spPr bwMode="auto">
            <a:xfrm>
              <a:off x="2819400" y="4618869"/>
              <a:ext cx="1905000" cy="1640417"/>
            </a:xfrm>
            <a:prstGeom prst="rect">
              <a:avLst/>
            </a:prstGeom>
            <a:noFill/>
          </p:spPr>
        </p:pic>
        <p:pic>
          <p:nvPicPr>
            <p:cNvPr id="59" name="Picture 2" descr="C:\Users\Administrator\Pictures\plaque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18" t="17500" r="6154"/>
            <a:stretch>
              <a:fillRect/>
            </a:stretch>
          </p:blipFill>
          <p:spPr bwMode="auto">
            <a:xfrm>
              <a:off x="6890658" y="4680856"/>
              <a:ext cx="2024742" cy="1578430"/>
            </a:xfrm>
            <a:prstGeom prst="rect">
              <a:avLst/>
            </a:prstGeom>
            <a:noFill/>
          </p:spPr>
        </p:pic>
        <p:grpSp>
          <p:nvGrpSpPr>
            <p:cNvPr id="63" name="Group 62"/>
            <p:cNvGrpSpPr/>
            <p:nvPr/>
          </p:nvGrpSpPr>
          <p:grpSpPr>
            <a:xfrm>
              <a:off x="4800600" y="4495800"/>
              <a:ext cx="2286000" cy="1828800"/>
              <a:chOff x="0" y="4343400"/>
              <a:chExt cx="3124200" cy="2628902"/>
            </a:xfrm>
          </p:grpSpPr>
          <p:pic>
            <p:nvPicPr>
              <p:cNvPr id="64" name="Picture 2" descr="C:\Users\Administrator\Pictures\plaque 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516" y="4343400"/>
                <a:ext cx="2743200" cy="2514600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0" y="6510636"/>
                <a:ext cx="31242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Fissure at Classifications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66" name="Picture 2" descr="C:\Documents and Settings\DR.OMNIA\My Documents\My Pictures\plaque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200" y="4659086"/>
              <a:ext cx="1927702" cy="1600200"/>
            </a:xfrm>
            <a:prstGeom prst="rect">
              <a:avLst/>
            </a:prstGeom>
            <a:noFill/>
          </p:spPr>
        </p:pic>
      </p:grpSp>
      <p:cxnSp>
        <p:nvCxnSpPr>
          <p:cNvPr id="27" name="Straight Connector 26"/>
          <p:cNvCxnSpPr/>
          <p:nvPr/>
        </p:nvCxnSpPr>
        <p:spPr>
          <a:xfrm rot="10800000" flipV="1">
            <a:off x="2590800" y="4114800"/>
            <a:ext cx="2438400" cy="1236859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3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6781800" y="152400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0" y="762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19943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3851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36462" y="1295400"/>
            <a:ext cx="890757" cy="461665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14800" y="1295400"/>
            <a:ext cx="3200400" cy="412934"/>
          </a:xfrm>
          <a:prstGeom prst="rect">
            <a:avLst/>
          </a:prstGeom>
          <a:solidFill>
            <a:srgbClr val="FFEFEF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 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41148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724400" y="4125686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4452" y="4114800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8534400" y="1524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6200" y="178713"/>
            <a:ext cx="38862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CORONARY HEART DISEASES [CHD]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-228600" y="6248400"/>
            <a:ext cx="61722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ISCHEMIC HEART DISEASE [IHD]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551" y="3147536"/>
            <a:ext cx="2158348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</a:p>
          <a:p>
            <a:r>
              <a:rPr lang="en-US" sz="20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0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24473" y="2704527"/>
            <a:ext cx="838200" cy="1145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14600" y="4572000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968303" y="456609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657600" y="5105400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86400" y="5512713"/>
            <a:ext cx="36576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181600" y="5727879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410200" y="4629090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7828" y="4325375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>
            <a:off x="1535523" y="4540819"/>
            <a:ext cx="674277" cy="259781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964023" y="4032362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45"/>
          <p:cNvGrpSpPr/>
          <p:nvPr/>
        </p:nvGrpSpPr>
        <p:grpSpPr>
          <a:xfrm>
            <a:off x="1600200" y="4724400"/>
            <a:ext cx="1600200" cy="609600"/>
            <a:chOff x="1447800" y="5638800"/>
            <a:chExt cx="990600" cy="687388"/>
          </a:xfrm>
        </p:grpSpPr>
        <p:cxnSp>
          <p:nvCxnSpPr>
            <p:cNvPr id="41" name="Straight Arrow Connector 40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4079385" y="5900058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4164859" y="5765059"/>
            <a:ext cx="381000" cy="128482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109858" y="596537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04800" y="3962400"/>
            <a:ext cx="4114800" cy="2172476"/>
            <a:chOff x="152400" y="4609324"/>
            <a:chExt cx="3505200" cy="2172476"/>
          </a:xfrm>
        </p:grpSpPr>
        <p:cxnSp>
          <p:nvCxnSpPr>
            <p:cNvPr id="54" name="Straight Connector 53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09600" y="5780316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latin typeface="Bernard MT Condensed" pitchFamily="18" charset="0"/>
              </a:rPr>
              <a:t>Sustained Spasm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4" grpId="0"/>
      <p:bldP spid="43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shade val="30000"/>
                <a:satMod val="115000"/>
                <a:alpha val="60000"/>
              </a:schemeClr>
            </a:gs>
            <a:gs pos="10000">
              <a:schemeClr val="accent4">
                <a:lumMod val="60000"/>
                <a:lumOff val="40000"/>
                <a:alpha val="78000"/>
              </a:schemeClr>
            </a:gs>
            <a:gs pos="2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5647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447800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1828800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arm…..</a:t>
            </a: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307485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4205" y="31242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i="1" spc="-40" dirty="0" smtClean="0">
                <a:latin typeface="Arial Narrow" pitchFamily="34" charset="0"/>
              </a:rPr>
              <a:t>Weak relationship between severity of pain &amp; degree of O</a:t>
            </a:r>
            <a:r>
              <a:rPr lang="en-US" sz="2000" b="1" i="1" spc="-40" baseline="-25000" dirty="0" smtClean="0">
                <a:latin typeface="Arial Narrow" pitchFamily="34" charset="0"/>
              </a:rPr>
              <a:t>2</a:t>
            </a:r>
            <a:r>
              <a:rPr lang="en-US" sz="2000" b="1" i="1" spc="-40" dirty="0" smtClean="0">
                <a:latin typeface="Arial Narrow" pitchFamily="34" charset="0"/>
              </a:rPr>
              <a:t> deprivation in the heart muscle (i.e., severe pain can occur with little or no risk of a heart attack, and a heart attack can occur without pain).</a:t>
            </a:r>
            <a:endParaRPr lang="en-US" sz="2000" b="1" i="1" spc="-40" dirty="0">
              <a:latin typeface="Arial Narrow" pitchFamily="34" charset="0"/>
            </a:endParaRPr>
          </a:p>
        </p:txBody>
      </p: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Cyclic </a:t>
            </a:r>
            <a:r>
              <a:rPr lang="en-US" sz="2200" b="1" dirty="0" smtClean="0">
                <a:latin typeface="Arial Narrow" pitchFamily="34" charset="0"/>
              </a:rPr>
              <a:t>(vasospasm)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Occurs at rest / minimal exertion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Severe / Lasting &gt;10 min;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9" name="5-Point Star 38"/>
          <p:cNvSpPr/>
          <p:nvPr/>
        </p:nvSpPr>
        <p:spPr>
          <a:xfrm>
            <a:off x="85344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5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5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10000"/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0" grpId="1"/>
      <p:bldP spid="21" grpId="0"/>
      <p:bldP spid="21" grpId="1"/>
      <p:bldP spid="27" grpId="0"/>
      <p:bldP spid="27" grpId="1"/>
      <p:bldP spid="52" grpId="0"/>
      <p:bldP spid="53" grpId="0"/>
      <p:bldP spid="55" grpId="0"/>
      <p:bldP spid="55" grpId="1"/>
      <p:bldP spid="56" grpId="0"/>
      <p:bldP spid="56" grpId="1"/>
      <p:bldP spid="62" grpId="0" animBg="1"/>
      <p:bldP spid="62" grpId="1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31242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964847" cy="28194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867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84041" y="3242733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209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590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4003449" y="-210624"/>
            <a:ext cx="1145148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85108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2132</Words>
  <Application>Microsoft Office PowerPoint</Application>
  <PresentationFormat>On-screen Show (4:3)</PresentationFormat>
  <Paragraphs>492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224</cp:revision>
  <dcterms:created xsi:type="dcterms:W3CDTF">2011-03-05T17:05:47Z</dcterms:created>
  <dcterms:modified xsi:type="dcterms:W3CDTF">2013-03-28T05:15:07Z</dcterms:modified>
</cp:coreProperties>
</file>