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304" r:id="rId3"/>
    <p:sldId id="259" r:id="rId4"/>
    <p:sldId id="295" r:id="rId5"/>
    <p:sldId id="297" r:id="rId6"/>
    <p:sldId id="281" r:id="rId7"/>
    <p:sldId id="298" r:id="rId8"/>
    <p:sldId id="302" r:id="rId9"/>
    <p:sldId id="264" r:id="rId10"/>
    <p:sldId id="300" r:id="rId11"/>
    <p:sldId id="292" r:id="rId12"/>
    <p:sldId id="308" r:id="rId13"/>
    <p:sldId id="265" r:id="rId14"/>
    <p:sldId id="301" r:id="rId15"/>
    <p:sldId id="309" r:id="rId16"/>
    <p:sldId id="293" r:id="rId17"/>
    <p:sldId id="305" r:id="rId18"/>
    <p:sldId id="303" r:id="rId19"/>
    <p:sldId id="307" r:id="rId20"/>
    <p:sldId id="306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821739-F26D-4B37-B939-65B7939F1B3D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DBF0D1-DED1-496A-A321-44ED30DEA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60F4376-28AC-49C9-A9C6-582491494B7E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AD1D95-944A-46D2-9D07-078ABDD60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D1D95-944A-46D2-9D07-078ABDD60A6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72C898E-D819-499D-80A7-FE79C4DDAEEC}" type="slidenum">
              <a:rPr lang="x-none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5942-9319-4E12-9A19-1BBB89661B4B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2E5942-9319-4E12-9A19-1BBB89661B4B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389938-F7B0-48AB-97C0-66CDE240225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books.org/wiki/File:Heart_frontally_PDA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28600" y="1322832"/>
            <a:ext cx="8077200" cy="286816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u="sng" dirty="0">
                <a:solidFill>
                  <a:schemeClr val="accent2"/>
                </a:solidFill>
              </a:rPr>
              <a:t>Cardiovascular System Block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400" b="1" u="sng" dirty="0" smtClean="0">
                <a:solidFill>
                  <a:schemeClr val="tx2"/>
                </a:solidFill>
              </a:rPr>
              <a:t>Contractile Mechanism in </a:t>
            </a:r>
            <a:br>
              <a:rPr lang="en-US" sz="4400" b="1" u="sng" dirty="0" smtClean="0">
                <a:solidFill>
                  <a:schemeClr val="tx2"/>
                </a:solidFill>
              </a:rPr>
            </a:br>
            <a:r>
              <a:rPr lang="en-US" sz="4400" b="1" u="sng" dirty="0" smtClean="0">
                <a:solidFill>
                  <a:schemeClr val="tx2"/>
                </a:solidFill>
              </a:rPr>
              <a:t>Cardiac Muscle</a:t>
            </a:r>
            <a:br>
              <a:rPr lang="en-US" sz="4400" b="1" u="sng" dirty="0" smtClean="0">
                <a:solidFill>
                  <a:schemeClr val="tx2"/>
                </a:solidFill>
              </a:rPr>
            </a:br>
            <a:r>
              <a:rPr lang="en-US" sz="4400" b="1" u="sng" dirty="0" smtClean="0">
                <a:solidFill>
                  <a:schemeClr val="tx2"/>
                </a:solidFill>
              </a:rPr>
              <a:t>(Physiology</a:t>
            </a:r>
            <a:r>
              <a:rPr lang="en-US" sz="4400" b="1" dirty="0" smtClean="0">
                <a:solidFill>
                  <a:schemeClr val="tx2"/>
                </a:solidFill>
              </a:rPr>
              <a:t>)</a:t>
            </a:r>
            <a:endParaRPr lang="en-US" sz="4400" b="1" dirty="0">
              <a:solidFill>
                <a:schemeClr val="tx2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495800"/>
            <a:ext cx="7854950" cy="1752600"/>
          </a:xfrm>
        </p:spPr>
        <p:txBody>
          <a:bodyPr/>
          <a:lstStyle/>
          <a:p>
            <a:pPr marL="368300" marR="0" indent="-368300" eaLnBrk="1" hangingPunct="1">
              <a:lnSpc>
                <a:spcPct val="64000"/>
              </a:lnSpc>
              <a:buSzPct val="170000"/>
            </a:pPr>
            <a:r>
              <a:rPr lang="en-US" sz="2400" b="1" dirty="0" smtClean="0"/>
              <a:t>Dr. Mona </a:t>
            </a:r>
            <a:r>
              <a:rPr lang="en-US" sz="2400" b="1" dirty="0" err="1" smtClean="0"/>
              <a:t>Soliman</a:t>
            </a:r>
            <a:r>
              <a:rPr lang="en-US" sz="2400" b="1" dirty="0" smtClean="0"/>
              <a:t>, MBBS, </a:t>
            </a:r>
            <a:r>
              <a:rPr lang="en-US" sz="2400" b="1" dirty="0" err="1" smtClean="0"/>
              <a:t>MSc</a:t>
            </a:r>
            <a:r>
              <a:rPr lang="en-US" sz="2400" b="1" dirty="0" smtClean="0"/>
              <a:t>, PhD</a:t>
            </a:r>
            <a:endParaRPr lang="en-US" sz="1000" dirty="0" smtClean="0"/>
          </a:p>
          <a:p>
            <a:pPr marL="368300" marR="0" indent="-368300" eaLnBrk="1" hangingPunct="1">
              <a:lnSpc>
                <a:spcPct val="64000"/>
              </a:lnSpc>
              <a:buSzPct val="170000"/>
            </a:pPr>
            <a:r>
              <a:rPr lang="en-US" sz="2000" b="1" dirty="0" smtClean="0"/>
              <a:t>Associate Professor</a:t>
            </a:r>
          </a:p>
          <a:p>
            <a:pPr marL="368300" marR="0" indent="-368300" eaLnBrk="1" hangingPunct="1">
              <a:lnSpc>
                <a:spcPct val="64000"/>
              </a:lnSpc>
              <a:buSzPct val="170000"/>
            </a:pPr>
            <a:r>
              <a:rPr lang="en-US" sz="2000" b="1" dirty="0" smtClean="0"/>
              <a:t>Department of Physiology</a:t>
            </a:r>
            <a:endParaRPr lang="en-US" sz="2000" dirty="0" smtClean="0"/>
          </a:p>
          <a:p>
            <a:pPr marL="368300" marR="0" indent="-368300" eaLnBrk="1" hangingPunct="1">
              <a:lnSpc>
                <a:spcPct val="64000"/>
              </a:lnSpc>
              <a:buSzPct val="170000"/>
            </a:pPr>
            <a:r>
              <a:rPr lang="en-US" sz="2000" b="1" dirty="0" smtClean="0"/>
              <a:t>Chair of Cardiovascular Block</a:t>
            </a:r>
            <a:endParaRPr lang="en-US" sz="2000" dirty="0" smtClean="0"/>
          </a:p>
          <a:p>
            <a:pPr marL="368300" marR="0" indent="-368300" eaLnBrk="1" hangingPunct="1">
              <a:lnSpc>
                <a:spcPct val="64000"/>
              </a:lnSpc>
              <a:buSzPct val="170000"/>
            </a:pPr>
            <a:r>
              <a:rPr lang="en-US" sz="2000" b="1" dirty="0" smtClean="0"/>
              <a:t>College of Medicine</a:t>
            </a:r>
            <a:endParaRPr lang="en-US" sz="2000" dirty="0" smtClean="0"/>
          </a:p>
          <a:p>
            <a:pPr marL="368300" marR="0" indent="-368300" eaLnBrk="1" hangingPunct="1">
              <a:lnSpc>
                <a:spcPct val="64000"/>
              </a:lnSpc>
              <a:buSzPct val="170000"/>
            </a:pPr>
            <a:r>
              <a:rPr lang="en-US" sz="2000" b="1" dirty="0" smtClean="0"/>
              <a:t>King Saud University</a:t>
            </a:r>
            <a:endParaRPr lang="en-US" sz="2000" b="1" dirty="0" smtClean="0">
              <a:ea typeface="ヒラギノ明朝 ProN W6" charset="0"/>
              <a:cs typeface="ヒラギノ明朝 ProN W6" charset="0"/>
            </a:endParaRP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25413"/>
            <a:ext cx="10731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21200"/>
            <a:ext cx="1981200" cy="2336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 advTm="451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Excitation </a:t>
            </a:r>
            <a:r>
              <a:rPr lang="en-US" sz="3200" b="1" u="sng" dirty="0">
                <a:latin typeface="Arial"/>
              </a:rPr>
              <a:t>–</a:t>
            </a:r>
            <a:r>
              <a:rPr lang="en-US" sz="3200" b="1" u="sng" dirty="0"/>
              <a:t> Contraction Coupling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94132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Excitation </a:t>
            </a:r>
            <a:r>
              <a:rPr lang="en-US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–</a:t>
            </a:r>
            <a:r>
              <a:rPr lang="en-US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Contraction Coupling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is the mechanism by which the action potential causes muscle contraction</a:t>
            </a:r>
          </a:p>
          <a:p>
            <a:r>
              <a:rPr lang="en-US" sz="2800" dirty="0" smtClean="0">
                <a:solidFill>
                  <a:schemeClr val="accent1"/>
                </a:solidFill>
              </a:rPr>
              <a:t>Action potential spreads to the interior of the cardiac muscle fiber along the </a:t>
            </a:r>
            <a:r>
              <a:rPr lang="en-US" sz="2800" u="sng" dirty="0" smtClean="0">
                <a:solidFill>
                  <a:schemeClr val="accent1"/>
                </a:solidFill>
              </a:rPr>
              <a:t>transverse (T) tubules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Transverse (T) tubule-</a:t>
            </a:r>
            <a:r>
              <a:rPr lang="en-US" sz="2800" b="1" u="sng" dirty="0" err="1" smtClean="0"/>
              <a:t>sarcoplasmic</a:t>
            </a:r>
            <a:r>
              <a:rPr lang="en-US" sz="2800" b="1" u="sng" dirty="0" smtClean="0"/>
              <a:t> reticulum system</a:t>
            </a:r>
            <a:endParaRPr lang="en-US" sz="2800" b="1" u="sng" dirty="0"/>
          </a:p>
        </p:txBody>
      </p:sp>
      <p:pic>
        <p:nvPicPr>
          <p:cNvPr id="1026" name="Picture 2" descr="http://www.studentconsult.com/common/showimage.cfm?mediaISBN=0721602401&amp;FigFile=S02401-007-f005.jpg&amp;size=full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5057775" cy="528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Excitation </a:t>
            </a:r>
            <a:r>
              <a:rPr lang="en-US" sz="3200" b="1" u="sng" dirty="0">
                <a:latin typeface="Arial"/>
              </a:rPr>
              <a:t>–</a:t>
            </a:r>
            <a:r>
              <a:rPr lang="en-US" sz="3200" b="1" u="sng" dirty="0"/>
              <a:t> Contraction Coupling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914400" y="1381780"/>
            <a:ext cx="7145581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Action </a:t>
            </a:r>
            <a:r>
              <a:rPr lang="en-US" sz="2800" dirty="0" smtClean="0"/>
              <a:t>Potential spreads along the T-tubules </a:t>
            </a:r>
            <a:endParaRPr lang="en-US" sz="2800" dirty="0"/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228600" y="2782431"/>
            <a:ext cx="8459787" cy="224676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1. Release </a:t>
            </a:r>
            <a:r>
              <a:rPr lang="en-US" sz="2800" dirty="0" smtClean="0">
                <a:solidFill>
                  <a:schemeClr val="accent2"/>
                </a:solidFill>
              </a:rPr>
              <a:t>of calcium ions from </a:t>
            </a:r>
            <a:r>
              <a:rPr lang="en-US" sz="2800" u="sng" dirty="0" err="1">
                <a:solidFill>
                  <a:schemeClr val="accent2"/>
                </a:solidFill>
              </a:rPr>
              <a:t>sarcoplasmic</a:t>
            </a:r>
            <a:r>
              <a:rPr lang="en-US" sz="2800" u="sng" dirty="0">
                <a:solidFill>
                  <a:schemeClr val="accent2"/>
                </a:solidFill>
              </a:rPr>
              <a:t> </a:t>
            </a:r>
            <a:r>
              <a:rPr lang="en-US" sz="2800" u="sng" dirty="0" smtClean="0">
                <a:solidFill>
                  <a:schemeClr val="accent2"/>
                </a:solidFill>
              </a:rPr>
              <a:t>reticulum</a:t>
            </a:r>
          </a:p>
          <a:p>
            <a:pPr algn="ctr"/>
            <a:r>
              <a:rPr lang="en-US" sz="2800" u="sng" dirty="0" smtClean="0">
                <a:solidFill>
                  <a:schemeClr val="accent2"/>
                </a:solidFill>
              </a:rPr>
              <a:t>into the </a:t>
            </a:r>
            <a:r>
              <a:rPr lang="en-US" sz="2800" u="sng" dirty="0" err="1" smtClean="0">
                <a:solidFill>
                  <a:schemeClr val="accent2"/>
                </a:solidFill>
              </a:rPr>
              <a:t>sarcoplasm</a:t>
            </a:r>
            <a:endParaRPr lang="en-US" sz="2800" u="sng" dirty="0" smtClean="0">
              <a:solidFill>
                <a:schemeClr val="accent2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2. Large quantity of </a:t>
            </a:r>
            <a:r>
              <a:rPr lang="en-US" sz="2800" u="sng" dirty="0" smtClean="0">
                <a:solidFill>
                  <a:schemeClr val="tx2"/>
                </a:solidFill>
              </a:rPr>
              <a:t>extra calcium ions </a:t>
            </a:r>
            <a:r>
              <a:rPr lang="en-US" sz="2800" dirty="0" smtClean="0">
                <a:solidFill>
                  <a:schemeClr val="tx2"/>
                </a:solidFill>
              </a:rPr>
              <a:t>diffuses into the </a:t>
            </a:r>
            <a:r>
              <a:rPr lang="en-US" sz="2800" dirty="0" err="1" smtClean="0">
                <a:solidFill>
                  <a:schemeClr val="tx2"/>
                </a:solidFill>
              </a:rPr>
              <a:t>sarcoplasm</a:t>
            </a:r>
            <a:r>
              <a:rPr lang="en-US" sz="2800" dirty="0" smtClean="0">
                <a:solidFill>
                  <a:schemeClr val="tx2"/>
                </a:solidFill>
              </a:rPr>
              <a:t> from the T tubules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4495800" y="1997075"/>
            <a:ext cx="0" cy="5937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4572000" y="5181600"/>
            <a:ext cx="0" cy="609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3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9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9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uiExpand="1" build="allAtOnce" animBg="1"/>
      <p:bldP spid="59404" grpId="0" animBg="1"/>
      <p:bldP spid="594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Excitation </a:t>
            </a:r>
            <a:r>
              <a:rPr lang="en-US" sz="3200" b="1" u="sng" dirty="0">
                <a:latin typeface="Arial"/>
              </a:rPr>
              <a:t>–</a:t>
            </a:r>
            <a:r>
              <a:rPr lang="en-US" sz="3200" b="1" u="sng" dirty="0"/>
              <a:t> Contraction Coupling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371600" y="2590800"/>
            <a:ext cx="6333259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3"/>
                </a:solidFill>
              </a:rPr>
              <a:t>Calcium ions diffuse into the myofibrils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1641450" y="4191000"/>
            <a:ext cx="5888343" cy="9541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</a:rPr>
              <a:t>Ca</a:t>
            </a:r>
            <a:r>
              <a:rPr lang="en-US" sz="2800" baseline="30000" dirty="0">
                <a:solidFill>
                  <a:schemeClr val="tx2"/>
                </a:solidFill>
              </a:rPr>
              <a:t>2+ </a:t>
            </a:r>
            <a:r>
              <a:rPr lang="en-US" sz="2800" dirty="0">
                <a:solidFill>
                  <a:schemeClr val="tx2"/>
                </a:solidFill>
              </a:rPr>
              <a:t>binds to </a:t>
            </a:r>
            <a:r>
              <a:rPr lang="en-US" sz="2800" dirty="0" err="1" smtClean="0">
                <a:solidFill>
                  <a:schemeClr val="tx2"/>
                </a:solidFill>
              </a:rPr>
              <a:t>troponin</a:t>
            </a:r>
            <a:r>
              <a:rPr lang="en-US" sz="2800" dirty="0" smtClean="0">
                <a:solidFill>
                  <a:schemeClr val="tx2"/>
                </a:solidFill>
              </a:rPr>
              <a:t> causing </a:t>
            </a: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sliding of </a:t>
            </a:r>
            <a:r>
              <a:rPr lang="en-US" sz="2800" dirty="0" err="1" smtClean="0">
                <a:solidFill>
                  <a:schemeClr val="tx2"/>
                </a:solidFill>
              </a:rPr>
              <a:t>actin</a:t>
            </a:r>
            <a:r>
              <a:rPr lang="en-US" sz="2800" dirty="0" smtClean="0">
                <a:solidFill>
                  <a:schemeClr val="tx2"/>
                </a:solidFill>
              </a:rPr>
              <a:t> and myosin filaments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 flipH="1">
            <a:off x="4572000" y="1752600"/>
            <a:ext cx="0" cy="609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4572000" y="3352800"/>
            <a:ext cx="0" cy="5334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2155825" y="5924550"/>
            <a:ext cx="4888582" cy="5232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Contraction of cardiac muscle </a:t>
            </a:r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>
            <a:off x="4572000" y="5257800"/>
            <a:ext cx="0" cy="4714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  <p:bldP spid="59399" grpId="0" animBg="1"/>
      <p:bldP spid="59405" grpId="0" animBg="1"/>
      <p:bldP spid="59406" grpId="0" animBg="1"/>
      <p:bldP spid="59409" grpId="0" animBg="1"/>
      <p:bldP spid="594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Excitation </a:t>
            </a:r>
            <a:r>
              <a:rPr lang="en-US" sz="3200" b="1" u="sng" dirty="0">
                <a:latin typeface="Arial"/>
              </a:rPr>
              <a:t>–</a:t>
            </a:r>
            <a:r>
              <a:rPr lang="en-US" sz="3200" b="1" u="sng" dirty="0"/>
              <a:t> Contraction Coupling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87452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At the end of  the Plateau of the action potential 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	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 c</a:t>
            </a:r>
            <a:r>
              <a:rPr lang="en-US" dirty="0" smtClean="0">
                <a:solidFill>
                  <a:schemeClr val="tx2"/>
                </a:solidFill>
              </a:rPr>
              <a:t>alcium ions are pumped back into the </a:t>
            </a:r>
            <a:r>
              <a:rPr lang="en-US" dirty="0" err="1" smtClean="0">
                <a:solidFill>
                  <a:schemeClr val="tx2"/>
                </a:solidFill>
              </a:rPr>
              <a:t>sarcoplasmic</a:t>
            </a:r>
            <a:r>
              <a:rPr lang="en-US" dirty="0" smtClean="0">
                <a:solidFill>
                  <a:schemeClr val="tx2"/>
                </a:solidFill>
              </a:rPr>
              <a:t> reticulum and the T-tubules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 c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ontraction ends (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repolarization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04617B"/>
                </a:solidFill>
              </a:rPr>
              <a:t>Excitation </a:t>
            </a:r>
            <a:r>
              <a:rPr lang="en-US" sz="3200" b="1" u="sng" dirty="0" smtClean="0">
                <a:solidFill>
                  <a:srgbClr val="04617B"/>
                </a:solidFill>
                <a:latin typeface="Arial"/>
              </a:rPr>
              <a:t>–</a:t>
            </a:r>
            <a:r>
              <a:rPr lang="en-US" sz="3200" b="1" u="sng" dirty="0" smtClean="0">
                <a:solidFill>
                  <a:srgbClr val="04617B"/>
                </a:solidFill>
              </a:rPr>
              <a:t> Contraction Coupling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56032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The T tubules of cardiac muscle have a diameter 5 times as great as that of the skeletal muscle tubules.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The strength of contraction of cardiac muscle depends to a great extent on the concentration of calcium ions in the extracellular fluids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Excitation-contraction coupling in the muscle</a:t>
            </a:r>
            <a:endParaRPr lang="en-US" sz="3200" b="1" u="sng" dirty="0"/>
          </a:p>
        </p:txBody>
      </p:sp>
      <p:pic>
        <p:nvPicPr>
          <p:cNvPr id="49154" name="Picture 2" descr="http://www.studentconsult.com/common/showimage.cfm?mediaISBN=0721602401&amp;FigFile=S02401-007-f006.jpg&amp;size=full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460" y="1752600"/>
            <a:ext cx="6727340" cy="434708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85572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Each contraction involves the hydrolysis of an ATP molecule for the process of contraction and sliding mechanism</a:t>
            </a:r>
          </a:p>
          <a:p>
            <a:r>
              <a:rPr lang="en-US" dirty="0" smtClean="0"/>
              <a:t>Cardiac muscle are continually contracting and require  substantial amounts of energy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The energy is derived from ATP generated by  oxidative </a:t>
            </a:r>
            <a:r>
              <a:rPr lang="en-US" dirty="0" err="1" smtClean="0">
                <a:solidFill>
                  <a:schemeClr val="tx2"/>
                </a:solidFill>
              </a:rPr>
              <a:t>phosphorylation</a:t>
            </a:r>
            <a:r>
              <a:rPr lang="en-US" dirty="0" smtClean="0">
                <a:solidFill>
                  <a:schemeClr val="tx2"/>
                </a:solidFill>
              </a:rPr>
              <a:t> in the mitochondria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The </a:t>
            </a:r>
            <a:r>
              <a:rPr lang="en-US" dirty="0" err="1" smtClean="0">
                <a:solidFill>
                  <a:schemeClr val="accent2"/>
                </a:solidFill>
              </a:rPr>
              <a:t>myocytes</a:t>
            </a:r>
            <a:r>
              <a:rPr lang="en-US" dirty="0" smtClean="0">
                <a:solidFill>
                  <a:schemeClr val="accent2"/>
                </a:solidFill>
              </a:rPr>
              <a:t> contain large numbers of mitochondria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Excitation-contraction coupling in the muscle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The </a:t>
            </a:r>
            <a:r>
              <a:rPr lang="en-US" sz="3200" b="1" u="sng" dirty="0" err="1" smtClean="0"/>
              <a:t>Contractilityof</a:t>
            </a:r>
            <a:r>
              <a:rPr lang="en-US" sz="3200" b="1" u="sng" dirty="0" smtClean="0"/>
              <a:t> the Cardiac Muscle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Contractility is the force of contraction of the heart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It is essential for the pumping action of the heart</a:t>
            </a:r>
          </a:p>
          <a:p>
            <a:r>
              <a:rPr lang="en-US" sz="2400" b="1" u="sng" dirty="0" err="1" smtClean="0">
                <a:solidFill>
                  <a:schemeClr val="tx2"/>
                </a:solidFill>
              </a:rPr>
              <a:t>Ionotropic</a:t>
            </a:r>
            <a:r>
              <a:rPr lang="en-US" sz="2400" b="1" u="sng" dirty="0" smtClean="0">
                <a:solidFill>
                  <a:schemeClr val="tx2"/>
                </a:solidFill>
              </a:rPr>
              <a:t> effect: </a:t>
            </a:r>
            <a:r>
              <a:rPr lang="en-US" sz="2400" b="1" dirty="0" smtClean="0">
                <a:solidFill>
                  <a:schemeClr val="tx2"/>
                </a:solidFill>
              </a:rPr>
              <a:t>mechanism that affect the contractility</a:t>
            </a:r>
          </a:p>
          <a:p>
            <a:r>
              <a:rPr lang="en-US" sz="2400" b="1" i="1" u="sng" dirty="0" smtClean="0">
                <a:solidFill>
                  <a:schemeClr val="accent1"/>
                </a:solidFill>
              </a:rPr>
              <a:t>Positive </a:t>
            </a:r>
            <a:r>
              <a:rPr lang="en-US" sz="2400" b="1" i="1" u="sng" dirty="0" err="1" smtClean="0">
                <a:solidFill>
                  <a:schemeClr val="accent1"/>
                </a:solidFill>
              </a:rPr>
              <a:t>Ionotropic</a:t>
            </a:r>
            <a:r>
              <a:rPr lang="en-US" sz="2400" b="1" i="1" u="sng" dirty="0" smtClean="0">
                <a:solidFill>
                  <a:schemeClr val="accent1"/>
                </a:solidFill>
              </a:rPr>
              <a:t> Effects</a:t>
            </a:r>
            <a:r>
              <a:rPr lang="en-US" sz="2400" b="1" i="1" dirty="0" smtClean="0">
                <a:solidFill>
                  <a:schemeClr val="accent1"/>
                </a:solidFill>
              </a:rPr>
              <a:t>: factors that </a:t>
            </a:r>
            <a:r>
              <a:rPr lang="en-US" sz="2400" b="1" i="1" u="sng" dirty="0" smtClean="0">
                <a:solidFill>
                  <a:schemeClr val="accent1"/>
                </a:solidFill>
              </a:rPr>
              <a:t>increase</a:t>
            </a:r>
            <a:r>
              <a:rPr lang="en-US" sz="2400" b="1" i="1" dirty="0" smtClean="0">
                <a:solidFill>
                  <a:schemeClr val="accent1"/>
                </a:solidFill>
              </a:rPr>
              <a:t> the cardiac contractility</a:t>
            </a:r>
          </a:p>
          <a:p>
            <a:pPr lvl="1"/>
            <a:r>
              <a:rPr lang="en-US" sz="2200" b="1" i="1" dirty="0" smtClean="0">
                <a:solidFill>
                  <a:schemeClr val="accent1"/>
                </a:solidFill>
              </a:rPr>
              <a:t>Sympathetic stimulation</a:t>
            </a:r>
          </a:p>
          <a:p>
            <a:pPr lvl="1"/>
            <a:r>
              <a:rPr lang="en-US" sz="2200" b="1" i="1" dirty="0" smtClean="0">
                <a:solidFill>
                  <a:schemeClr val="accent1"/>
                </a:solidFill>
              </a:rPr>
              <a:t>Calcium ions</a:t>
            </a:r>
          </a:p>
          <a:p>
            <a:r>
              <a:rPr lang="en-US" sz="2400" b="1" i="1" u="sng" dirty="0" smtClean="0">
                <a:solidFill>
                  <a:schemeClr val="accent4"/>
                </a:solidFill>
              </a:rPr>
              <a:t>Negative </a:t>
            </a:r>
            <a:r>
              <a:rPr lang="en-US" sz="2400" b="1" i="1" u="sng" dirty="0" err="1" smtClean="0">
                <a:solidFill>
                  <a:schemeClr val="accent4"/>
                </a:solidFill>
              </a:rPr>
              <a:t>Ionotropic</a:t>
            </a:r>
            <a:r>
              <a:rPr lang="en-US" sz="2400" b="1" i="1" u="sng" dirty="0" smtClean="0">
                <a:solidFill>
                  <a:schemeClr val="accent4"/>
                </a:solidFill>
              </a:rPr>
              <a:t> Effects:</a:t>
            </a:r>
            <a:r>
              <a:rPr lang="en-US" sz="2400" b="1" i="1" dirty="0" smtClean="0">
                <a:solidFill>
                  <a:schemeClr val="accent4"/>
                </a:solidFill>
              </a:rPr>
              <a:t> factors that </a:t>
            </a:r>
            <a:r>
              <a:rPr lang="en-US" sz="2400" b="1" i="1" u="sng" dirty="0" smtClean="0">
                <a:solidFill>
                  <a:schemeClr val="accent4"/>
                </a:solidFill>
              </a:rPr>
              <a:t>decrease</a:t>
            </a:r>
            <a:r>
              <a:rPr lang="en-US" sz="2400" b="1" i="1" dirty="0" smtClean="0">
                <a:solidFill>
                  <a:schemeClr val="accent4"/>
                </a:solidFill>
              </a:rPr>
              <a:t> the cardiac contractility</a:t>
            </a:r>
          </a:p>
          <a:p>
            <a:pPr lvl="1"/>
            <a:r>
              <a:rPr lang="en-US" sz="2200" b="1" i="1" dirty="0" smtClean="0">
                <a:sym typeface="Symbol" pitchFamily="18" charset="2"/>
              </a:rPr>
              <a:t>Parasympathetic stimulation</a:t>
            </a:r>
          </a:p>
          <a:p>
            <a:pPr lvl="1"/>
            <a:r>
              <a:rPr lang="en-US" sz="2200" b="1" i="1" dirty="0" smtClean="0">
                <a:sym typeface="Symbol" pitchFamily="18" charset="2"/>
              </a:rPr>
              <a:t>Acetylcholine</a:t>
            </a:r>
          </a:p>
          <a:p>
            <a:pPr lvl="1"/>
            <a:r>
              <a:rPr lang="en-US" sz="2200" b="1" i="1" dirty="0" err="1" smtClean="0">
                <a:sym typeface="Symbol" pitchFamily="18" charset="2"/>
              </a:rPr>
              <a:t>Vagal</a:t>
            </a:r>
            <a:r>
              <a:rPr lang="en-US" sz="2200" b="1" i="1" dirty="0" smtClean="0">
                <a:sym typeface="Symbol" pitchFamily="18" charset="2"/>
              </a:rPr>
              <a:t> stimulation</a:t>
            </a:r>
            <a:endParaRPr lang="en-US" sz="2200" b="1" i="1" u="sng" dirty="0" smtClean="0">
              <a:solidFill>
                <a:schemeClr val="accent4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For further readings and diagrams:</a:t>
            </a:r>
            <a:endParaRPr lang="en-US" sz="32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17526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endParaRPr lang="en-US" b="1" u="sng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b="1" u="sng" dirty="0" smtClean="0">
                <a:solidFill>
                  <a:schemeClr val="accent1"/>
                </a:solidFill>
              </a:rPr>
              <a:t>Textbook of Medical Physiology by Guyton &amp; Hall</a:t>
            </a:r>
          </a:p>
          <a:p>
            <a:pPr algn="ctr">
              <a:buNone/>
            </a:pPr>
            <a:r>
              <a:rPr lang="en-US" u="sng" dirty="0" smtClean="0"/>
              <a:t>Chapter 9 (Heart Muscle)</a:t>
            </a:r>
          </a:p>
          <a:p>
            <a:pPr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Objectives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093720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Define cardiac muscle contractility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Understand the phases of cardiac action potential and the ionic bases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Discuss the role of calcium ions in the regulation of cardiac muscle function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Describe the mechanism of excitation contraction coupling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Factors affecting cardiac contractility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Physiology of the Cardiac Muscle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90000"/>
              </a:lnSpc>
            </a:pPr>
            <a:r>
              <a:rPr lang="en-US" b="1" u="sng" dirty="0" smtClean="0">
                <a:solidFill>
                  <a:schemeClr val="accent2"/>
                </a:solidFill>
              </a:rPr>
              <a:t>Intercalated </a:t>
            </a:r>
            <a:r>
              <a:rPr lang="en-US" b="1" u="sng" dirty="0">
                <a:solidFill>
                  <a:schemeClr val="accent2"/>
                </a:solidFill>
              </a:rPr>
              <a:t>discs: </a:t>
            </a:r>
            <a:r>
              <a:rPr lang="en-US" b="1" dirty="0"/>
              <a:t>cell </a:t>
            </a:r>
            <a:r>
              <a:rPr lang="en-US" b="1" dirty="0" smtClean="0"/>
              <a:t>membranes, </a:t>
            </a:r>
            <a:r>
              <a:rPr lang="en-US" b="1" dirty="0"/>
              <a:t>separate </a:t>
            </a:r>
            <a:r>
              <a:rPr lang="en-US" b="1" dirty="0" smtClean="0"/>
              <a:t> individual cardiac </a:t>
            </a:r>
            <a:r>
              <a:rPr lang="en-US" b="1" dirty="0"/>
              <a:t>muscle </a:t>
            </a:r>
            <a:r>
              <a:rPr lang="en-US" b="1" dirty="0" smtClean="0"/>
              <a:t>cells from one another</a:t>
            </a:r>
            <a:endParaRPr lang="en-US" b="1" dirty="0"/>
          </a:p>
          <a:p>
            <a:pPr algn="l" rtl="0">
              <a:lnSpc>
                <a:spcPct val="90000"/>
              </a:lnSpc>
            </a:pPr>
            <a:r>
              <a:rPr lang="en-US" b="1" u="sng" dirty="0">
                <a:solidFill>
                  <a:schemeClr val="accent2"/>
                </a:solidFill>
              </a:rPr>
              <a:t>Gap Junctions</a:t>
            </a:r>
            <a:r>
              <a:rPr lang="en-US" b="1" dirty="0">
                <a:solidFill>
                  <a:schemeClr val="accent2"/>
                </a:solidFill>
              </a:rPr>
              <a:t>:</a:t>
            </a:r>
            <a:r>
              <a:rPr lang="en-US" b="1" dirty="0">
                <a:solidFill>
                  <a:srgbClr val="FFFF66"/>
                </a:solidFill>
              </a:rPr>
              <a:t> </a:t>
            </a:r>
            <a:r>
              <a:rPr lang="en-US" b="1" dirty="0"/>
              <a:t>trans-membrane channel proteins, connecting the cytoplasm of the cells</a:t>
            </a:r>
          </a:p>
          <a:p>
            <a:pPr lvl="1" algn="l" rtl="0">
              <a:lnSpc>
                <a:spcPct val="90000"/>
              </a:lnSpc>
            </a:pPr>
            <a:r>
              <a:rPr lang="en-US" b="1" dirty="0"/>
              <a:t>Allow free diffusion of ions</a:t>
            </a:r>
          </a:p>
          <a:p>
            <a:pPr lvl="1" algn="l" rtl="0">
              <a:lnSpc>
                <a:spcPct val="90000"/>
              </a:lnSpc>
            </a:pPr>
            <a:r>
              <a:rPr lang="en-US" b="1" dirty="0"/>
              <a:t>Action potentials travel from one cardiac muscle cell to another </a:t>
            </a:r>
            <a:endParaRPr lang="en-US" b="1" dirty="0" smtClean="0"/>
          </a:p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endParaRPr lang="en-US" b="1" dirty="0"/>
          </a:p>
        </p:txBody>
      </p:sp>
      <p:pic>
        <p:nvPicPr>
          <p:cNvPr id="5" name="Picture 2" descr="http://www.studentconsult.com/common/showimage.cfm?mediaISBN=0721602401&amp;FigFile=S02401-009-f002.jpg&amp;size=fullsiz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199" y="3104034"/>
            <a:ext cx="4206967" cy="21537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33172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u="sng" dirty="0" smtClean="0">
                <a:solidFill>
                  <a:schemeClr val="accent2"/>
                </a:solidFill>
              </a:rPr>
              <a:t>Cardiac Muscle is a </a:t>
            </a:r>
            <a:r>
              <a:rPr lang="en-US" b="1" u="sng" dirty="0" err="1" smtClean="0">
                <a:solidFill>
                  <a:schemeClr val="accent2"/>
                </a:solidFill>
              </a:rPr>
              <a:t>Syncytium</a:t>
            </a:r>
            <a:r>
              <a:rPr lang="en-US" b="1" u="sng" dirty="0" smtClean="0">
                <a:solidFill>
                  <a:schemeClr val="accent2"/>
                </a:solidFill>
              </a:rPr>
              <a:t>: 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Stimulation of a single muscle fiber</a:t>
            </a:r>
          </a:p>
          <a:p>
            <a:pPr lvl="1">
              <a:lnSpc>
                <a:spcPct val="90000"/>
              </a:lnSpc>
              <a:buNone/>
            </a:pPr>
            <a:r>
              <a:rPr lang="en-US" b="1" dirty="0" smtClean="0">
                <a:sym typeface="Symbol"/>
              </a:rPr>
              <a:t></a:t>
            </a:r>
            <a:r>
              <a:rPr lang="en-US" b="1" dirty="0" smtClean="0"/>
              <a:t> the action potential spreads from cell to cell through the gap junctions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b="1" dirty="0" smtClean="0">
                <a:sym typeface="Symbol"/>
              </a:rPr>
              <a:t></a:t>
            </a:r>
            <a:r>
              <a:rPr lang="en-US" b="1" dirty="0" smtClean="0"/>
              <a:t>  contraction of all the muscle fibers</a:t>
            </a:r>
            <a:endParaRPr lang="en-US" dirty="0"/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Physiology of the Cardiac Muscle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4191000" cy="47244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sz="2400" b="1" u="sng" dirty="0" smtClean="0"/>
              <a:t>Resting membrane potential -</a:t>
            </a:r>
            <a:r>
              <a:rPr lang="en-US" sz="2400" b="1" u="sng" dirty="0" smtClean="0"/>
              <a:t>85 mV</a:t>
            </a:r>
            <a:endParaRPr lang="en-US" sz="2400" b="1" u="sng" dirty="0" smtClean="0"/>
          </a:p>
          <a:p>
            <a:r>
              <a:rPr lang="en-US" sz="2400" b="1" u="sng" dirty="0" smtClean="0">
                <a:solidFill>
                  <a:schemeClr val="accent1"/>
                </a:solidFill>
              </a:rPr>
              <a:t>Phases of Action Potential in Cardiac Muscle: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 smtClean="0"/>
              <a:t>Rapid depolarization            (+20 mV)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 smtClean="0"/>
              <a:t>Partial </a:t>
            </a:r>
            <a:r>
              <a:rPr lang="en-US" sz="2200" b="1" dirty="0" err="1" smtClean="0"/>
              <a:t>repolarization</a:t>
            </a:r>
            <a:r>
              <a:rPr lang="en-US" sz="2200" b="1" dirty="0" smtClean="0"/>
              <a:t>         (5-10 mV)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 smtClean="0"/>
              <a:t> </a:t>
            </a:r>
            <a:r>
              <a:rPr lang="en-US" sz="2200" b="1" dirty="0" smtClean="0">
                <a:cs typeface="Times New Roman" pitchFamily="18" charset="0"/>
              </a:rPr>
              <a:t>Action potential plateau  (0 mV)</a:t>
            </a:r>
            <a:endParaRPr lang="en-US" sz="2200" b="1" dirty="0" smtClean="0">
              <a:cs typeface="Arial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200" b="1" dirty="0" err="1" smtClean="0">
                <a:cs typeface="Times New Roman" pitchFamily="18" charset="0"/>
              </a:rPr>
              <a:t>Repolarization</a:t>
            </a:r>
            <a:r>
              <a:rPr lang="en-US" sz="2200" b="1" dirty="0" smtClean="0">
                <a:cs typeface="Times New Roman" pitchFamily="18" charset="0"/>
              </a:rPr>
              <a:t>              (back to RMP)</a:t>
            </a:r>
            <a:endParaRPr lang="en-US" sz="2200" b="1" dirty="0" smtClean="0">
              <a:cs typeface="Arial" charset="0"/>
            </a:endParaRPr>
          </a:p>
        </p:txBody>
      </p:sp>
      <p:pic>
        <p:nvPicPr>
          <p:cNvPr id="7" name="Picture 5" descr="scan0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81974"/>
            <a:ext cx="4343400" cy="32814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Action Potential in Cardiac Muscle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940" name="Group 68"/>
          <p:cNvGraphicFramePr>
            <a:graphicFrameLocks noGrp="1"/>
          </p:cNvGraphicFramePr>
          <p:nvPr>
            <p:ph sz="half" idx="1"/>
          </p:nvPr>
        </p:nvGraphicFramePr>
        <p:xfrm>
          <a:off x="609600" y="1447800"/>
          <a:ext cx="4037013" cy="5153978"/>
        </p:xfrm>
        <a:graphic>
          <a:graphicData uri="http://schemas.openxmlformats.org/drawingml/2006/table">
            <a:tbl>
              <a:tblPr/>
              <a:tblGrid>
                <a:gridCol w="2601913"/>
                <a:gridCol w="1435100"/>
              </a:tblGrid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Phases of cardiac Action Potential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Ionic changes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Rapid depolarization (+20 mV)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Fast sodium channels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Na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in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Partial repolarization (5-10mV)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out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Action potential plateau (0 mV)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Slow calcium channels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Ca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Repolarization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     (back to RMP)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out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Action Potential in Cardiac Muscle</a:t>
            </a:r>
            <a:endParaRPr lang="en-US" sz="3200" b="1" u="sng" dirty="0"/>
          </a:p>
        </p:txBody>
      </p:sp>
      <p:pic>
        <p:nvPicPr>
          <p:cNvPr id="10" name="Picture 5" descr="scan0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612249"/>
            <a:ext cx="4038600" cy="30511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41520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/>
              <a:t>What causes the Plateau in the Action Potential?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>
                <a:solidFill>
                  <a:schemeClr val="tx2"/>
                </a:solidFill>
              </a:rPr>
              <a:t>Slow </a:t>
            </a:r>
            <a:r>
              <a:rPr lang="en-US" u="sng" dirty="0" smtClean="0">
                <a:solidFill>
                  <a:schemeClr val="tx2"/>
                </a:solidFill>
              </a:rPr>
              <a:t>calcium channels</a:t>
            </a:r>
            <a:r>
              <a:rPr lang="en-US" dirty="0" smtClean="0">
                <a:solidFill>
                  <a:schemeClr val="tx2"/>
                </a:solidFill>
              </a:rPr>
              <a:t>: slow to open &amp; remain open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tx2"/>
                </a:solidFill>
                <a:sym typeface="Symbol"/>
              </a:rPr>
              <a:t>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Large quantity of calcium ions flow to the interior of the cardiac muscle fiber</a:t>
            </a:r>
          </a:p>
          <a:p>
            <a:pPr marL="514350" indent="-514350">
              <a:buFont typeface="Symbol"/>
              <a:buChar char="®"/>
            </a:pPr>
            <a:r>
              <a:rPr lang="en-US" dirty="0" smtClean="0">
                <a:solidFill>
                  <a:schemeClr val="accent4"/>
                </a:solidFill>
                <a:sym typeface="Symbol"/>
              </a:rPr>
              <a:t>Maintains prolonged period of depolarization</a:t>
            </a:r>
          </a:p>
          <a:p>
            <a:pPr marL="514350" indent="-514350">
              <a:buFont typeface="Symbol"/>
              <a:buChar char="®"/>
            </a:pPr>
            <a:r>
              <a:rPr lang="en-US" dirty="0" smtClean="0">
                <a:sym typeface="Symbol"/>
              </a:rPr>
              <a:t>Causing the plateau in the action </a:t>
            </a:r>
            <a:r>
              <a:rPr lang="en-US" dirty="0" smtClean="0">
                <a:sym typeface="Symbol"/>
              </a:rPr>
              <a:t>potential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i="1" u="sng" dirty="0" smtClean="0"/>
              <a:t>Decreased</a:t>
            </a:r>
            <a:r>
              <a:rPr lang="en-US" u="sng" dirty="0" smtClean="0"/>
              <a:t> permeability of the cardiac muscle membrane for potassium ions</a:t>
            </a:r>
            <a:r>
              <a:rPr lang="en-US" dirty="0" smtClean="0"/>
              <a:t>  that result from the excess calcium influx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tx2"/>
                </a:solidFill>
                <a:sym typeface="Symbol"/>
              </a:rPr>
              <a:t>decrease </a:t>
            </a:r>
            <a:r>
              <a:rPr lang="en-US" dirty="0" err="1" smtClean="0">
                <a:solidFill>
                  <a:schemeClr val="tx2"/>
                </a:solidFill>
                <a:sym typeface="Symbol"/>
              </a:rPr>
              <a:t>outflux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 of potassium ions during the action potential plateau</a:t>
            </a:r>
            <a:endParaRPr lang="en-US" u="sng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Action Potential in Cardiac Muscle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Refractory Period of Cardiac Muscle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40792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dirty="0" smtClean="0"/>
              <a:t>Cardiac muscle is refractory to re-stimulation during the action potential</a:t>
            </a:r>
          </a:p>
          <a:p>
            <a:r>
              <a:rPr lang="en-US" u="sng" dirty="0" smtClean="0">
                <a:solidFill>
                  <a:schemeClr val="accent1"/>
                </a:solidFill>
              </a:rPr>
              <a:t>The refractory period of the heart:</a:t>
            </a:r>
            <a:r>
              <a:rPr lang="en-US" dirty="0" smtClean="0">
                <a:solidFill>
                  <a:schemeClr val="accent1"/>
                </a:solidFill>
              </a:rPr>
              <a:t> is the interval of time during which a normal cardiac impulse cannot re-excite an already excited area of cardiac muscle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152399"/>
            <a:ext cx="8229600" cy="1143001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Refractory Period of Cardiac Muscle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93837"/>
            <a:ext cx="4495800" cy="483076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 rtl="0">
              <a:buSzPct val="80000"/>
              <a:buFont typeface="Wingdings" pitchFamily="2" charset="2"/>
              <a:buChar char="l"/>
            </a:pPr>
            <a:r>
              <a:rPr lang="en-US" sz="2400" b="1" u="sng" dirty="0">
                <a:solidFill>
                  <a:srgbClr val="FF0000"/>
                </a:solidFill>
              </a:rPr>
              <a:t>Absolute refractory period</a:t>
            </a:r>
          </a:p>
          <a:p>
            <a:pPr lvl="1" algn="l" rtl="0"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solidFill>
                  <a:srgbClr val="000000"/>
                </a:solidFill>
              </a:rPr>
              <a:t>Cardiac muscle cannot be excited while it is contracting … benefit?</a:t>
            </a:r>
          </a:p>
          <a:p>
            <a:pPr lvl="1" algn="l" rtl="0"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solidFill>
                  <a:srgbClr val="000000"/>
                </a:solidFill>
              </a:rPr>
              <a:t>Long ARP</a:t>
            </a:r>
          </a:p>
          <a:p>
            <a:pPr lvl="1" algn="l" rtl="0"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 b="1" dirty="0">
                <a:solidFill>
                  <a:srgbClr val="000000"/>
                </a:solidFill>
              </a:rPr>
              <a:t>Time: depolarization and 2/3 </a:t>
            </a:r>
            <a:r>
              <a:rPr lang="en-US" sz="2000" b="1" dirty="0" err="1" smtClean="0">
                <a:solidFill>
                  <a:srgbClr val="000000"/>
                </a:solidFill>
              </a:rPr>
              <a:t>repolarization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lvl="1" algn="l" rtl="0"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 b="1" dirty="0" smtClean="0">
                <a:solidFill>
                  <a:srgbClr val="000000"/>
                </a:solidFill>
              </a:rPr>
              <a:t>Duration: 0.25- 0.3 sec</a:t>
            </a:r>
          </a:p>
          <a:p>
            <a:pPr algn="l" rtl="0">
              <a:buSzPct val="80000"/>
              <a:buFont typeface="Wingdings" pitchFamily="2" charset="2"/>
              <a:buChar char="l"/>
            </a:pPr>
            <a:r>
              <a:rPr lang="en-US" sz="2400" b="1" u="sng" dirty="0">
                <a:solidFill>
                  <a:schemeClr val="accent1"/>
                </a:solidFill>
              </a:rPr>
              <a:t>Relative refractory period</a:t>
            </a:r>
            <a:endParaRPr lang="en-US" sz="2400" b="1" u="sng" dirty="0" smtClean="0">
              <a:solidFill>
                <a:schemeClr val="accent1"/>
              </a:solidFill>
            </a:endParaRPr>
          </a:p>
          <a:p>
            <a:pPr lvl="1"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 b="1" dirty="0" smtClean="0">
                <a:solidFill>
                  <a:schemeClr val="accent2"/>
                </a:solidFill>
              </a:rPr>
              <a:t>Cardiac muscle can be excited by </a:t>
            </a:r>
            <a:r>
              <a:rPr lang="en-US" sz="2000" b="1" u="sng" dirty="0" smtClean="0">
                <a:solidFill>
                  <a:schemeClr val="accent2"/>
                </a:solidFill>
              </a:rPr>
              <a:t>strong stimulus</a:t>
            </a:r>
          </a:p>
          <a:p>
            <a:pPr lvl="1"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 b="1" dirty="0" smtClean="0">
                <a:solidFill>
                  <a:schemeClr val="accent2"/>
                </a:solidFill>
              </a:rPr>
              <a:t>Time</a:t>
            </a:r>
            <a:r>
              <a:rPr lang="en-US" sz="2000" b="1" dirty="0">
                <a:solidFill>
                  <a:schemeClr val="accent2"/>
                </a:solidFill>
              </a:rPr>
              <a:t>: </a:t>
            </a:r>
            <a:r>
              <a:rPr lang="en-US" sz="2000" b="1" dirty="0" err="1" smtClean="0">
                <a:solidFill>
                  <a:schemeClr val="accent2"/>
                </a:solidFill>
              </a:rPr>
              <a:t>repolarization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 lvl="1"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en-US" sz="2000" b="1" dirty="0" smtClean="0">
                <a:solidFill>
                  <a:schemeClr val="accent2"/>
                </a:solidFill>
              </a:rPr>
              <a:t>Duration: 0.05 sec</a:t>
            </a:r>
          </a:p>
          <a:p>
            <a:pPr lvl="1" algn="l" rtl="0">
              <a:buClr>
                <a:schemeClr val="folHlink"/>
              </a:buClr>
              <a:buSzPct val="80000"/>
              <a:buNone/>
            </a:pPr>
            <a:endParaRPr lang="en-US" sz="3200" b="1" dirty="0"/>
          </a:p>
        </p:txBody>
      </p:sp>
      <p:pic>
        <p:nvPicPr>
          <p:cNvPr id="58373" name="Picture 5" descr="scan0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1973263"/>
            <a:ext cx="4038600" cy="3779837"/>
          </a:xfr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425</TotalTime>
  <Words>733</Words>
  <Application>Microsoft Office PowerPoint</Application>
  <PresentationFormat>On-screen Show (4:3)</PresentationFormat>
  <Paragraphs>107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Cardiovascular System Block Contractile Mechanism in  Cardiac Muscle (Physiology)</vt:lpstr>
      <vt:lpstr>Objectives</vt:lpstr>
      <vt:lpstr>Physiology of the Cardiac Muscle</vt:lpstr>
      <vt:lpstr>Physiology of the Cardiac Muscle</vt:lpstr>
      <vt:lpstr>Action Potential in Cardiac Muscle</vt:lpstr>
      <vt:lpstr>Action Potential in Cardiac Muscle</vt:lpstr>
      <vt:lpstr>Action Potential in Cardiac Muscle</vt:lpstr>
      <vt:lpstr>Refractory Period of Cardiac Muscle</vt:lpstr>
      <vt:lpstr>Refractory Period of Cardiac Muscle</vt:lpstr>
      <vt:lpstr>Excitation – Contraction Coupling</vt:lpstr>
      <vt:lpstr>Transverse (T) tubule-sarcoplasmic reticulum system</vt:lpstr>
      <vt:lpstr>Excitation – Contraction Coupling</vt:lpstr>
      <vt:lpstr>Excitation – Contraction Coupling</vt:lpstr>
      <vt:lpstr>Excitation – Contraction Coupling</vt:lpstr>
      <vt:lpstr>Excitation – Contraction Coupling</vt:lpstr>
      <vt:lpstr>Excitation-contraction coupling in the muscle</vt:lpstr>
      <vt:lpstr>Excitation-contraction coupling in the muscle</vt:lpstr>
      <vt:lpstr>The Contractilityof the Cardiac Muscle</vt:lpstr>
      <vt:lpstr>For further readings and diagrams:</vt:lpstr>
      <vt:lpstr>Slide 20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System Block Contractile mechanism in cardiac muscle</dc:title>
  <dc:creator>Dr Mona Soliman</dc:creator>
  <cp:lastModifiedBy>Dr Mona Soliman</cp:lastModifiedBy>
  <cp:revision>45</cp:revision>
  <dcterms:created xsi:type="dcterms:W3CDTF">2012-02-22T05:22:16Z</dcterms:created>
  <dcterms:modified xsi:type="dcterms:W3CDTF">2013-03-02T07:00:57Z</dcterms:modified>
</cp:coreProperties>
</file>