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64" r:id="rId2"/>
    <p:sldId id="257" r:id="rId3"/>
    <p:sldId id="258" r:id="rId4"/>
    <p:sldId id="260" r:id="rId5"/>
    <p:sldId id="276" r:id="rId6"/>
    <p:sldId id="277" r:id="rId7"/>
    <p:sldId id="278" r:id="rId8"/>
    <p:sldId id="259" r:id="rId9"/>
    <p:sldId id="261" r:id="rId10"/>
    <p:sldId id="269" r:id="rId11"/>
    <p:sldId id="262" r:id="rId12"/>
    <p:sldId id="265" r:id="rId13"/>
    <p:sldId id="263" r:id="rId14"/>
    <p:sldId id="266" r:id="rId15"/>
    <p:sldId id="267" r:id="rId16"/>
    <p:sldId id="274" r:id="rId17"/>
    <p:sldId id="268" r:id="rId18"/>
    <p:sldId id="271" r:id="rId19"/>
    <p:sldId id="272" r:id="rId20"/>
    <p:sldId id="270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092834-0C6D-4166-BA8B-9CBD606093D6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8B3068-30DC-4028-B4C8-20407D157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63EC78-61DF-4990-B118-81E1035294E0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2156F5-5FF6-48B6-8A13-9FDCD0EFB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E481B2-2B35-46E6-8818-CA5A8A6BFBC2}" type="slidenum">
              <a:rPr lang="ar-SA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72C898E-D819-499D-80A7-FE79C4DDAEEC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1DE39D-E3CF-4648-8C04-D6C50C865B37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books.org/wiki/File:Heart_frontally_PDA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28600" y="685800"/>
            <a:ext cx="8077200" cy="286816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u="sng" dirty="0">
                <a:solidFill>
                  <a:schemeClr val="accent2"/>
                </a:solidFill>
              </a:rPr>
              <a:t>Cardiovascular System Block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400" b="1" u="sng" dirty="0" smtClean="0">
                <a:solidFill>
                  <a:schemeClr val="tx2"/>
                </a:solidFill>
              </a:rPr>
              <a:t>Cardiac electrical activity (Physiology</a:t>
            </a:r>
            <a:r>
              <a:rPr lang="en-US" sz="4400" b="1" dirty="0" smtClean="0">
                <a:solidFill>
                  <a:schemeClr val="tx2"/>
                </a:solidFill>
              </a:rPr>
              <a:t>)</a:t>
            </a:r>
            <a:endParaRPr lang="en-US" sz="4400" b="1" dirty="0">
              <a:solidFill>
                <a:schemeClr val="tx2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495800"/>
            <a:ext cx="7854950" cy="1752600"/>
          </a:xfrm>
        </p:spPr>
        <p:txBody>
          <a:bodyPr/>
          <a:lstStyle/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400" b="1" dirty="0" smtClean="0"/>
              <a:t>Dr. Mona </a:t>
            </a:r>
            <a:r>
              <a:rPr lang="en-US" sz="2400" b="1" dirty="0" err="1" smtClean="0"/>
              <a:t>Soliman</a:t>
            </a:r>
            <a:r>
              <a:rPr lang="en-US" sz="2400" b="1" dirty="0" smtClean="0"/>
              <a:t>, MBBS, </a:t>
            </a:r>
            <a:r>
              <a:rPr lang="en-US" sz="2400" b="1" dirty="0" err="1" smtClean="0"/>
              <a:t>MSc</a:t>
            </a:r>
            <a:r>
              <a:rPr lang="en-US" sz="2400" b="1" dirty="0" smtClean="0"/>
              <a:t>, PhD</a:t>
            </a:r>
            <a:endParaRPr lang="en-US" sz="1000" dirty="0" smtClean="0"/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dirty="0" smtClean="0"/>
              <a:t>Associate Professor</a:t>
            </a:r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dirty="0" smtClean="0"/>
              <a:t>Department of Physiology</a:t>
            </a:r>
            <a:endParaRPr lang="en-US" sz="2000" dirty="0" smtClean="0"/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dirty="0" smtClean="0"/>
              <a:t>Chair of Cardiovascular Block</a:t>
            </a:r>
            <a:endParaRPr lang="en-US" sz="2000" dirty="0" smtClean="0"/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dirty="0" smtClean="0"/>
              <a:t>College of Medicine</a:t>
            </a:r>
            <a:endParaRPr lang="en-US" sz="2000" dirty="0" smtClean="0"/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dirty="0" smtClean="0"/>
              <a:t>King Saud University</a:t>
            </a:r>
            <a:endParaRPr lang="en-US" sz="2000" b="1" dirty="0" smtClean="0">
              <a:ea typeface="ヒラギノ明朝 ProN W6" charset="0"/>
              <a:cs typeface="ヒラギノ明朝 ProN W6" charset="0"/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125413"/>
            <a:ext cx="107315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21200"/>
            <a:ext cx="1981200" cy="23368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</p:spTree>
  </p:cSld>
  <p:clrMapOvr>
    <a:masterClrMapping/>
  </p:clrMapOvr>
  <p:transition advTm="451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SCContent\0721602401\graphics\fullsize\S02401-010-f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7890304" cy="52805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Conduction of Impulses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Conduction of Impulses</a:t>
            </a:r>
            <a:endParaRPr lang="en-US" sz="3200" b="1" dirty="0"/>
          </a:p>
        </p:txBody>
      </p:sp>
      <p:sp>
        <p:nvSpPr>
          <p:cNvPr id="16589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377952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b="1" u="sng" dirty="0" smtClean="0"/>
              <a:t>The Purkinje System</a:t>
            </a:r>
            <a:endParaRPr lang="en-US" dirty="0" smtClean="0">
              <a:solidFill>
                <a:schemeClr val="accent2"/>
              </a:solidFill>
            </a:endParaRPr>
          </a:p>
          <a:p>
            <a:pPr algn="l" rtl="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Purkinje </a:t>
            </a:r>
            <a:r>
              <a:rPr lang="en-US" dirty="0">
                <a:solidFill>
                  <a:schemeClr val="accent2"/>
                </a:solidFill>
              </a:rPr>
              <a:t>fibers are very large fibers</a:t>
            </a:r>
          </a:p>
          <a:p>
            <a:pPr algn="l" rtl="0">
              <a:lnSpc>
                <a:spcPct val="90000"/>
              </a:lnSpc>
            </a:pPr>
            <a:r>
              <a:rPr lang="en-US" dirty="0"/>
              <a:t>Transmit action potentials at a </a:t>
            </a:r>
            <a:r>
              <a:rPr lang="en-US" u="sng" dirty="0">
                <a:solidFill>
                  <a:srgbClr val="FF0000"/>
                </a:solidFill>
              </a:rPr>
              <a:t>very high velocity</a:t>
            </a:r>
            <a:r>
              <a:rPr lang="en-US" dirty="0"/>
              <a:t> </a:t>
            </a:r>
            <a:r>
              <a:rPr lang="en-US" dirty="0" smtClean="0"/>
              <a:t>    (0.1-4.0 m/sec)</a:t>
            </a:r>
          </a:p>
          <a:p>
            <a:pPr algn="l" rtl="0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very </a:t>
            </a:r>
            <a:r>
              <a:rPr lang="en-US" dirty="0">
                <a:solidFill>
                  <a:schemeClr val="accent2"/>
                </a:solidFill>
              </a:rPr>
              <a:t>high permeability of gap </a:t>
            </a:r>
            <a:r>
              <a:rPr lang="en-US" dirty="0" smtClean="0">
                <a:solidFill>
                  <a:schemeClr val="accent2"/>
                </a:solidFill>
              </a:rPr>
              <a:t>junctions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  <a:sym typeface="Symbol"/>
              </a:rPr>
              <a:t> ions are transmitted easily from one cell to the next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  <a:sym typeface="Symbol"/>
              </a:rPr>
              <a:t> enhance the velocity of transmission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2"/>
                </a:solidFill>
                <a:sym typeface="Symbol"/>
              </a:rPr>
              <a:t>Ventricular muscle contract at almost the same time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7239000" y="3238500"/>
            <a:ext cx="1366837" cy="647700"/>
          </a:xfrm>
          <a:prstGeom prst="cloudCallout">
            <a:avLst>
              <a:gd name="adj1" fmla="val -45704"/>
              <a:gd name="adj2" fmla="val 700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5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5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5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5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5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5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5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5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038600" cy="4678525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b="1" u="sng" dirty="0" smtClean="0"/>
              <a:t>The Purkinje System</a:t>
            </a:r>
            <a:endParaRPr lang="en-US" sz="35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 smtClean="0"/>
              <a:t>Penetrate </a:t>
            </a:r>
            <a:r>
              <a:rPr lang="en-US" b="1" dirty="0" err="1" smtClean="0"/>
              <a:t>atrioventricular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fibrous tissue 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  <a:sym typeface="Symbol"/>
              </a:rPr>
              <a:t> divides into right and left bundle branches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  <a:sym typeface="Symbol"/>
              </a:rPr>
              <a:t> each branch spread toward the apex of the heart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 divide into small branches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3"/>
                </a:solidFill>
                <a:sym typeface="Symbol"/>
              </a:rPr>
              <a:t> penetrate and become continuous with cardiac muscle fibers</a:t>
            </a:r>
            <a:endParaRPr lang="en-US" b="1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en-US" b="1" dirty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Conduction of Impulses</a:t>
            </a:r>
            <a:endParaRPr lang="en-US" sz="3200" b="1" dirty="0"/>
          </a:p>
        </p:txBody>
      </p:sp>
      <p:pic>
        <p:nvPicPr>
          <p:cNvPr id="1026" name="Picture 2" descr="http://www.studentconsult.com/common/showimage.cfm?mediaISBN=0721602401&amp;FigFile=S02401-010-f003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133600"/>
            <a:ext cx="4432053" cy="36816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Spread of the cardiac impulse through the heart</a:t>
            </a:r>
            <a:endParaRPr lang="en-US" sz="3200" b="1" u="sng" dirty="0"/>
          </a:p>
        </p:txBody>
      </p:sp>
      <p:pic>
        <p:nvPicPr>
          <p:cNvPr id="2050" name="Picture 2" descr="http://www.studentconsult.com/common/showimage.cfm?mediaISBN=0721602401&amp;FigFile=S02401-010-f004.jpg&amp;size=fullsi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31856"/>
            <a:ext cx="5638800" cy="4459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Control of Excitation and Conduction in the Heart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16992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The impulse normally arise s in the sinus node</a:t>
            </a:r>
          </a:p>
          <a:p>
            <a:endParaRPr lang="en-US" dirty="0" smtClean="0"/>
          </a:p>
          <a:p>
            <a:r>
              <a:rPr lang="en-US" dirty="0" smtClean="0"/>
              <a:t>The Sinus Node is the </a:t>
            </a:r>
            <a:r>
              <a:rPr lang="en-US" b="1" u="sng" dirty="0" smtClean="0"/>
              <a:t>Pacemaker </a:t>
            </a:r>
            <a:r>
              <a:rPr lang="en-US" dirty="0" smtClean="0"/>
              <a:t>of the Heart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Its rate of rhythmical discharge is faster than that of any other part of the heart</a:t>
            </a:r>
          </a:p>
          <a:p>
            <a:endParaRPr lang="en-US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700963" y="2781300"/>
            <a:ext cx="1366837" cy="647700"/>
          </a:xfrm>
          <a:prstGeom prst="cloudCallout">
            <a:avLst>
              <a:gd name="adj1" fmla="val -45704"/>
              <a:gd name="adj2" fmla="val 700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Abnormal Pacemakers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3528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i="1" u="sng" dirty="0" smtClean="0">
                <a:solidFill>
                  <a:schemeClr val="accent1"/>
                </a:solidFill>
              </a:rPr>
              <a:t>Ectopic pacemaker</a:t>
            </a:r>
            <a:r>
              <a:rPr lang="en-US" dirty="0" smtClean="0">
                <a:solidFill>
                  <a:schemeClr val="accent1"/>
                </a:solidFill>
              </a:rPr>
              <a:t>: a pacemaker elsewhere than the sinus node</a:t>
            </a:r>
          </a:p>
          <a:p>
            <a:r>
              <a:rPr lang="en-US" u="sng" dirty="0" smtClean="0">
                <a:solidFill>
                  <a:schemeClr val="accent1"/>
                </a:solidFill>
              </a:rPr>
              <a:t>The cause: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other part of the heart develops a rhythmical discharge rate that is </a:t>
            </a:r>
            <a:r>
              <a:rPr lang="en-US" u="sng" dirty="0" smtClean="0"/>
              <a:t>more rapid than that of the sinus node</a:t>
            </a:r>
          </a:p>
          <a:p>
            <a:pPr marL="514350" indent="-514350">
              <a:buNone/>
            </a:pPr>
            <a:r>
              <a:rPr lang="en-US" dirty="0" smtClean="0"/>
              <a:t>Example: the A-V node or in the Purkinje fibers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0812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solidFill>
                  <a:schemeClr val="accent1"/>
                </a:solidFill>
              </a:rPr>
              <a:t>Blockage of transmission of the cardiac impulse from the sinus node to the other parts of the heart</a:t>
            </a:r>
          </a:p>
          <a:p>
            <a:pPr>
              <a:buNone/>
            </a:pPr>
            <a:r>
              <a:rPr lang="en-US" u="sng" dirty="0" smtClean="0"/>
              <a:t>Example: </a:t>
            </a:r>
            <a:r>
              <a:rPr lang="en-US" b="1" u="sng" dirty="0" smtClean="0"/>
              <a:t>A-V block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 cardiac impulses fails to pass from atria into the ventricles </a:t>
            </a:r>
          </a:p>
          <a:p>
            <a:pPr>
              <a:buFont typeface="Symbol"/>
              <a:buChar char="®"/>
            </a:pPr>
            <a:r>
              <a:rPr lang="en-US" dirty="0" smtClean="0">
                <a:solidFill>
                  <a:schemeClr val="accent1"/>
                </a:solidFill>
                <a:sym typeface="Symbol"/>
              </a:rPr>
              <a:t>the atria continues to beat at the normal rate of rhythm of the S-A node </a:t>
            </a:r>
          </a:p>
          <a:p>
            <a:pPr>
              <a:buFont typeface="Symbol"/>
              <a:buChar char="®"/>
            </a:pP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olidFill>
                  <a:schemeClr val="accent2"/>
                </a:solidFill>
                <a:sym typeface="Symbol"/>
              </a:rPr>
              <a:t>a new pacemaker develops in the Purkinje system with a new rate 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Abnormal Pacemakers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Control of Heart </a:t>
            </a:r>
            <a:r>
              <a:rPr lang="en-US" sz="3200" b="1" u="sng" dirty="0" err="1" smtClean="0"/>
              <a:t>Rhythmicity</a:t>
            </a:r>
            <a:r>
              <a:rPr lang="en-US" sz="3200" b="1" u="sng" dirty="0" smtClean="0"/>
              <a:t> and Impulse Conduction by the Cardiac Nerves</a:t>
            </a:r>
            <a:endParaRPr lang="en-US" sz="3200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28600" y="1920085"/>
            <a:ext cx="4038600" cy="4434840"/>
          </a:xfrm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The heart is supplied with both sympathetic and parasympathetic nerves</a:t>
            </a:r>
          </a:p>
          <a:p>
            <a:r>
              <a:rPr lang="en-US" b="1" u="sng" dirty="0" smtClean="0">
                <a:solidFill>
                  <a:schemeClr val="accent1"/>
                </a:solidFill>
              </a:rPr>
              <a:t>Parasympathetic nerves (</a:t>
            </a:r>
            <a:r>
              <a:rPr lang="en-US" b="1" u="sng" dirty="0" err="1" smtClean="0">
                <a:solidFill>
                  <a:schemeClr val="accent1"/>
                </a:solidFill>
              </a:rPr>
              <a:t>vagi</a:t>
            </a:r>
            <a:r>
              <a:rPr lang="en-US" b="1" u="sng" dirty="0" smtClean="0">
                <a:solidFill>
                  <a:schemeClr val="accent1"/>
                </a:solidFill>
              </a:rPr>
              <a:t>):</a:t>
            </a:r>
            <a:r>
              <a:rPr lang="en-US" dirty="0" smtClean="0">
                <a:solidFill>
                  <a:schemeClr val="accent1"/>
                </a:solidFill>
              </a:rPr>
              <a:t> mainly to the S-A and A-V nodes </a:t>
            </a:r>
          </a:p>
          <a:p>
            <a:r>
              <a:rPr lang="en-US" b="1" u="sng" dirty="0" smtClean="0">
                <a:solidFill>
                  <a:schemeClr val="tx2"/>
                </a:solidFill>
              </a:rPr>
              <a:t>Sympathetic nerves</a:t>
            </a:r>
            <a:r>
              <a:rPr lang="en-US" dirty="0" smtClean="0">
                <a:solidFill>
                  <a:schemeClr val="tx2"/>
                </a:solidFill>
              </a:rPr>
              <a:t>: all parts of the heart with strong supply to the ventricles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9" name="Picture 2" descr="http://www.studentconsult.com/common/showimage.cfm?mediaISBN=0721602401&amp;FigFile=S02401-009-f010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3098" y="2667000"/>
            <a:ext cx="4456102" cy="26896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sym typeface="Symbol"/>
              </a:rPr>
              <a:t> rate of rhythm of the S-A node</a:t>
            </a:r>
          </a:p>
          <a:p>
            <a:r>
              <a:rPr lang="en-US" dirty="0" smtClean="0">
                <a:solidFill>
                  <a:schemeClr val="accent3"/>
                </a:solidFill>
                <a:sym typeface="Symbol"/>
              </a:rPr>
              <a:t> transmission of impulses to the A-V node</a:t>
            </a:r>
          </a:p>
          <a:p>
            <a:r>
              <a:rPr lang="en-US" dirty="0" smtClean="0">
                <a:solidFill>
                  <a:schemeClr val="accent5"/>
                </a:solidFill>
                <a:sym typeface="Symbol"/>
              </a:rPr>
              <a:t>Strong stimulation of the </a:t>
            </a:r>
            <a:r>
              <a:rPr lang="en-US" dirty="0" err="1" smtClean="0">
                <a:solidFill>
                  <a:schemeClr val="accent5"/>
                </a:solidFill>
                <a:sym typeface="Symbol"/>
              </a:rPr>
              <a:t>vagi</a:t>
            </a:r>
            <a:r>
              <a:rPr lang="en-US" dirty="0" smtClean="0">
                <a:solidFill>
                  <a:schemeClr val="accent5"/>
                </a:solidFill>
                <a:sym typeface="Symbol"/>
              </a:rPr>
              <a:t>:</a:t>
            </a:r>
          </a:p>
          <a:p>
            <a:pPr lvl="1"/>
            <a:r>
              <a:rPr lang="en-US" dirty="0" smtClean="0">
                <a:sym typeface="Symbol"/>
              </a:rPr>
              <a:t>Stop completely the rhythmical excitation by the S-A node</a:t>
            </a:r>
          </a:p>
          <a:p>
            <a:pPr lvl="1"/>
            <a:r>
              <a:rPr lang="en-US" dirty="0" smtClean="0">
                <a:sym typeface="Symbol"/>
              </a:rPr>
              <a:t>Block completely transmission of cardiac impulses from the atria to the ventricle</a:t>
            </a:r>
          </a:p>
          <a:p>
            <a:pPr lvl="1"/>
            <a:r>
              <a:rPr lang="en-US" dirty="0" smtClean="0">
                <a:sym typeface="Symbol"/>
              </a:rPr>
              <a:t>Some point in the Purkinje fibers develops a rhythm of its own  </a:t>
            </a:r>
          </a:p>
          <a:p>
            <a:pPr lvl="1" algn="ctr">
              <a:buNone/>
            </a:pPr>
            <a:r>
              <a:rPr lang="en-US" sz="28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“Ventricular Escape”</a:t>
            </a:r>
          </a:p>
          <a:p>
            <a:pPr lvl="1"/>
            <a:endParaRPr lang="en-US" dirty="0" smtClean="0">
              <a:sym typeface="Symbol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Parasympathetic stimulation of the heart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2212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sym typeface="Symbol"/>
              </a:rPr>
              <a:t> rate of rhythm of the S-A node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/>
              </a:rPr>
              <a:t></a:t>
            </a:r>
            <a:r>
              <a:rPr lang="en-US" dirty="0" smtClean="0">
                <a:solidFill>
                  <a:schemeClr val="accent3"/>
                </a:solidFill>
                <a:sym typeface="Symbol"/>
              </a:rPr>
              <a:t> transmission of impulses to the A-V node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/>
              </a:rPr>
              <a:t> force of contraction</a:t>
            </a:r>
            <a:endParaRPr lang="en-US" dirty="0" smtClean="0">
              <a:solidFill>
                <a:schemeClr val="accent3"/>
              </a:solidFill>
              <a:sym typeface="Symbol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Sympathetic stimulation of the heart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u="sng" dirty="0" smtClean="0"/>
              <a:t>Cardiac Electrical Activity</a:t>
            </a:r>
            <a:endParaRPr lang="en-GB" sz="3200" b="1" u="sng" dirty="0" smtClean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4008120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3200" b="1" u="sng" dirty="0" smtClean="0"/>
              <a:t>Automaticity of the heart</a:t>
            </a:r>
            <a:r>
              <a:rPr lang="en-US" sz="3200" u="sng" dirty="0" smtClean="0"/>
              <a:t>:</a:t>
            </a:r>
            <a:r>
              <a:rPr lang="en-US" sz="3200" dirty="0" smtClean="0"/>
              <a:t> the heart </a:t>
            </a:r>
            <a:r>
              <a:rPr lang="en-US" sz="3200" i="1" dirty="0" smtClean="0"/>
              <a:t>is</a:t>
            </a:r>
            <a:r>
              <a:rPr lang="en-US" sz="3200" dirty="0" smtClean="0"/>
              <a:t> capable of </a:t>
            </a:r>
            <a:endParaRPr lang="en-US" sz="3200" i="1" dirty="0" smtClean="0">
              <a:solidFill>
                <a:schemeClr val="accent3"/>
              </a:solidFill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accent1"/>
                </a:solidFill>
              </a:rPr>
              <a:t>Generating</a:t>
            </a:r>
            <a:r>
              <a:rPr lang="en-US" sz="3200" dirty="0" smtClean="0">
                <a:solidFill>
                  <a:schemeClr val="accent1"/>
                </a:solidFill>
              </a:rPr>
              <a:t> rhythmical electrical impulses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accent4"/>
                </a:solidFill>
              </a:rPr>
              <a:t>Conduct </a:t>
            </a:r>
            <a:r>
              <a:rPr lang="en-US" sz="3200" dirty="0" smtClean="0">
                <a:solidFill>
                  <a:schemeClr val="accent4"/>
                </a:solidFill>
              </a:rPr>
              <a:t>the impulses rapidly through the heart</a:t>
            </a:r>
          </a:p>
          <a:p>
            <a:pPr marL="742950" indent="-742950">
              <a:defRPr/>
            </a:pPr>
            <a:r>
              <a:rPr lang="en-US" sz="3200" b="1" dirty="0" smtClean="0">
                <a:solidFill>
                  <a:schemeClr val="accent2"/>
                </a:solidFill>
              </a:rPr>
              <a:t>The atria contract about one sixth of a second ahead of ventricular contraction</a:t>
            </a:r>
          </a:p>
          <a:p>
            <a:pPr marL="1108710" lvl="1" indent="-742950">
              <a:defRPr/>
            </a:pPr>
            <a:endParaRPr lang="en-US" sz="3000" dirty="0" smtClean="0"/>
          </a:p>
          <a:p>
            <a:pPr marL="1108710" lvl="1" indent="-742950">
              <a:defRPr/>
            </a:pPr>
            <a:r>
              <a:rPr lang="en-US" sz="3000" dirty="0" smtClean="0"/>
              <a:t>To  allows filling of the ventricles before they pump the blood into the circulation</a:t>
            </a:r>
          </a:p>
          <a:p>
            <a:pPr eaLnBrk="1" hangingPunct="1">
              <a:defRPr/>
            </a:pPr>
            <a:endParaRPr lang="en-US" sz="3200" dirty="0" smtClean="0"/>
          </a:p>
          <a:p>
            <a:pPr lvl="1" eaLnBrk="1" hangingPunct="1">
              <a:defRPr/>
            </a:pPr>
            <a:endParaRPr lang="en-US" sz="3200" dirty="0" smtClean="0">
              <a:effectLst/>
            </a:endParaRPr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7239000" y="3771900"/>
            <a:ext cx="1366837" cy="647700"/>
          </a:xfrm>
          <a:prstGeom prst="cloudCallout">
            <a:avLst>
              <a:gd name="adj1" fmla="val -45704"/>
              <a:gd name="adj2" fmla="val 700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For further readings and diagrams:</a:t>
            </a:r>
            <a:endParaRPr lang="en-US" sz="32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874520"/>
          </a:xfrm>
          <a:ln>
            <a:solidFill>
              <a:schemeClr val="tx2"/>
            </a:solidFill>
          </a:ln>
        </p:spPr>
        <p:txBody>
          <a:bodyPr/>
          <a:lstStyle/>
          <a:p>
            <a:pPr>
              <a:buNone/>
            </a:pP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b="1" u="sng" dirty="0" smtClean="0">
                <a:solidFill>
                  <a:schemeClr val="accent1"/>
                </a:solidFill>
              </a:rPr>
              <a:t>Textbook of Medical Physiology by Guyton &amp; Hall</a:t>
            </a:r>
          </a:p>
          <a:p>
            <a:pPr algn="ctr">
              <a:buNone/>
            </a:pPr>
            <a:r>
              <a:rPr lang="en-US" u="sng" dirty="0" smtClean="0"/>
              <a:t>Chapter 10 (Rhythmical Excitation of the Heart)</a:t>
            </a:r>
          </a:p>
          <a:p>
            <a:pPr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The Specialized Excitatory and Conductive System of the Heart</a:t>
            </a:r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51038"/>
            <a:ext cx="4329112" cy="4525962"/>
          </a:xfrm>
          <a:noFill/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marL="609600" indent="-609600" algn="l" rtl="0"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2800" b="1" dirty="0">
                <a:solidFill>
                  <a:schemeClr val="accent3"/>
                </a:solidFill>
                <a:effectLst/>
              </a:rPr>
              <a:t>The </a:t>
            </a:r>
            <a:r>
              <a:rPr lang="en-US" sz="2800" b="1" dirty="0" err="1">
                <a:solidFill>
                  <a:schemeClr val="accent3"/>
                </a:solidFill>
                <a:effectLst/>
              </a:rPr>
              <a:t>sinoatrial</a:t>
            </a:r>
            <a:r>
              <a:rPr lang="en-US" sz="2800" b="1" dirty="0">
                <a:solidFill>
                  <a:schemeClr val="accent3"/>
                </a:solidFill>
                <a:effectLst/>
              </a:rPr>
              <a:t> </a:t>
            </a:r>
            <a:r>
              <a:rPr lang="en-US" sz="2800" b="1" dirty="0" smtClean="0">
                <a:solidFill>
                  <a:schemeClr val="accent3"/>
                </a:solidFill>
                <a:effectLst/>
              </a:rPr>
              <a:t>        (</a:t>
            </a:r>
            <a:r>
              <a:rPr lang="en-US" sz="2800" b="1" i="1" u="sng" dirty="0" smtClean="0">
                <a:solidFill>
                  <a:schemeClr val="accent3"/>
                </a:solidFill>
                <a:effectLst/>
              </a:rPr>
              <a:t>S-A node</a:t>
            </a:r>
            <a:r>
              <a:rPr lang="en-US" sz="2800" b="1" dirty="0" smtClean="0">
                <a:solidFill>
                  <a:schemeClr val="accent3"/>
                </a:solidFill>
                <a:effectLst/>
              </a:rPr>
              <a:t>)</a:t>
            </a:r>
          </a:p>
          <a:p>
            <a:pPr marL="609600" indent="-609600" algn="l" rtl="0"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  <a:effectLst/>
              </a:rPr>
              <a:t>The </a:t>
            </a:r>
            <a:r>
              <a:rPr lang="en-US" sz="2800" b="1" dirty="0" err="1">
                <a:solidFill>
                  <a:schemeClr val="tx2"/>
                </a:solidFill>
                <a:effectLst/>
              </a:rPr>
              <a:t>internodal</a:t>
            </a:r>
            <a:r>
              <a:rPr lang="en-US" sz="2800" b="1" dirty="0">
                <a:solidFill>
                  <a:schemeClr val="tx2"/>
                </a:solidFill>
                <a:effectLst/>
              </a:rPr>
              <a:t> pathway</a:t>
            </a:r>
          </a:p>
          <a:p>
            <a:pPr marL="609600" indent="-609600" algn="l" rtl="0">
              <a:buClr>
                <a:schemeClr val="accent1"/>
              </a:buClr>
              <a:buSzPct val="80000"/>
              <a:buFont typeface="Wingdings" pitchFamily="2" charset="2"/>
              <a:buAutoNum type="arabicPeriod"/>
            </a:pPr>
            <a:r>
              <a:rPr lang="en-US" sz="2800" b="1" dirty="0">
                <a:solidFill>
                  <a:schemeClr val="accent1"/>
                </a:solidFill>
                <a:effectLst/>
              </a:rPr>
              <a:t>The </a:t>
            </a:r>
            <a:r>
              <a:rPr lang="en-US" sz="2800" b="1" dirty="0" err="1">
                <a:solidFill>
                  <a:schemeClr val="accent1"/>
                </a:solidFill>
                <a:effectLst/>
              </a:rPr>
              <a:t>atrioventricular</a:t>
            </a:r>
            <a:r>
              <a:rPr lang="en-US" sz="2800" b="1" dirty="0">
                <a:solidFill>
                  <a:schemeClr val="accent1"/>
                </a:solidFill>
                <a:effectLst/>
              </a:rPr>
              <a:t> (</a:t>
            </a:r>
            <a:r>
              <a:rPr lang="en-US" sz="2800" b="1" i="1" u="sng" dirty="0" smtClean="0">
                <a:solidFill>
                  <a:schemeClr val="accent1"/>
                </a:solidFill>
                <a:effectLst/>
              </a:rPr>
              <a:t>A-V node</a:t>
            </a:r>
            <a:r>
              <a:rPr lang="en-US" sz="2800" b="1" dirty="0" smtClean="0">
                <a:solidFill>
                  <a:schemeClr val="accent1"/>
                </a:solidFill>
                <a:effectLst/>
              </a:rPr>
              <a:t>)</a:t>
            </a:r>
            <a:endParaRPr lang="en-US" sz="2800" b="1" dirty="0">
              <a:solidFill>
                <a:schemeClr val="accent1"/>
              </a:solidFill>
              <a:effectLst/>
            </a:endParaRPr>
          </a:p>
          <a:p>
            <a:pPr marL="609600" indent="-609600" algn="l" rtl="0">
              <a:buClr>
                <a:schemeClr val="accent1"/>
              </a:buClr>
              <a:buSzPct val="80000"/>
              <a:buFont typeface="Wingdings" pitchFamily="2" charset="2"/>
              <a:buAutoNum type="arabicPeriod"/>
            </a:pPr>
            <a:r>
              <a:rPr lang="en-US" sz="2800" b="1" dirty="0">
                <a:solidFill>
                  <a:schemeClr val="accent4"/>
                </a:solidFill>
              </a:rPr>
              <a:t>The </a:t>
            </a:r>
            <a:r>
              <a:rPr lang="en-US" sz="2800" b="1" dirty="0" err="1">
                <a:solidFill>
                  <a:schemeClr val="accent4"/>
                </a:solidFill>
              </a:rPr>
              <a:t>atrioventricular</a:t>
            </a:r>
            <a:r>
              <a:rPr lang="en-US" sz="2800" b="1" dirty="0">
                <a:solidFill>
                  <a:schemeClr val="accent4"/>
                </a:solidFill>
              </a:rPr>
              <a:t>     </a:t>
            </a:r>
            <a:r>
              <a:rPr lang="en-US" sz="2800" b="1" dirty="0" smtClean="0">
                <a:solidFill>
                  <a:schemeClr val="accent4"/>
                </a:solidFill>
              </a:rPr>
              <a:t>bundle                (</a:t>
            </a:r>
            <a:r>
              <a:rPr lang="en-US" sz="2800" b="1" i="1" u="sng" dirty="0">
                <a:solidFill>
                  <a:schemeClr val="accent4"/>
                </a:solidFill>
              </a:rPr>
              <a:t>Bundle of His</a:t>
            </a:r>
            <a:r>
              <a:rPr lang="en-US" sz="2800" b="1" dirty="0">
                <a:solidFill>
                  <a:schemeClr val="accent4"/>
                </a:solidFill>
              </a:rPr>
              <a:t>)</a:t>
            </a:r>
          </a:p>
          <a:p>
            <a:pPr marL="609600" indent="-609600" algn="l" rtl="0">
              <a:buClr>
                <a:schemeClr val="accent1"/>
              </a:buClr>
              <a:buSzPct val="80000"/>
              <a:buFont typeface="Wingdings" pitchFamily="2" charset="2"/>
              <a:buAutoNum type="arabicPeriod"/>
            </a:pPr>
            <a:r>
              <a:rPr lang="en-US" sz="2800" b="1" i="1" u="sng" dirty="0">
                <a:solidFill>
                  <a:schemeClr val="tx2"/>
                </a:solidFill>
              </a:rPr>
              <a:t>Purkinje fibers</a:t>
            </a:r>
          </a:p>
        </p:txBody>
      </p:sp>
      <p:pic>
        <p:nvPicPr>
          <p:cNvPr id="6" name="Content Placeholder 5" descr="D:\SCContent\0721602401\graphics\fullsize\S02401-010-f0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1027" y="2511618"/>
            <a:ext cx="4216773" cy="28223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5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5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5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u="sng" dirty="0" smtClean="0">
                <a:effectLst/>
              </a:rPr>
              <a:t>Conduction of Impulses</a:t>
            </a:r>
          </a:p>
        </p:txBody>
      </p:sp>
      <p:sp>
        <p:nvSpPr>
          <p:cNvPr id="408580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240280"/>
            <a:ext cx="8229600" cy="370332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b="1" u="sng" dirty="0" err="1" smtClean="0">
                <a:effectLst/>
              </a:rPr>
              <a:t>Sinoatrial</a:t>
            </a:r>
            <a:r>
              <a:rPr lang="en-US" sz="2800" b="1" u="sng" dirty="0" smtClean="0">
                <a:effectLst/>
              </a:rPr>
              <a:t> node (S-A node): </a:t>
            </a:r>
          </a:p>
          <a:p>
            <a:pPr>
              <a:lnSpc>
                <a:spcPct val="80000"/>
              </a:lnSpc>
              <a:buSzPct val="50000"/>
              <a:buFont typeface="Wingdings" pitchFamily="2" charset="2"/>
              <a:buChar char="l"/>
            </a:pPr>
            <a:r>
              <a:rPr lang="en-US" dirty="0" smtClean="0"/>
              <a:t>Located in the superior lateral wall of the right atrium near the opening of the superior vena cava</a:t>
            </a:r>
          </a:p>
          <a:p>
            <a:pPr>
              <a:lnSpc>
                <a:spcPct val="90000"/>
              </a:lnSpc>
              <a:defRPr/>
            </a:pPr>
            <a:r>
              <a:rPr lang="en-US" sz="2600" b="1" u="sng" dirty="0" smtClean="0">
                <a:solidFill>
                  <a:schemeClr val="accent1"/>
                </a:solidFill>
                <a:effectLst/>
              </a:rPr>
              <a:t>Pacemaker of the heart</a:t>
            </a:r>
          </a:p>
          <a:p>
            <a:pPr>
              <a:lnSpc>
                <a:spcPct val="90000"/>
              </a:lnSpc>
              <a:defRPr/>
            </a:pPr>
            <a:endParaRPr lang="en-US" sz="2600" b="1" u="sng" dirty="0" smtClean="0">
              <a:solidFill>
                <a:schemeClr val="accent1"/>
              </a:solidFill>
              <a:effectLst/>
            </a:endParaRPr>
          </a:p>
          <a:p>
            <a:pPr marL="548640" lvl="3" indent="-274320">
              <a:lnSpc>
                <a:spcPct val="90000"/>
              </a:lnSpc>
              <a:buSzPct val="95000"/>
              <a:defRPr/>
            </a:pPr>
            <a:r>
              <a:rPr lang="en-US" sz="2400" dirty="0" smtClean="0"/>
              <a:t>Its rate of rhythmic discharge is </a:t>
            </a:r>
            <a:r>
              <a:rPr lang="en-US" sz="2400" b="1" i="1" u="sng" dirty="0" smtClean="0"/>
              <a:t>greater</a:t>
            </a:r>
            <a:r>
              <a:rPr lang="en-US" sz="2400" dirty="0" smtClean="0"/>
              <a:t> than any other part in the heart</a:t>
            </a:r>
          </a:p>
          <a:p>
            <a:pPr marL="548640" lvl="3" indent="-274320">
              <a:lnSpc>
                <a:spcPct val="90000"/>
              </a:lnSpc>
              <a:buSzPct val="95000"/>
              <a:defRPr/>
            </a:pPr>
            <a:r>
              <a:rPr lang="en-US" sz="2400" dirty="0" smtClean="0">
                <a:solidFill>
                  <a:srgbClr val="00FF00"/>
                </a:solidFill>
              </a:rPr>
              <a:t>Highest frequency</a:t>
            </a: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tx2"/>
                </a:solidFill>
                <a:effectLst/>
              </a:rPr>
              <a:t>Is capable of </a:t>
            </a:r>
            <a:r>
              <a:rPr lang="en-US" sz="2600" b="1" i="1" u="sng" dirty="0" smtClean="0">
                <a:solidFill>
                  <a:schemeClr val="tx2"/>
                </a:solidFill>
                <a:effectLst/>
              </a:rPr>
              <a:t>originating</a:t>
            </a:r>
            <a:r>
              <a:rPr lang="en-US" sz="2600" dirty="0" smtClean="0">
                <a:solidFill>
                  <a:schemeClr val="tx2"/>
                </a:solidFill>
                <a:effectLst/>
              </a:rPr>
              <a:t> action potentials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b="1" dirty="0" smtClean="0"/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7086600" y="3162300"/>
            <a:ext cx="1366837" cy="647700"/>
          </a:xfrm>
          <a:prstGeom prst="cloudCallout">
            <a:avLst>
              <a:gd name="adj1" fmla="val -45704"/>
              <a:gd name="adj2" fmla="val 700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8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8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8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8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err="1" smtClean="0"/>
              <a:t>Sinoatrial</a:t>
            </a:r>
            <a:r>
              <a:rPr lang="en-US" sz="3200" b="1" u="sng" dirty="0" smtClean="0"/>
              <a:t> node (S-A node): </a:t>
            </a:r>
            <a:br>
              <a:rPr lang="en-US" sz="3200" b="1" u="sng" dirty="0" smtClean="0"/>
            </a:br>
            <a:endParaRPr lang="en-US" sz="3200" b="1" u="sng" dirty="0" smtClean="0">
              <a:effectLst/>
            </a:endParaRPr>
          </a:p>
        </p:txBody>
      </p:sp>
      <p:sp>
        <p:nvSpPr>
          <p:cNvPr id="40858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04800" y="1676400"/>
            <a:ext cx="4191000" cy="48768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u="sng" dirty="0" smtClean="0"/>
              <a:t>Difference in action potential in the SA node: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1"/>
                </a:solidFill>
              </a:rPr>
              <a:t>Resting potential is less negative </a:t>
            </a:r>
            <a:r>
              <a:rPr lang="en-US" sz="2400" b="1" u="sng" dirty="0" smtClean="0">
                <a:solidFill>
                  <a:schemeClr val="accent1"/>
                </a:solidFill>
              </a:rPr>
              <a:t>-55 mV </a:t>
            </a:r>
            <a:r>
              <a:rPr lang="en-US" sz="2400" b="1" dirty="0" smtClean="0">
                <a:solidFill>
                  <a:schemeClr val="accent1"/>
                </a:solidFill>
              </a:rPr>
              <a:t>instead of -85 mV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2"/>
                </a:solidFill>
              </a:rPr>
              <a:t>The fast sodium channels are inactivated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b="1" dirty="0" smtClean="0">
                <a:solidFill>
                  <a:schemeClr val="accent2"/>
                </a:solidFill>
              </a:rPr>
              <a:t>The cause: if the membrane potential is less negative than – 55 mV, the fast sodium channels become inactivated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3"/>
                </a:solidFill>
              </a:rPr>
              <a:t>Only the slow sodium channels can be activated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3"/>
                </a:solidFill>
              </a:rPr>
              <a:t>As a result, the </a:t>
            </a:r>
            <a:r>
              <a:rPr lang="en-US" sz="2400" b="1" dirty="0" err="1" smtClean="0">
                <a:solidFill>
                  <a:schemeClr val="accent3"/>
                </a:solidFill>
              </a:rPr>
              <a:t>atrial</a:t>
            </a:r>
            <a:r>
              <a:rPr lang="en-US" sz="2400" b="1" dirty="0" smtClean="0">
                <a:solidFill>
                  <a:schemeClr val="accent3"/>
                </a:solidFill>
              </a:rPr>
              <a:t> nodal action potential is slower to develop than the ventricular muscle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3"/>
                </a:solidFill>
              </a:rPr>
              <a:t>Also. </a:t>
            </a:r>
            <a:r>
              <a:rPr lang="en-US" sz="2400" b="1" dirty="0" smtClean="0">
                <a:solidFill>
                  <a:schemeClr val="accent3"/>
                </a:solidFill>
              </a:rPr>
              <a:t>the </a:t>
            </a:r>
            <a:r>
              <a:rPr lang="en-US" sz="2400" b="1" dirty="0" smtClean="0">
                <a:solidFill>
                  <a:schemeClr val="accent3"/>
                </a:solidFill>
              </a:rPr>
              <a:t>return of the potential to its negative state occurs slowly </a:t>
            </a:r>
          </a:p>
        </p:txBody>
      </p:sp>
      <p:pic>
        <p:nvPicPr>
          <p:cNvPr id="5" name="Picture 2" descr="http://www.studentconsult.com/common/showimage.cfm?mediaISBN=9781416045748&amp;FigFile=S9781416045748-010-f002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721785"/>
            <a:ext cx="4038600" cy="28320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8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8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8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8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8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8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267200" cy="50292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1800" b="1" u="sng" dirty="0" smtClean="0"/>
              <a:t>Positive sodium ions </a:t>
            </a:r>
            <a:r>
              <a:rPr lang="en-US" sz="1800" b="1" dirty="0" smtClean="0"/>
              <a:t>from the outside of the fibers normally tend to </a:t>
            </a:r>
            <a:r>
              <a:rPr lang="en-US" sz="1800" b="1" u="sng" dirty="0" smtClean="0"/>
              <a:t>leak to the inside</a:t>
            </a:r>
            <a:r>
              <a:rPr lang="en-US" sz="1800" b="1" dirty="0" smtClean="0"/>
              <a:t>,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3"/>
                </a:solidFill>
              </a:rPr>
              <a:t>High sodium ion concentration in the extracellular fluid outside the nodal fibers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1"/>
                </a:solidFill>
              </a:rPr>
              <a:t>Already open sodium channels</a:t>
            </a:r>
          </a:p>
          <a:p>
            <a:pPr marL="514350" indent="-514350"/>
            <a:r>
              <a:rPr lang="en-US" sz="1800" b="1" dirty="0" smtClean="0">
                <a:solidFill>
                  <a:schemeClr val="accent4"/>
                </a:solidFill>
              </a:rPr>
              <a:t>Resting  potential gradually rises between two heart beats</a:t>
            </a:r>
          </a:p>
          <a:p>
            <a:pPr marL="514350" indent="-514350"/>
            <a:r>
              <a:rPr lang="en-US" sz="1800" b="1" dirty="0" smtClean="0">
                <a:solidFill>
                  <a:schemeClr val="accent1"/>
                </a:solidFill>
              </a:rPr>
              <a:t>When the potential reaches a </a:t>
            </a:r>
            <a:r>
              <a:rPr lang="en-US" sz="1800" b="1" i="1" dirty="0" smtClean="0">
                <a:solidFill>
                  <a:schemeClr val="accent1"/>
                </a:solidFill>
              </a:rPr>
              <a:t>threshold voltage </a:t>
            </a:r>
            <a:r>
              <a:rPr lang="en-US" sz="1800" b="1" dirty="0" smtClean="0">
                <a:solidFill>
                  <a:schemeClr val="accent1"/>
                </a:solidFill>
              </a:rPr>
              <a:t>of -40 mV, the </a:t>
            </a:r>
            <a:r>
              <a:rPr lang="en-US" sz="1800" b="1" u="sng" dirty="0" smtClean="0">
                <a:solidFill>
                  <a:schemeClr val="accent1"/>
                </a:solidFill>
              </a:rPr>
              <a:t>sodium-calcium channels </a:t>
            </a:r>
            <a:r>
              <a:rPr lang="en-US" sz="1800" b="1" dirty="0" smtClean="0">
                <a:solidFill>
                  <a:schemeClr val="accent1"/>
                </a:solidFill>
              </a:rPr>
              <a:t>become activated causing the action potential</a:t>
            </a:r>
          </a:p>
          <a:p>
            <a:pPr marL="514350" indent="-514350"/>
            <a:r>
              <a:rPr lang="en-US" sz="1800" b="1" dirty="0" smtClean="0">
                <a:solidFill>
                  <a:schemeClr val="accent2"/>
                </a:solidFill>
              </a:rPr>
              <a:t>Leakiness of the sinus nodal fibers to sodium and calcium ions causes their self- excitation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1920085"/>
            <a:ext cx="4038600" cy="443484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 descr="http://www.studentconsult.com/common/showimage.cfm?mediaISBN=9781416045748&amp;FigFile=S9781416045748-010-f002.jpg&amp;size=fullsi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6962" y="2362200"/>
            <a:ext cx="4520838" cy="3170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Self- Excitation of Sinus Nodal Fibers (S-A node): </a:t>
            </a:r>
            <a:br>
              <a:rPr lang="en-US" sz="3200" b="1" u="sng" dirty="0" smtClean="0"/>
            </a:br>
            <a:endParaRPr lang="en-US" sz="3200" b="1" u="sng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Self- Excitation of Sinus Nodal Fibers (S-A node)</a:t>
            </a:r>
            <a:endParaRPr lang="en-US" sz="3200" b="1" u="sng" dirty="0" smtClean="0">
              <a:effectLst/>
            </a:endParaRPr>
          </a:p>
        </p:txBody>
      </p:sp>
      <p:sp>
        <p:nvSpPr>
          <p:cNvPr id="408580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958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3"/>
                </a:solidFill>
              </a:rPr>
              <a:t>Why does this leakiness to sodium and calcium ions not cause the sinus nodal fibers to remain depolarized all the time?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chemeClr val="accent2"/>
                </a:solidFill>
              </a:rPr>
              <a:t>The sodium-calcium channels become inactivated within about 100 to 150 milliseconds after opening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b="1" dirty="0" smtClean="0"/>
              <a:t>Increased number s of potassium channels open (potassium out)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1"/>
                </a:solidFill>
              </a:rPr>
              <a:t>So, reduce the intracellular potential back to its negative resting level sand terminate action potential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Potassium channels remain open for  another tenth of a second causing </a:t>
            </a:r>
            <a:r>
              <a:rPr lang="en-US" sz="2400" b="1" i="1" u="sng" dirty="0" err="1" smtClean="0">
                <a:solidFill>
                  <a:schemeClr val="tx2"/>
                </a:solidFill>
              </a:rPr>
              <a:t>hyperpolarization</a:t>
            </a:r>
            <a:r>
              <a:rPr lang="en-US" sz="2400" b="1" i="1" dirty="0" smtClean="0">
                <a:solidFill>
                  <a:schemeClr val="tx2"/>
                </a:solidFill>
              </a:rPr>
              <a:t> (</a:t>
            </a:r>
            <a:r>
              <a:rPr lang="en-US" sz="2400" b="1" i="1" u="sng" dirty="0" smtClean="0">
                <a:solidFill>
                  <a:schemeClr val="tx2"/>
                </a:solidFill>
              </a:rPr>
              <a:t>potassium </a:t>
            </a:r>
            <a:r>
              <a:rPr lang="en-US" sz="2400" b="1" i="1" u="sng" smtClean="0">
                <a:solidFill>
                  <a:schemeClr val="tx2"/>
                </a:solidFill>
              </a:rPr>
              <a:t>out) -55 to -60 mV</a:t>
            </a:r>
            <a:endParaRPr lang="en-US" sz="2400" b="1" i="1" u="sng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8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8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8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8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SCContent\0721602401\graphics\fullsize\S02401-010-f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7890304" cy="52805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Conduction of Impulses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Conduction of Impulses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93192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2800" b="1" u="sng" dirty="0" err="1" smtClean="0"/>
              <a:t>Atrioventricular</a:t>
            </a:r>
            <a:r>
              <a:rPr lang="en-US" sz="2800" b="1" u="sng" dirty="0" smtClean="0"/>
              <a:t>  (A-V) node: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Located in the posterior wall of the right atrium</a:t>
            </a:r>
          </a:p>
          <a:p>
            <a:pPr>
              <a:lnSpc>
                <a:spcPct val="90000"/>
              </a:lnSpc>
              <a:defRPr/>
            </a:pP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b="1" u="sng" dirty="0" smtClean="0">
                <a:solidFill>
                  <a:schemeClr val="accent1"/>
                </a:solidFill>
              </a:rPr>
              <a:t>Delay in the conduction of impulses </a:t>
            </a:r>
            <a:r>
              <a:rPr lang="en-US" dirty="0" smtClean="0">
                <a:solidFill>
                  <a:schemeClr val="accent1"/>
                </a:solidFill>
              </a:rPr>
              <a:t>(0.1 sec)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solidFill>
                <a:schemeClr val="accent1"/>
              </a:solidFill>
            </a:endParaRPr>
          </a:p>
          <a:p>
            <a:pPr lvl="1">
              <a:lnSpc>
                <a:spcPct val="90000"/>
              </a:lnSpc>
              <a:defRPr/>
            </a:pPr>
            <a:endParaRPr lang="en-US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</a:rPr>
              <a:t>Allows time for the atria to empty the blood into the ventricles before ventricular contraction begin</a:t>
            </a:r>
          </a:p>
          <a:p>
            <a:endParaRPr lang="en-US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7239000" y="3695700"/>
            <a:ext cx="1366837" cy="647700"/>
          </a:xfrm>
          <a:prstGeom prst="cloudCallout">
            <a:avLst>
              <a:gd name="adj1" fmla="val -45704"/>
              <a:gd name="adj2" fmla="val 700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484</TotalTime>
  <Words>918</Words>
  <Application>Microsoft Office PowerPoint</Application>
  <PresentationFormat>On-screen Show (4:3)</PresentationFormat>
  <Paragraphs>120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Cardiovascular System Block Cardiac electrical activity (Physiology)</vt:lpstr>
      <vt:lpstr>Cardiac Electrical Activity</vt:lpstr>
      <vt:lpstr>The Specialized Excitatory and Conductive System of the Heart</vt:lpstr>
      <vt:lpstr>Conduction of Impulses</vt:lpstr>
      <vt:lpstr>Sinoatrial node (S-A node):  </vt:lpstr>
      <vt:lpstr>Self- Excitation of Sinus Nodal Fibers (S-A node):  </vt:lpstr>
      <vt:lpstr>Self- Excitation of Sinus Nodal Fibers (S-A node)</vt:lpstr>
      <vt:lpstr>Conduction of Impulses</vt:lpstr>
      <vt:lpstr>Conduction of Impulses</vt:lpstr>
      <vt:lpstr>Conduction of Impulses</vt:lpstr>
      <vt:lpstr>Conduction of Impulses</vt:lpstr>
      <vt:lpstr>Conduction of Impulses</vt:lpstr>
      <vt:lpstr>Spread of the cardiac impulse through the heart</vt:lpstr>
      <vt:lpstr>Control of Excitation and Conduction in the Heart</vt:lpstr>
      <vt:lpstr>Abnormal Pacemakers</vt:lpstr>
      <vt:lpstr>Abnormal Pacemakers</vt:lpstr>
      <vt:lpstr>Control of Heart Rhythmicity and Impulse Conduction by the Cardiac Nerves</vt:lpstr>
      <vt:lpstr>Parasympathetic stimulation of the heart</vt:lpstr>
      <vt:lpstr>Sympathetic stimulation of the heart</vt:lpstr>
      <vt:lpstr>For further readings and diagrams: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System Block Cardiac electrical activity (Physiology)</dc:title>
  <dc:creator>Dr Mona Soliman</dc:creator>
  <cp:lastModifiedBy>Dr Mona Soliman</cp:lastModifiedBy>
  <cp:revision>23</cp:revision>
  <dcterms:created xsi:type="dcterms:W3CDTF">2012-02-21T07:03:24Z</dcterms:created>
  <dcterms:modified xsi:type="dcterms:W3CDTF">2013-03-03T08:15:49Z</dcterms:modified>
</cp:coreProperties>
</file>