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23" r:id="rId4"/>
    <p:sldId id="258" r:id="rId5"/>
    <p:sldId id="264" r:id="rId6"/>
    <p:sldId id="268" r:id="rId7"/>
    <p:sldId id="269" r:id="rId8"/>
    <p:sldId id="290" r:id="rId9"/>
    <p:sldId id="298" r:id="rId10"/>
    <p:sldId id="324" r:id="rId11"/>
    <p:sldId id="267" r:id="rId12"/>
    <p:sldId id="278" r:id="rId13"/>
    <p:sldId id="325" r:id="rId14"/>
    <p:sldId id="263" r:id="rId15"/>
    <p:sldId id="265" r:id="rId16"/>
    <p:sldId id="272" r:id="rId17"/>
    <p:sldId id="328" r:id="rId18"/>
    <p:sldId id="273" r:id="rId19"/>
    <p:sldId id="341" r:id="rId20"/>
    <p:sldId id="266" r:id="rId21"/>
    <p:sldId id="327" r:id="rId22"/>
    <p:sldId id="340" r:id="rId2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328" autoAdjust="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"/>
    </p:cViewPr>
  </p:sorterViewPr>
  <p:notesViewPr>
    <p:cSldViewPr>
      <p:cViewPr varScale="1">
        <p:scale>
          <a:sx n="51" d="100"/>
          <a:sy n="51" d="100"/>
        </p:scale>
        <p:origin x="-2688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46EE40-3CB0-47B8-8E5C-8C45A07C7AB9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1A0200-8F0D-44B0-847B-AD32ACD78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608BEA1-8361-46BC-9326-B9CE0DF11D6F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5944307-7302-4DC4-90A5-982BDB357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B9C0-34D5-4AF4-A6F0-732210638EB5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5EA9-897D-4711-872A-287604486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99E7-E640-4AD7-A71D-BFF062C716E2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896A-AD8F-4747-8113-F162F1A29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15AC-9415-46FD-B49A-1A43EB57995F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2BEA-E3D5-4C5A-AFDC-D89EF5823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153FA-F2A6-4C72-9B48-94EDD0B7C6D7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62C6-2092-43B7-B532-8F010E1ED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66E1-4A62-47EC-84E4-C9F54DAC2259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CF55-24B4-4F21-A7BF-5E0B2691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0E6F-789F-409C-ADF7-27C76E844263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63BE-04DF-4229-BE71-85B88AC09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849F-CAD7-4D9B-AF9D-E8D095732C0E}" type="datetimeFigureOut">
              <a:rPr lang="en-US"/>
              <a:pPr>
                <a:defRPr/>
              </a:pPr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A774-D4E8-4912-AAA0-F5AD50CB8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32B0-B01F-49E3-AB7A-8E27A067A558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4C929-3804-4275-8CDA-6F97A72A5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1DC5-1713-4DE1-8E9F-A4252EC95EF6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A037-D8CE-44B0-900D-D28D2F166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F127-0E41-46A9-9E3B-6C9B95E21A17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F7BE-510B-4C07-B681-44D5A493E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EAAB-0FD9-41D3-8D58-17A0A781D0DA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3CA2-8DFB-4D52-83DD-A76A2D3BF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5E56-B990-4860-BF1F-5500686798AB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C5FAB-96FA-4B99-AB3B-F3A28606C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20B0BE7-5B74-4ED3-A3E4-3F4527313393}" type="datetimeFigureOut">
              <a:rPr lang="en-US"/>
              <a:pPr>
                <a:defRPr/>
              </a:pPr>
              <a:t>3/4/2013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DEA093F-B43A-45AD-A5AD-9D7AE521C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books.org/wiki/File:Heart_frontally_PD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u="sng" dirty="0"/>
              <a:t>Cardiovascular System Block</a:t>
            </a:r>
            <a:br>
              <a:rPr lang="en-US" sz="4400" u="sng" dirty="0"/>
            </a:br>
            <a:r>
              <a:rPr lang="en-US" sz="4400" u="sng" dirty="0"/>
              <a:t>The Electrocardiogram (ECG)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95800"/>
            <a:ext cx="7854950" cy="1752600"/>
          </a:xfrm>
        </p:spPr>
        <p:txBody>
          <a:bodyPr/>
          <a:lstStyle/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400" b="1" smtClean="0"/>
              <a:t>Dr. Mona Soliman, MBBS, MSc, PhD</a:t>
            </a:r>
            <a:endParaRPr lang="en-US" sz="100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smtClean="0"/>
              <a:t>Department of </a:t>
            </a:r>
            <a:r>
              <a:rPr lang="en-US" sz="2400" b="1" smtClean="0"/>
              <a:t>Physiology</a:t>
            </a:r>
            <a:endParaRPr lang="en-US" sz="200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smtClean="0"/>
              <a:t>Chair of Cardiovascular Block</a:t>
            </a:r>
            <a:endParaRPr lang="en-US" sz="200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smtClean="0"/>
              <a:t>College of Medicine</a:t>
            </a:r>
            <a:endParaRPr lang="en-US" sz="200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smtClean="0"/>
              <a:t>King Saud University</a:t>
            </a:r>
            <a:endParaRPr lang="en-US" sz="2000" b="1" smtClean="0"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25413"/>
            <a:ext cx="10731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tudentconsult.com/common/showimage.cfm?mediaISBN=0721602401&amp;FigFile=S02401-011-f001.jpg&amp;size=fullsize"/>
          <p:cNvPicPr>
            <a:picLocks noChangeAspect="1" noChangeArrowheads="1"/>
          </p:cNvPicPr>
          <p:nvPr/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914400" y="1100668"/>
            <a:ext cx="7155186" cy="53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Methods for Recording Electrocardiograms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58813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70C0"/>
                </a:solidFill>
              </a:rPr>
              <a:t>Computer-based and electronic display</a:t>
            </a:r>
            <a:endParaRPr lang="en-US" u="sng" smtClean="0"/>
          </a:p>
        </p:txBody>
      </p:sp>
      <p:sp>
        <p:nvSpPr>
          <p:cNvPr id="20484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1752600"/>
            <a:ext cx="4041775" cy="65405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92D050"/>
                </a:solidFill>
              </a:rPr>
              <a:t>Pen recorder and a moving sheet</a:t>
            </a:r>
            <a:endParaRPr lang="en-US" u="sn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FDB7ACD-CDF1-44A5-9F6A-1EF06810A48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20486" name="Picture 2" descr="http://www.mortonmedical.co.uk/images/Seca_CT8000i_ECG_Machine_Interpretiv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573338"/>
            <a:ext cx="3294063" cy="3292475"/>
          </a:xfrm>
          <a:noFill/>
        </p:spPr>
      </p:pic>
      <p:pic>
        <p:nvPicPr>
          <p:cNvPr id="20487" name="Picture 5" descr="http://www.firstaidwarehouse.co.uk/pic/280x280/10/63/seca_ct110_cardioconcept_pc_based_ecg_106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t="14286" b="16326"/>
          <a:stretch>
            <a:fillRect/>
          </a:stretch>
        </p:blipFill>
        <p:spPr>
          <a:xfrm>
            <a:off x="457200" y="3200400"/>
            <a:ext cx="3733800" cy="2590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Flow of Electrical current in the Heart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2422525"/>
            <a:ext cx="4267200" cy="2987675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In normal ventricles, current flows from </a:t>
            </a:r>
            <a:r>
              <a:rPr lang="en-US" sz="2400" i="1" u="sng" dirty="0" smtClean="0"/>
              <a:t>negative </a:t>
            </a:r>
            <a:r>
              <a:rPr lang="en-US" sz="2400" dirty="0" smtClean="0"/>
              <a:t>to </a:t>
            </a:r>
            <a:r>
              <a:rPr lang="en-US" sz="2400" i="1" u="sng" dirty="0" smtClean="0"/>
              <a:t>positive</a:t>
            </a:r>
            <a:r>
              <a:rPr lang="en-US" sz="2400" dirty="0" smtClean="0"/>
              <a:t> from the </a:t>
            </a:r>
            <a:r>
              <a:rPr lang="en-US" sz="2400" i="1" u="sng" dirty="0" smtClean="0"/>
              <a:t>base</a:t>
            </a:r>
            <a:r>
              <a:rPr lang="en-US" sz="2400" dirty="0" smtClean="0"/>
              <a:t> of the heart toward the </a:t>
            </a:r>
            <a:r>
              <a:rPr lang="en-US" sz="2400" i="1" u="sng" dirty="0" smtClean="0"/>
              <a:t>apex</a:t>
            </a:r>
          </a:p>
          <a:p>
            <a:pPr eaLnBrk="1" hangingPunct="1"/>
            <a:r>
              <a:rPr lang="en-US" sz="2400" dirty="0" smtClean="0">
                <a:solidFill>
                  <a:srgbClr val="009DD9"/>
                </a:solidFill>
              </a:rPr>
              <a:t>The first area that depolarizes is the </a:t>
            </a:r>
            <a:r>
              <a:rPr lang="en-US" sz="2400" i="1" u="sng" dirty="0" smtClean="0">
                <a:solidFill>
                  <a:srgbClr val="009DD9"/>
                </a:solidFill>
              </a:rPr>
              <a:t>ventricular  septum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FE527-06AC-4D9B-9456-733A2E4B1D7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0485" name="Picture 5" descr="http://www.studentconsult.com/common/showimage.cfm?mediaISBN=0721602401&amp;FigFile=S02401-011-f005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3150"/>
            <a:ext cx="4038600" cy="3589338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663440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Current flows from the </a:t>
            </a:r>
            <a:r>
              <a:rPr lang="en-US" sz="2400" i="1" u="sng" dirty="0" smtClean="0"/>
              <a:t>electronegative</a:t>
            </a:r>
            <a:r>
              <a:rPr lang="en-US" sz="2400" dirty="0" smtClean="0"/>
              <a:t> inner surface of the heart to the </a:t>
            </a:r>
            <a:r>
              <a:rPr lang="en-US" sz="2400" i="1" u="sng" dirty="0" smtClean="0"/>
              <a:t>electropositive</a:t>
            </a:r>
            <a:r>
              <a:rPr lang="en-US" sz="2400" dirty="0" smtClean="0"/>
              <a:t> outer surface                                (from the </a:t>
            </a:r>
            <a:r>
              <a:rPr lang="en-US" sz="2400" b="1" i="1" u="sng" dirty="0" smtClean="0"/>
              <a:t>base</a:t>
            </a:r>
            <a:r>
              <a:rPr lang="en-US" sz="2400" dirty="0" smtClean="0"/>
              <a:t> of the heart to the </a:t>
            </a:r>
            <a:r>
              <a:rPr lang="en-US" sz="2400" b="1" i="1" u="sng" dirty="0" smtClean="0"/>
              <a:t>apex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</a:rPr>
              <a:t>An electrode placed near the </a:t>
            </a:r>
            <a:r>
              <a:rPr lang="en-US" sz="2400" b="1" u="sng" dirty="0" smtClean="0">
                <a:solidFill>
                  <a:schemeClr val="accent1"/>
                </a:solidFill>
              </a:rPr>
              <a:t>base </a:t>
            </a:r>
            <a:r>
              <a:rPr lang="en-US" sz="2400" dirty="0" smtClean="0">
                <a:solidFill>
                  <a:schemeClr val="accent1"/>
                </a:solidFill>
              </a:rPr>
              <a:t>of the heart is </a:t>
            </a:r>
            <a:r>
              <a:rPr lang="en-US" sz="2400" b="1" u="sng" dirty="0" smtClean="0">
                <a:solidFill>
                  <a:schemeClr val="accent1"/>
                </a:solidFill>
              </a:rPr>
              <a:t>electronegative</a:t>
            </a:r>
            <a:r>
              <a:rPr lang="en-US" sz="2400" dirty="0" smtClean="0">
                <a:solidFill>
                  <a:schemeClr val="accent1"/>
                </a:solidFill>
              </a:rPr>
              <a:t>,                 and near the </a:t>
            </a:r>
            <a:r>
              <a:rPr lang="en-US" sz="2400" b="1" u="sng" dirty="0" smtClean="0">
                <a:solidFill>
                  <a:schemeClr val="accent1"/>
                </a:solidFill>
              </a:rPr>
              <a:t>apex</a:t>
            </a:r>
            <a:r>
              <a:rPr lang="en-US" sz="2400" dirty="0" smtClean="0">
                <a:solidFill>
                  <a:schemeClr val="accent1"/>
                </a:solidFill>
              </a:rPr>
              <a:t> is </a:t>
            </a:r>
            <a:r>
              <a:rPr lang="en-US" sz="2400" b="1" u="sng" dirty="0" smtClean="0">
                <a:solidFill>
                  <a:schemeClr val="accent1"/>
                </a:solidFill>
              </a:rPr>
              <a:t>electropositive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Flow of Electrical current in the Heart</a:t>
            </a:r>
          </a:p>
        </p:txBody>
      </p:sp>
      <p:pic>
        <p:nvPicPr>
          <p:cNvPr id="6" name="Content Placeholder 5" descr="http://www.studentconsult.com/common/showimage.cfm?mediaISBN=0721602401&amp;FigFile=S02401-011-f005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3779"/>
            <a:ext cx="4038600" cy="3588079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ECG Leads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246437"/>
          </a:xfrm>
          <a:ln>
            <a:solidFill>
              <a:srgbClr val="0F6FC6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b="1" dirty="0" smtClean="0">
                <a:solidFill>
                  <a:srgbClr val="7030A0"/>
                </a:solidFill>
              </a:rPr>
              <a:t>Lead: two wires and their electrodes to make a complete circuit </a:t>
            </a:r>
          </a:p>
          <a:p>
            <a:pPr marL="311150" indent="-311150" eaLnBrk="1" hangingPunct="1"/>
            <a:endParaRPr lang="en-US" b="1" u="sng" dirty="0" smtClean="0">
              <a:solidFill>
                <a:srgbClr val="0070C0"/>
              </a:solidFill>
            </a:endParaRPr>
          </a:p>
          <a:p>
            <a:pPr marL="311150" indent="-311150" eaLnBrk="1" hangingPunct="1"/>
            <a:r>
              <a:rPr lang="en-US" b="1" u="sng" dirty="0" smtClean="0">
                <a:solidFill>
                  <a:srgbClr val="0070C0"/>
                </a:solidFill>
              </a:rPr>
              <a:t>The Bipolar Limb Leads: </a:t>
            </a:r>
            <a:r>
              <a:rPr lang="en-US" b="1" dirty="0" smtClean="0">
                <a:solidFill>
                  <a:srgbClr val="0070C0"/>
                </a:solidFill>
              </a:rPr>
              <a:t>(I, II, III)</a:t>
            </a:r>
          </a:p>
          <a:p>
            <a:pPr marL="311150" indent="-311150" eaLnBrk="1" hangingPunct="1"/>
            <a:r>
              <a:rPr lang="en-US" b="1" u="sng" dirty="0" smtClean="0">
                <a:solidFill>
                  <a:srgbClr val="00B0F0"/>
                </a:solidFill>
              </a:rPr>
              <a:t>Chest Leads: </a:t>
            </a:r>
            <a:r>
              <a:rPr lang="en-US" b="1" dirty="0" smtClean="0">
                <a:solidFill>
                  <a:srgbClr val="00B0F0"/>
                </a:solidFill>
              </a:rPr>
              <a:t>(V1, V2, V3, V4, V5, V6)</a:t>
            </a:r>
          </a:p>
          <a:p>
            <a:pPr marL="311150" indent="-311150" eaLnBrk="1" hangingPunct="1"/>
            <a:r>
              <a:rPr lang="en-US" b="1" u="sng" dirty="0" smtClean="0">
                <a:solidFill>
                  <a:schemeClr val="accent4"/>
                </a:solidFill>
              </a:rPr>
              <a:t>Augmented </a:t>
            </a:r>
            <a:r>
              <a:rPr lang="en-US" b="1" u="sng" dirty="0" err="1" smtClean="0">
                <a:solidFill>
                  <a:schemeClr val="accent4"/>
                </a:solidFill>
              </a:rPr>
              <a:t>Unipolar</a:t>
            </a:r>
            <a:r>
              <a:rPr lang="en-US" b="1" u="sng" dirty="0" smtClean="0">
                <a:solidFill>
                  <a:schemeClr val="accent4"/>
                </a:solidFill>
              </a:rPr>
              <a:t> Limb Leads (</a:t>
            </a:r>
            <a:r>
              <a:rPr lang="en-US" b="1" u="sng" dirty="0" err="1" smtClean="0">
                <a:solidFill>
                  <a:schemeClr val="accent4"/>
                </a:solidFill>
              </a:rPr>
              <a:t>aVR</a:t>
            </a:r>
            <a:r>
              <a:rPr lang="en-US" b="1" u="sng" dirty="0" smtClean="0">
                <a:solidFill>
                  <a:schemeClr val="accent4"/>
                </a:solidFill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</a:rPr>
              <a:t>aVL</a:t>
            </a:r>
            <a:r>
              <a:rPr lang="en-US" b="1" u="sng" dirty="0" smtClean="0">
                <a:solidFill>
                  <a:schemeClr val="accent4"/>
                </a:solidFill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</a:rPr>
              <a:t>aVF</a:t>
            </a:r>
            <a:r>
              <a:rPr lang="en-US" b="1" u="sng" dirty="0" smtClean="0">
                <a:solidFill>
                  <a:schemeClr val="accent4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0070C0"/>
                </a:solidFill>
              </a:rPr>
              <a:t>The Bipolar Limb Leads</a:t>
            </a:r>
            <a:endParaRPr lang="en-US" sz="3200" u="sng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736725"/>
            <a:ext cx="4038600" cy="4435475"/>
          </a:xfrm>
          <a:ln>
            <a:solidFill>
              <a:srgbClr val="0F6FC6"/>
            </a:solidFill>
          </a:ln>
        </p:spPr>
        <p:txBody>
          <a:bodyPr>
            <a:normAutofit fontScale="92500" lnSpcReduction="20000"/>
          </a:bodyPr>
          <a:lstStyle/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u="sng" dirty="0" smtClean="0">
                <a:solidFill>
                  <a:srgbClr val="00B0F0"/>
                </a:solidFill>
              </a:rPr>
              <a:t>Bipolar: </a:t>
            </a:r>
            <a:r>
              <a:rPr lang="en-US" sz="3000" dirty="0" smtClean="0">
                <a:solidFill>
                  <a:srgbClr val="00B0F0"/>
                </a:solidFill>
              </a:rPr>
              <a:t>means that the ECG is recorded from two electrodes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 smtClean="0">
                <a:solidFill>
                  <a:srgbClr val="7030A0"/>
                </a:solidFill>
              </a:rPr>
              <a:t>Lead </a:t>
            </a:r>
            <a:r>
              <a:rPr lang="en-US" sz="2800" b="1" i="1" u="sng" dirty="0">
                <a:solidFill>
                  <a:srgbClr val="7030A0"/>
                </a:solidFill>
              </a:rPr>
              <a:t>I:</a:t>
            </a:r>
            <a:r>
              <a:rPr lang="en-US" sz="2800" b="1" i="1" u="sng" dirty="0" smtClean="0">
                <a:solidFill>
                  <a:srgbClr val="7030A0"/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7030A0"/>
                </a:solidFill>
              </a:rPr>
              <a:t>The right arm : –</a:t>
            </a:r>
            <a:r>
              <a:rPr lang="en-US" i="1" dirty="0" err="1" smtClean="0">
                <a:solidFill>
                  <a:srgbClr val="7030A0"/>
                </a:solidFill>
              </a:rPr>
              <a:t>ve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7030A0"/>
                </a:solidFill>
              </a:rPr>
              <a:t>The </a:t>
            </a:r>
            <a:r>
              <a:rPr lang="en-US" i="1" dirty="0">
                <a:solidFill>
                  <a:srgbClr val="7030A0"/>
                </a:solidFill>
              </a:rPr>
              <a:t>left </a:t>
            </a:r>
            <a:r>
              <a:rPr lang="en-US" i="1" dirty="0" smtClean="0">
                <a:solidFill>
                  <a:srgbClr val="7030A0"/>
                </a:solidFill>
              </a:rPr>
              <a:t>arm: +</a:t>
            </a:r>
            <a:r>
              <a:rPr lang="en-US" i="1" dirty="0" err="1" smtClean="0">
                <a:solidFill>
                  <a:srgbClr val="7030A0"/>
                </a:solidFill>
              </a:rPr>
              <a:t>ve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>
                <a:solidFill>
                  <a:srgbClr val="0070C0"/>
                </a:solidFill>
              </a:rPr>
              <a:t>Lead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II: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The right arm: -</a:t>
            </a:r>
            <a:r>
              <a:rPr lang="en-US" i="1" dirty="0" err="1" smtClean="0">
                <a:solidFill>
                  <a:srgbClr val="0070C0"/>
                </a:solidFill>
              </a:rPr>
              <a:t>ve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i="1" dirty="0">
                <a:solidFill>
                  <a:srgbClr val="0070C0"/>
                </a:solidFill>
              </a:rPr>
              <a:t>left </a:t>
            </a:r>
            <a:r>
              <a:rPr lang="en-US" i="1" dirty="0" smtClean="0">
                <a:solidFill>
                  <a:srgbClr val="0070C0"/>
                </a:solidFill>
              </a:rPr>
              <a:t>leg: +</a:t>
            </a:r>
            <a:r>
              <a:rPr lang="en-US" i="1" dirty="0" err="1" smtClean="0">
                <a:solidFill>
                  <a:srgbClr val="0070C0"/>
                </a:solidFill>
              </a:rPr>
              <a:t>ve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>
                <a:solidFill>
                  <a:srgbClr val="00B0F0"/>
                </a:solidFill>
              </a:rPr>
              <a:t>Lead III:</a:t>
            </a:r>
            <a:r>
              <a:rPr lang="en-US" sz="2800" b="1" i="1" u="sng" dirty="0" smtClean="0">
                <a:solidFill>
                  <a:srgbClr val="00B0F0"/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B0F0"/>
                </a:solidFill>
              </a:rPr>
              <a:t>The left arm: -</a:t>
            </a:r>
            <a:r>
              <a:rPr lang="en-US" i="1" dirty="0" err="1" smtClean="0">
                <a:solidFill>
                  <a:srgbClr val="00B0F0"/>
                </a:solidFill>
              </a:rPr>
              <a:t>ve</a:t>
            </a:r>
            <a:endParaRPr lang="en-US" i="1" dirty="0" smtClean="0">
              <a:solidFill>
                <a:srgbClr val="00B0F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B0F0"/>
                </a:solidFill>
              </a:rPr>
              <a:t>The </a:t>
            </a:r>
            <a:r>
              <a:rPr lang="en-US" i="1" dirty="0">
                <a:solidFill>
                  <a:srgbClr val="00B0F0"/>
                </a:solidFill>
              </a:rPr>
              <a:t>left </a:t>
            </a:r>
            <a:r>
              <a:rPr lang="en-US" i="1" dirty="0" smtClean="0">
                <a:solidFill>
                  <a:srgbClr val="00B0F0"/>
                </a:solidFill>
              </a:rPr>
              <a:t>leg: +</a:t>
            </a:r>
            <a:r>
              <a:rPr lang="en-US" i="1" dirty="0" err="1" smtClean="0">
                <a:solidFill>
                  <a:srgbClr val="00B0F0"/>
                </a:solidFill>
              </a:rPr>
              <a:t>ve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418EC-B75F-433F-9125-5CD1B7F2ED6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24581" name="Picture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6775" y="1752600"/>
            <a:ext cx="3981450" cy="4433888"/>
          </a:xfr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Chest Leads</a:t>
            </a:r>
            <a:endParaRPr lang="en-US" sz="3200" u="sng" dirty="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Recorded </a:t>
            </a:r>
            <a:r>
              <a:rPr lang="en-US" sz="2800" dirty="0" smtClean="0">
                <a:solidFill>
                  <a:schemeClr val="accent1"/>
                </a:solidFill>
              </a:rPr>
              <a:t>from the </a:t>
            </a:r>
            <a:r>
              <a:rPr lang="en-US" sz="2800" dirty="0">
                <a:solidFill>
                  <a:schemeClr val="accent1"/>
                </a:solidFill>
              </a:rPr>
              <a:t>anterior surface of the chest </a:t>
            </a:r>
            <a:r>
              <a:rPr lang="en-US" sz="2800" u="sng" dirty="0" smtClean="0">
                <a:solidFill>
                  <a:schemeClr val="accent1"/>
                </a:solidFill>
              </a:rPr>
              <a:t>(</a:t>
            </a:r>
            <a:r>
              <a:rPr lang="en-US" sz="2800" u="sng" dirty="0" smtClean="0">
                <a:solidFill>
                  <a:srgbClr val="0070C0"/>
                </a:solidFill>
              </a:rPr>
              <a:t>V1, V2, V3, V4, V5, V6)</a:t>
            </a:r>
            <a:endParaRPr lang="en-US" sz="2800" u="sng" dirty="0">
              <a:solidFill>
                <a:srgbClr val="00B0F0"/>
              </a:solidFill>
            </a:endParaRP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/>
              <a:t>Positive electrode </a:t>
            </a:r>
            <a:r>
              <a:rPr lang="en-US" sz="2800" dirty="0" smtClean="0"/>
              <a:t>on the chest</a:t>
            </a: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/>
              <a:t>The </a:t>
            </a:r>
            <a:r>
              <a:rPr lang="en-US" sz="2800" i="1" u="sng" dirty="0"/>
              <a:t>indifferent electrode </a:t>
            </a:r>
            <a:r>
              <a:rPr lang="en-US" sz="2800" dirty="0"/>
              <a:t>is the negative electrode connected to the right arm, left arm, and left </a:t>
            </a:r>
            <a:r>
              <a:rPr lang="en-US" sz="2800" dirty="0" smtClean="0"/>
              <a:t>leg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8BA9D-33E8-44E3-A225-310EC0B096B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24578" name="Picture 2" descr="http://www.studentconsult.com/common/showimage.cfm?mediaISBN=0721602401&amp;FigFile=S02401-011-f008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62766"/>
            <a:ext cx="4038600" cy="3950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Chest Leads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981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rgbClr val="0070C0"/>
                </a:solidFill>
              </a:rPr>
              <a:t>V1 and V2: </a:t>
            </a:r>
            <a:r>
              <a:rPr lang="en-US" sz="2800" dirty="0" smtClean="0">
                <a:solidFill>
                  <a:srgbClr val="0070C0"/>
                </a:solidFill>
              </a:rPr>
              <a:t>QRS are mainly </a:t>
            </a:r>
            <a:r>
              <a:rPr lang="en-US" sz="2800" u="sng" dirty="0" smtClean="0">
                <a:solidFill>
                  <a:srgbClr val="0070C0"/>
                </a:solidFill>
              </a:rPr>
              <a:t>negative</a:t>
            </a:r>
            <a:r>
              <a:rPr lang="en-US" sz="2800" dirty="0" smtClean="0">
                <a:solidFill>
                  <a:srgbClr val="0070C0"/>
                </a:solidFill>
              </a:rPr>
              <a:t> because the chest leads are nearer to the base of the heart</a:t>
            </a: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rgbClr val="7030A0"/>
                </a:solidFill>
              </a:rPr>
              <a:t>V3,V4 and V6 </a:t>
            </a:r>
            <a:r>
              <a:rPr lang="en-US" sz="2800" dirty="0" smtClean="0">
                <a:solidFill>
                  <a:srgbClr val="7030A0"/>
                </a:solidFill>
              </a:rPr>
              <a:t>are mainly </a:t>
            </a:r>
            <a:r>
              <a:rPr lang="en-US" sz="2800" u="sng" dirty="0" smtClean="0">
                <a:solidFill>
                  <a:srgbClr val="7030A0"/>
                </a:solidFill>
              </a:rPr>
              <a:t>positive</a:t>
            </a:r>
            <a:r>
              <a:rPr lang="en-US" sz="2800" dirty="0" smtClean="0">
                <a:solidFill>
                  <a:srgbClr val="7030A0"/>
                </a:solidFill>
              </a:rPr>
              <a:t> because the chest electrode are nearer to the apex</a:t>
            </a:r>
          </a:p>
          <a:p>
            <a:endParaRPr lang="en-US" dirty="0"/>
          </a:p>
        </p:txBody>
      </p:sp>
      <p:pic>
        <p:nvPicPr>
          <p:cNvPr id="6" name="Picture 2" descr="http://www.studentconsult.com/common/showimage.cfm?mediaISBN=0721602401&amp;FigFile=S02401-011-f009.jpg&amp;size=fullsize"/>
          <p:cNvPicPr>
            <a:picLocks noChangeAspect="1" noChangeArrowheads="1"/>
          </p:cNvPicPr>
          <p:nvPr/>
        </p:nvPicPr>
        <p:blipFill>
          <a:blip r:embed="rId2" cstate="print"/>
          <a:srcRect l="15128" r="14633" b="10000"/>
          <a:stretch>
            <a:fillRect/>
          </a:stretch>
        </p:blipFill>
        <p:spPr bwMode="auto">
          <a:xfrm>
            <a:off x="1828800" y="3886200"/>
            <a:ext cx="495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 smtClean="0"/>
              <a:t>Augmented </a:t>
            </a:r>
            <a:r>
              <a:rPr lang="en-US" sz="3200" b="1" u="sng" dirty="0" err="1" smtClean="0"/>
              <a:t>Unipolar</a:t>
            </a:r>
            <a:r>
              <a:rPr lang="en-US" sz="3200" b="1" u="sng" dirty="0" smtClean="0"/>
              <a:t> Leads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3505199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two limbs are connected to the negative terminal of the ECG, and the third limb is connected to the positive</a:t>
            </a:r>
          </a:p>
          <a:p>
            <a:pPr eaLnBrk="1" hangingPunct="1">
              <a:defRPr/>
            </a:pPr>
            <a:r>
              <a:rPr lang="en-US" sz="2400" dirty="0" smtClean="0"/>
              <a:t>When the positive terminal is on: </a:t>
            </a:r>
            <a:endParaRPr lang="en-US" sz="2000" dirty="0" smtClean="0"/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right arm (</a:t>
            </a:r>
            <a:r>
              <a:rPr lang="en-US" u="sng" dirty="0" err="1" smtClean="0">
                <a:solidFill>
                  <a:srgbClr val="0070C0"/>
                </a:solidFill>
              </a:rPr>
              <a:t>aVR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left arm (</a:t>
            </a:r>
            <a:r>
              <a:rPr lang="en-US" u="sng" dirty="0" err="1" smtClean="0">
                <a:solidFill>
                  <a:srgbClr val="0070C0"/>
                </a:solidFill>
              </a:rPr>
              <a:t>aVL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left leg (</a:t>
            </a:r>
            <a:r>
              <a:rPr lang="en-US" u="sng" dirty="0" err="1" smtClean="0">
                <a:solidFill>
                  <a:srgbClr val="0070C0"/>
                </a:solidFill>
              </a:rPr>
              <a:t>aVF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indent="-298450" eaLnBrk="1" hangingPunct="1"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All are similar to the                                                     standard limb leads</a:t>
            </a:r>
          </a:p>
          <a:p>
            <a:pPr indent="-298450" eaLnBrk="1" hangingPunct="1">
              <a:defRPr/>
            </a:pPr>
            <a:r>
              <a:rPr lang="en-US" sz="2400" u="sng" dirty="0" err="1" smtClean="0">
                <a:solidFill>
                  <a:srgbClr val="7030A0"/>
                </a:solidFill>
              </a:rPr>
              <a:t>aVR</a:t>
            </a:r>
            <a:r>
              <a:rPr lang="en-US" sz="2400" u="sng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lead is inverted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96033-0F70-468D-88E0-FD63E361B53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2" descr="http://www.studentconsult.com/common/showimage.cfm?mediaISBN=0721602401&amp;FigFile=S02401-011-f010.jpg&amp;size=fullsize"/>
          <p:cNvPicPr>
            <a:picLocks noChangeAspect="1" noChangeArrowheads="1"/>
          </p:cNvPicPr>
          <p:nvPr/>
        </p:nvPicPr>
        <p:blipFill>
          <a:blip r:embed="rId2" cstate="print"/>
          <a:srcRect l="14302" r="15288" b="9091"/>
          <a:stretch>
            <a:fillRect/>
          </a:stretch>
        </p:blipFill>
        <p:spPr bwMode="auto">
          <a:xfrm>
            <a:off x="3962400" y="2971800"/>
            <a:ext cx="487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Practical use of the ECG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Heart rate</a:t>
            </a:r>
          </a:p>
          <a:p>
            <a:r>
              <a:rPr lang="en-US" dirty="0" smtClean="0"/>
              <a:t>Normal intervals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Rhythm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Regular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Single p-wave precedes every QRS complex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P-R interval is constant and within normal range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Cardiac axis </a:t>
            </a:r>
            <a:r>
              <a:rPr lang="en-US" dirty="0" err="1" smtClean="0">
                <a:solidFill>
                  <a:schemeClr val="accent2"/>
                </a:solidFill>
              </a:rPr>
              <a:t>Axis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pic>
        <p:nvPicPr>
          <p:cNvPr id="6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642043"/>
            <a:ext cx="4038600" cy="29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Lecture Objectives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2103437"/>
          </a:xfrm>
          <a:ln>
            <a:solidFill>
              <a:schemeClr val="tx1"/>
            </a:solidFill>
          </a:ln>
        </p:spPr>
        <p:txBody>
          <a:bodyPr/>
          <a:lstStyle/>
          <a:p>
            <a:pPr marL="476250" indent="-476250" eaLnBrk="1" hangingPunct="1">
              <a:spcBef>
                <a:spcPct val="0"/>
              </a:spcBef>
              <a:buSzPct val="99000"/>
              <a:buFontTx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Identify waves of the normal ECG and the physiological cause of each</a:t>
            </a:r>
          </a:p>
          <a:p>
            <a:pPr marL="476250" indent="-476250" eaLnBrk="1" hangingPunct="1">
              <a:buSzPct val="99000"/>
              <a:buFontTx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Define the normal intervals in the ECG trace</a:t>
            </a:r>
          </a:p>
          <a:p>
            <a:pPr marL="476250" indent="-476250" eaLnBrk="1" hangingPunct="1">
              <a:buSzPct val="99000"/>
              <a:buFontTx/>
              <a:buAutoNum type="arabicPeriod"/>
            </a:pPr>
            <a:r>
              <a:rPr lang="en-US" dirty="0" smtClean="0"/>
              <a:t>Determine the bipolar, </a:t>
            </a:r>
            <a:r>
              <a:rPr lang="en-US" dirty="0" err="1" smtClean="0"/>
              <a:t>unipolar</a:t>
            </a:r>
            <a:r>
              <a:rPr lang="en-US" dirty="0" smtClean="0"/>
              <a:t> and chest leads </a:t>
            </a:r>
          </a:p>
        </p:txBody>
      </p:sp>
    </p:spTree>
    <p:custDataLst>
      <p:tags r:id="rId1"/>
    </p:custDataLst>
  </p:cSld>
  <p:clrMapOvr>
    <a:masterClrMapping/>
  </p:clrMapOvr>
  <p:transition advTm="10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Einthoven’s Triangle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4572000" cy="4435475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b="1" u="sng" dirty="0" err="1" smtClean="0">
                <a:solidFill>
                  <a:srgbClr val="00B0F0"/>
                </a:solidFill>
              </a:rPr>
              <a:t>Enthoven’s</a:t>
            </a:r>
            <a:r>
              <a:rPr lang="en-US" sz="2400" b="1" u="sng" dirty="0" smtClean="0">
                <a:solidFill>
                  <a:srgbClr val="00B0F0"/>
                </a:solidFill>
              </a:rPr>
              <a:t> Triangle</a:t>
            </a:r>
            <a:r>
              <a:rPr lang="en-US" sz="2400" dirty="0" smtClean="0">
                <a:solidFill>
                  <a:srgbClr val="00B0F0"/>
                </a:solidFill>
              </a:rPr>
              <a:t>: is drawn around the area of the heart</a:t>
            </a:r>
          </a:p>
          <a:p>
            <a:pPr eaLnBrk="1" hangingPunct="1"/>
            <a:endParaRPr lang="en-US" sz="24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</a:rPr>
              <a:t>The two apices at the upper part of the triangle represent the points at which the two arms connect electrically</a:t>
            </a:r>
          </a:p>
          <a:p>
            <a:pPr eaLnBrk="1" hangingPunct="1"/>
            <a:endParaRPr lang="en-US" sz="2400" dirty="0" smtClean="0">
              <a:solidFill>
                <a:schemeClr val="accent4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4"/>
                </a:solidFill>
              </a:rPr>
              <a:t>The lower apex is the point at which the left leg connects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9E14C-07A7-48A6-96D8-216C54CB0E7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34821" name="Content Placeholder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3950" y="1524000"/>
            <a:ext cx="3981450" cy="4433888"/>
          </a:xfr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363"/>
            <a:ext cx="8229600" cy="195103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b="1" u="sng" dirty="0" smtClean="0">
                <a:solidFill>
                  <a:srgbClr val="0070C0"/>
                </a:solidFill>
              </a:rPr>
              <a:t>Einthoven’s Law</a:t>
            </a:r>
            <a:r>
              <a:rPr lang="en-US" sz="2800" dirty="0" smtClean="0">
                <a:solidFill>
                  <a:srgbClr val="0070C0"/>
                </a:solidFill>
              </a:rPr>
              <a:t>: if the electrical potential of  any two of the three bipolar limb leads are known, the third one can be determined mathematically by summing the first two (note the +</a:t>
            </a:r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r>
              <a:rPr lang="en-US" sz="2800" dirty="0" smtClean="0">
                <a:solidFill>
                  <a:srgbClr val="0070C0"/>
                </a:solidFill>
              </a:rPr>
              <a:t> and -</a:t>
            </a:r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r>
              <a:rPr lang="en-US" sz="2800" dirty="0" smtClean="0">
                <a:solidFill>
                  <a:srgbClr val="0070C0"/>
                </a:solidFill>
              </a:rPr>
              <a:t> signs)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smtClean="0"/>
              <a:t>Einthoven’s Law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4648200"/>
            <a:ext cx="4724400" cy="12741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73050" lvl="0" indent="-273050" algn="l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i="1" dirty="0" smtClean="0">
                <a:solidFill>
                  <a:srgbClr val="0F6FC6"/>
                </a:solidFill>
                <a:latin typeface="Constantia"/>
                <a:ea typeface="+mn-ea"/>
                <a:cs typeface="+mn-cs"/>
              </a:rPr>
              <a:t>The sum of the voltage in               Lead I + Lead III= Lead II</a:t>
            </a:r>
          </a:p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400" b="1" i="1" u="sng" dirty="0" smtClean="0">
                <a:solidFill>
                  <a:srgbClr val="0F6F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Einthoven’s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11 (The Normal Electrocardiogram)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The Normal Electrocardiogram (ECG)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The depolarization wave spread through the heart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electrical currents pass into the surrounding tissue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part of the current reaches the surface of the body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The electrical potentials generated by these currents can be recorded from electrodes placed on the skin opposite the heart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1143000"/>
          </a:xfrm>
          <a:ln>
            <a:solidFill>
              <a:schemeClr val="tx2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sz="2800" b="1" i="1" u="sng" dirty="0" smtClean="0">
                <a:solidFill>
                  <a:srgbClr val="7030A0"/>
                </a:solidFill>
              </a:rPr>
              <a:t>The Electrocardiogram (ECG)</a:t>
            </a:r>
            <a:r>
              <a:rPr lang="en-US" sz="2800" b="1" dirty="0" smtClean="0">
                <a:solidFill>
                  <a:srgbClr val="7030A0"/>
                </a:solidFill>
              </a:rPr>
              <a:t> is a recording of the electrical activity of the heart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The Normal Electrocardiogram (ECG)</a:t>
            </a:r>
            <a:endParaRPr lang="en-US" sz="3200" b="1" dirty="0"/>
          </a:p>
        </p:txBody>
      </p:sp>
      <p:pic>
        <p:nvPicPr>
          <p:cNvPr id="7" name="Picture 2" descr="http://www.studentconsult.com/common/showimage.cfm?mediaISBN=0721602401&amp;FigFile=S02401-011-f001.jpg&amp;size=fullsize"/>
          <p:cNvPicPr>
            <a:picLocks noChangeAspect="1" noChangeArrowheads="1"/>
          </p:cNvPicPr>
          <p:nvPr/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2438400" y="3200400"/>
            <a:ext cx="44234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334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Normal Electrocardiogram (ECG)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920085"/>
            <a:ext cx="4038600" cy="3261515"/>
          </a:xfrm>
          <a:ln>
            <a:solidFill>
              <a:schemeClr val="tx1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sz="2400" b="1" u="sng" dirty="0" smtClean="0">
                <a:solidFill>
                  <a:srgbClr val="002060"/>
                </a:solidFill>
              </a:rPr>
              <a:t>P wave: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is caused by </a:t>
            </a:r>
            <a:r>
              <a:rPr lang="en-US" sz="2400" dirty="0" err="1" smtClean="0">
                <a:solidFill>
                  <a:srgbClr val="002060"/>
                </a:solidFill>
              </a:rPr>
              <a:t>atrial</a:t>
            </a:r>
            <a:r>
              <a:rPr lang="en-US" sz="2400" dirty="0" smtClean="0">
                <a:solidFill>
                  <a:srgbClr val="002060"/>
                </a:solidFill>
              </a:rPr>
              <a:t> depolarization</a:t>
            </a:r>
          </a:p>
          <a:p>
            <a:pPr marL="311150" indent="-311150" eaLnBrk="1" hangingPunct="1">
              <a:spcBef>
                <a:spcPts val="1600"/>
              </a:spcBef>
            </a:pPr>
            <a:r>
              <a:rPr lang="en-US" sz="2400" b="1" u="sng" dirty="0" smtClean="0">
                <a:solidFill>
                  <a:srgbClr val="0070C0"/>
                </a:solidFill>
              </a:rPr>
              <a:t>QRS complex</a:t>
            </a:r>
            <a:r>
              <a:rPr lang="en-US" sz="2400" dirty="0" smtClean="0">
                <a:solidFill>
                  <a:srgbClr val="0070C0"/>
                </a:solidFill>
              </a:rPr>
              <a:t>: is caused by depolarization of the ventricles</a:t>
            </a:r>
          </a:p>
          <a:p>
            <a:pPr marL="311150" indent="-311150" eaLnBrk="1" hangingPunct="1">
              <a:spcBef>
                <a:spcPts val="1600"/>
              </a:spcBef>
            </a:pPr>
            <a:r>
              <a:rPr lang="en-US" sz="2400" b="1" u="sng" dirty="0" smtClean="0">
                <a:solidFill>
                  <a:srgbClr val="00B0F0"/>
                </a:solidFill>
              </a:rPr>
              <a:t>T wave: </a:t>
            </a:r>
            <a:r>
              <a:rPr lang="en-US" sz="2400" dirty="0" err="1" smtClean="0">
                <a:solidFill>
                  <a:srgbClr val="00B0F0"/>
                </a:solidFill>
              </a:rPr>
              <a:t>repolarization</a:t>
            </a:r>
            <a:r>
              <a:rPr lang="en-US" sz="2400" dirty="0" smtClean="0">
                <a:solidFill>
                  <a:srgbClr val="00B0F0"/>
                </a:solidFill>
              </a:rPr>
              <a:t> of the ventricles</a:t>
            </a:r>
          </a:p>
        </p:txBody>
      </p:sp>
      <p:pic>
        <p:nvPicPr>
          <p:cNvPr id="6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621530" y="1981200"/>
            <a:ext cx="44234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Voltage and Calibration of the ECG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6200" y="1920875"/>
            <a:ext cx="4038600" cy="44338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u="sng" dirty="0" smtClean="0"/>
              <a:t>The vertical calibration lines</a:t>
            </a:r>
            <a:r>
              <a:rPr lang="en-US" sz="2400" b="1" u="sng" dirty="0"/>
              <a:t>: </a:t>
            </a:r>
            <a:r>
              <a:rPr lang="en-US" sz="2400" b="1" u="sng" dirty="0" smtClean="0"/>
              <a:t> Voltage(</a:t>
            </a:r>
            <a:r>
              <a:rPr lang="en-US" sz="2400" b="1" u="sng" dirty="0" err="1" smtClean="0"/>
              <a:t>millivolt</a:t>
            </a:r>
            <a:r>
              <a:rPr lang="en-US" sz="2400" b="1" u="sng" dirty="0" smtClean="0"/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5 </a:t>
            </a:r>
            <a:r>
              <a:rPr lang="en-US" sz="2000" dirty="0">
                <a:solidFill>
                  <a:srgbClr val="0070C0"/>
                </a:solidFill>
              </a:rPr>
              <a:t>small </a:t>
            </a:r>
            <a:r>
              <a:rPr lang="en-US" sz="2000" dirty="0" smtClean="0">
                <a:solidFill>
                  <a:srgbClr val="0070C0"/>
                </a:solidFill>
              </a:rPr>
              <a:t>lines = </a:t>
            </a:r>
            <a:r>
              <a:rPr lang="en-US" sz="2000" dirty="0">
                <a:solidFill>
                  <a:srgbClr val="0070C0"/>
                </a:solidFill>
              </a:rPr>
              <a:t>1 </a:t>
            </a:r>
            <a:r>
              <a:rPr lang="en-US" sz="2000" dirty="0" smtClean="0">
                <a:solidFill>
                  <a:srgbClr val="0070C0"/>
                </a:solidFill>
              </a:rPr>
              <a:t>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u="sng" dirty="0" smtClean="0">
                <a:solidFill>
                  <a:schemeClr val="accent2"/>
                </a:solidFill>
              </a:rPr>
              <a:t>The horizontal calibration </a:t>
            </a:r>
            <a:r>
              <a:rPr lang="en-US" sz="2400" u="sng" dirty="0" smtClean="0">
                <a:solidFill>
                  <a:srgbClr val="00B0F0"/>
                </a:solidFill>
              </a:rPr>
              <a:t>lines</a:t>
            </a:r>
            <a:r>
              <a:rPr lang="en-US" sz="2400" u="sng" dirty="0">
                <a:solidFill>
                  <a:srgbClr val="00B0F0"/>
                </a:solidFill>
              </a:rPr>
              <a:t>: </a:t>
            </a:r>
            <a:r>
              <a:rPr lang="en-US" sz="2400" u="sng" dirty="0" smtClean="0">
                <a:solidFill>
                  <a:srgbClr val="00B0F0"/>
                </a:solidFill>
              </a:rPr>
              <a:t>Time (seconds)</a:t>
            </a:r>
            <a:endParaRPr lang="en-US" sz="2400" u="sng" dirty="0">
              <a:solidFill>
                <a:srgbClr val="00B0F0"/>
              </a:solidFill>
            </a:endParaRP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1 inch(25 small lines) = 1 second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Each inch is divided by 5 dark vertical lines 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The interval between the dark lines= 0.2 second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thin </a:t>
            </a:r>
            <a:r>
              <a:rPr lang="en-US" sz="2000" dirty="0">
                <a:solidFill>
                  <a:srgbClr val="0070C0"/>
                </a:solidFill>
              </a:rPr>
              <a:t>line=0.04 </a:t>
            </a:r>
            <a:r>
              <a:rPr lang="en-US" sz="2000" dirty="0" smtClean="0">
                <a:solidFill>
                  <a:srgbClr val="0070C0"/>
                </a:solidFill>
              </a:rPr>
              <a:t>second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C794F8E-1B1C-4E68-84E3-C95CA32634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270412" y="2133600"/>
            <a:ext cx="4724998" cy="34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P-R interval</a:t>
            </a:r>
            <a:endParaRPr lang="en-US" sz="3200" b="1" u="sng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4038600" cy="51816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dirty="0" smtClean="0"/>
              <a:t>It is the time between the beginning of the </a:t>
            </a:r>
            <a:r>
              <a:rPr lang="en-US" i="1" u="sng" dirty="0" smtClean="0"/>
              <a:t>P wave </a:t>
            </a:r>
            <a:r>
              <a:rPr lang="en-US" dirty="0" smtClean="0"/>
              <a:t>and the beginning of the </a:t>
            </a:r>
            <a:r>
              <a:rPr lang="en-US" i="1" u="sng" dirty="0" smtClean="0"/>
              <a:t>QRS complex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It is the interval between the beginning of electrical excitation of the atria and the beginning of excitation of the ventricles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The P-R interval is about </a:t>
            </a:r>
            <a:r>
              <a:rPr lang="en-US" u="sng" dirty="0" smtClean="0">
                <a:solidFill>
                  <a:schemeClr val="accent2"/>
                </a:solidFill>
              </a:rPr>
              <a:t>0.16 second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9DCC-A15C-41CD-915D-0E2CBA71079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362200"/>
            <a:ext cx="4416388" cy="327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Q-T interval</a:t>
            </a:r>
            <a:endParaRPr lang="en-US" sz="3200" b="1" u="sng" dirty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dirty="0" smtClean="0"/>
              <a:t>Contraction of the ventricles last from the beginning of the Q wave to the end of the T wave</a:t>
            </a:r>
          </a:p>
          <a:p>
            <a:r>
              <a:rPr lang="en-US" u="sng" dirty="0" smtClean="0">
                <a:solidFill>
                  <a:schemeClr val="accent2"/>
                </a:solidFill>
              </a:rPr>
              <a:t>Q-T interval </a:t>
            </a:r>
            <a:r>
              <a:rPr lang="en-US" dirty="0" smtClean="0">
                <a:solidFill>
                  <a:schemeClr val="accent2"/>
                </a:solidFill>
              </a:rPr>
              <a:t>is the time </a:t>
            </a:r>
            <a:r>
              <a:rPr lang="en-US" dirty="0" smtClean="0">
                <a:solidFill>
                  <a:srgbClr val="009DD9"/>
                </a:solidFill>
              </a:rPr>
              <a:t>from the beginning of the </a:t>
            </a:r>
            <a:r>
              <a:rPr lang="en-US" i="1" u="sng" dirty="0" smtClean="0">
                <a:solidFill>
                  <a:srgbClr val="009DD9"/>
                </a:solidFill>
              </a:rPr>
              <a:t>Q wave </a:t>
            </a:r>
            <a:r>
              <a:rPr lang="en-US" dirty="0" smtClean="0">
                <a:solidFill>
                  <a:srgbClr val="009DD9"/>
                </a:solidFill>
              </a:rPr>
              <a:t>to the end of the </a:t>
            </a:r>
            <a:r>
              <a:rPr lang="en-US" i="1" u="sng" dirty="0" smtClean="0">
                <a:solidFill>
                  <a:srgbClr val="009DD9"/>
                </a:solidFill>
              </a:rPr>
              <a:t>T wave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Q-T interval is about </a:t>
            </a:r>
            <a:r>
              <a:rPr lang="en-US" u="sng" dirty="0" smtClean="0">
                <a:solidFill>
                  <a:schemeClr val="tx2"/>
                </a:solidFill>
              </a:rPr>
              <a:t>0.35 second</a:t>
            </a:r>
          </a:p>
          <a:p>
            <a:endParaRPr lang="en-US" dirty="0" smtClean="0"/>
          </a:p>
        </p:txBody>
      </p:sp>
      <p:pic>
        <p:nvPicPr>
          <p:cNvPr id="10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438400"/>
            <a:ext cx="4313518" cy="31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Heart Rate</a:t>
            </a:r>
            <a:endParaRPr lang="en-GB" sz="3200" b="1" u="sng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2098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rgbClr val="04617B"/>
                </a:solidFill>
              </a:rPr>
              <a:t>The heart rate is the repetition of  the time interval between two successive heartbeats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If the interval between 2 beats is 1 second , the heart rate is 60 beats per minute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1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9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|0.9|0.1|1.3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811</TotalTime>
  <Pages>0</Pages>
  <Words>863</Words>
  <Characters>0</Characters>
  <Application>Microsoft Office PowerPoint</Application>
  <PresentationFormat>On-screen Show (4:3)</PresentationFormat>
  <Lines>0</Lines>
  <Paragraphs>114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Cardiovascular System Block The Electrocardiogram (ECG)</vt:lpstr>
      <vt:lpstr>Lecture Objectives</vt:lpstr>
      <vt:lpstr>The Normal Electrocardiogram (ECG)</vt:lpstr>
      <vt:lpstr>The Normal Electrocardiogram (ECG)</vt:lpstr>
      <vt:lpstr>The Normal Electrocardiogram (ECG)</vt:lpstr>
      <vt:lpstr>Voltage and Calibration of the ECG</vt:lpstr>
      <vt:lpstr>P-R interval</vt:lpstr>
      <vt:lpstr>Q-T interval</vt:lpstr>
      <vt:lpstr> Heart Rate</vt:lpstr>
      <vt:lpstr>Slide 10</vt:lpstr>
      <vt:lpstr>Methods for Recording Electrocardiograms</vt:lpstr>
      <vt:lpstr>Flow of Electrical current in the Heart</vt:lpstr>
      <vt:lpstr>Flow of Electrical current in the Heart</vt:lpstr>
      <vt:lpstr>The ECG Leads</vt:lpstr>
      <vt:lpstr>The Bipolar Limb Leads</vt:lpstr>
      <vt:lpstr>Chest Leads</vt:lpstr>
      <vt:lpstr>Chest Leads</vt:lpstr>
      <vt:lpstr>Augmented Unipolar Leads</vt:lpstr>
      <vt:lpstr>Practical use of the ECG</vt:lpstr>
      <vt:lpstr>Einthoven’s Triangle</vt:lpstr>
      <vt:lpstr>Einthoven’s Law</vt:lpstr>
      <vt:lpstr>For further readings and diagrams: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 Electrocardiogram</dc:title>
  <dc:subject/>
  <dc:creator>Dr Mona Soliman</dc:creator>
  <cp:keywords/>
  <dc:description/>
  <cp:lastModifiedBy>Dr Mona Soliman</cp:lastModifiedBy>
  <cp:revision>90</cp:revision>
  <dcterms:created xsi:type="dcterms:W3CDTF">2012-02-29T05:08:58Z</dcterms:created>
  <dcterms:modified xsi:type="dcterms:W3CDTF">2013-03-04T05:48:56Z</dcterms:modified>
</cp:coreProperties>
</file>