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0" r:id="rId3"/>
    <p:sldId id="257" r:id="rId4"/>
    <p:sldId id="261" r:id="rId5"/>
    <p:sldId id="258" r:id="rId6"/>
    <p:sldId id="267" r:id="rId7"/>
    <p:sldId id="259" r:id="rId8"/>
    <p:sldId id="260" r:id="rId9"/>
    <p:sldId id="282" r:id="rId10"/>
    <p:sldId id="262" r:id="rId11"/>
    <p:sldId id="263" r:id="rId12"/>
    <p:sldId id="265" r:id="rId13"/>
    <p:sldId id="268" r:id="rId14"/>
    <p:sldId id="269" r:id="rId15"/>
    <p:sldId id="281" r:id="rId16"/>
    <p:sldId id="271" r:id="rId17"/>
    <p:sldId id="272" r:id="rId18"/>
    <p:sldId id="275" r:id="rId19"/>
    <p:sldId id="276" r:id="rId20"/>
    <p:sldId id="277" r:id="rId21"/>
    <p:sldId id="278" r:id="rId22"/>
    <p:sldId id="266" r:id="rId23"/>
    <p:sldId id="283"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6C2835-7537-41B3-9752-27FB26C3D5C0}" type="datetimeFigureOut">
              <a:rPr lang="en-US" smtClean="0"/>
              <a:pPr/>
              <a:t>3/12/2013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453D8B3-8B60-4234-9183-0670661FFCD0}"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C2835-7537-41B3-9752-27FB26C3D5C0}"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3D8B3-8B60-4234-9183-0670661FFCD0}"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C2835-7537-41B3-9752-27FB26C3D5C0}"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3D8B3-8B60-4234-9183-0670661FFCD0}"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C2835-7537-41B3-9752-27FB26C3D5C0}"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3D8B3-8B60-4234-9183-0670661FFCD0}"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6C2835-7537-41B3-9752-27FB26C3D5C0}"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3D8B3-8B60-4234-9183-0670661FFC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C6C2835-7537-41B3-9752-27FB26C3D5C0}" type="datetimeFigureOut">
              <a:rPr lang="en-US" smtClean="0"/>
              <a:pPr/>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3D8B3-8B60-4234-9183-0670661FFCD0}"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6C2835-7537-41B3-9752-27FB26C3D5C0}" type="datetimeFigureOut">
              <a:rPr lang="en-US" smtClean="0"/>
              <a:pPr/>
              <a:t>3/12/2013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3D8B3-8B60-4234-9183-0670661FFCD0}"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6C2835-7537-41B3-9752-27FB26C3D5C0}" type="datetimeFigureOut">
              <a:rPr lang="en-US" smtClean="0"/>
              <a:pPr/>
              <a:t>3/12/2013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3D8B3-8B60-4234-9183-0670661FFCD0}"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C2835-7537-41B3-9752-27FB26C3D5C0}" type="datetimeFigureOut">
              <a:rPr lang="en-US" smtClean="0"/>
              <a:pPr/>
              <a:t>3/12/2013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3D8B3-8B60-4234-9183-0670661FFC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C2835-7537-41B3-9752-27FB26C3D5C0}" type="datetimeFigureOut">
              <a:rPr lang="en-US" smtClean="0"/>
              <a:pPr/>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3D8B3-8B60-4234-9183-0670661FFC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C2835-7537-41B3-9752-27FB26C3D5C0}" type="datetimeFigureOut">
              <a:rPr lang="en-US" smtClean="0"/>
              <a:pPr/>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3D8B3-8B60-4234-9183-0670661FFC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C6C2835-7537-41B3-9752-27FB26C3D5C0}" type="datetimeFigureOut">
              <a:rPr lang="en-US" smtClean="0"/>
              <a:pPr/>
              <a:t>3/12/2013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453D8B3-8B60-4234-9183-0670661FFC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71600"/>
            <a:ext cx="6400800" cy="1783080"/>
          </a:xfrm>
        </p:spPr>
        <p:txBody>
          <a:bodyPr>
            <a:normAutofit fontScale="90000"/>
          </a:bodyPr>
          <a:lstStyle/>
          <a:p>
            <a:r>
              <a:rPr lang="en-US" dirty="0" smtClean="0"/>
              <a:t>Jugular venous pressure and carotid arterial pressure</a:t>
            </a:r>
            <a:endParaRPr lang="en-US" dirty="0"/>
          </a:p>
        </p:txBody>
      </p:sp>
      <p:sp>
        <p:nvSpPr>
          <p:cNvPr id="3" name="Subtitle 2"/>
          <p:cNvSpPr>
            <a:spLocks noGrp="1"/>
          </p:cNvSpPr>
          <p:nvPr>
            <p:ph type="subTitle" idx="1"/>
          </p:nvPr>
        </p:nvSpPr>
        <p:spPr>
          <a:xfrm>
            <a:off x="1295400" y="3810000"/>
            <a:ext cx="6400800" cy="1752600"/>
          </a:xfrm>
        </p:spPr>
        <p:txBody>
          <a:bodyPr/>
          <a:lstStyle/>
          <a:p>
            <a:r>
              <a:rPr lang="en-US" b="1" dirty="0" err="1" smtClean="0"/>
              <a:t>Maha</a:t>
            </a:r>
            <a:r>
              <a:rPr lang="en-US" b="1" dirty="0" smtClean="0"/>
              <a:t> </a:t>
            </a:r>
            <a:r>
              <a:rPr lang="en-US" b="1" dirty="0" err="1" smtClean="0"/>
              <a:t>Alenazy</a:t>
            </a:r>
            <a:endParaRPr lang="en-US" b="1"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4495800"/>
            <a:ext cx="396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996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carotid pulse is a pulse that can be taken on the right side of the neck over the carotid artery in order to determine heart </a:t>
            </a:r>
            <a:r>
              <a:rPr lang="en-US" dirty="0" smtClean="0"/>
              <a:t>rate</a:t>
            </a:r>
          </a:p>
          <a:p>
            <a:endParaRPr lang="en-US" dirty="0"/>
          </a:p>
          <a:p>
            <a:r>
              <a:rPr lang="en-US" dirty="0"/>
              <a:t>It is considered to be a more reliable site to measure than the wrist, particularly in individuals who have suffered some kind of trauma and/or who are in shock</a:t>
            </a:r>
          </a:p>
        </p:txBody>
      </p:sp>
      <p:sp>
        <p:nvSpPr>
          <p:cNvPr id="3" name="Title 2"/>
          <p:cNvSpPr>
            <a:spLocks noGrp="1"/>
          </p:cNvSpPr>
          <p:nvPr>
            <p:ph type="title"/>
          </p:nvPr>
        </p:nvSpPr>
        <p:spPr/>
        <p:txBody>
          <a:bodyPr/>
          <a:lstStyle/>
          <a:p>
            <a:r>
              <a:rPr lang="en-US" dirty="0" smtClean="0"/>
              <a:t>Carotid arterial pressure</a:t>
            </a:r>
            <a:endParaRPr lang="en-US" dirty="0"/>
          </a:p>
        </p:txBody>
      </p:sp>
    </p:spTree>
    <p:extLst>
      <p:ext uri="{BB962C8B-B14F-4D97-AF65-F5344CB8AC3E}">
        <p14:creationId xmlns:p14="http://schemas.microsoft.com/office/powerpoint/2010/main" val="600567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Normally, the carotid pulse can be felt by the fingers, but in some conditions, such as shock and low blood pressure, an instrument called a </a:t>
            </a:r>
            <a:r>
              <a:rPr lang="en-US" dirty="0" err="1"/>
              <a:t>doppler</a:t>
            </a:r>
            <a:r>
              <a:rPr lang="en-US" dirty="0"/>
              <a:t> may be needed to find the carotid pulse and amplify it so it can be heard. Conditions that can afflict the carotid pulse include arterial clots, arterial embolisms, hemorrhage, shock, cardiac arrhythmias, and cardiac </a:t>
            </a:r>
            <a:r>
              <a:rPr lang="en-US" dirty="0" smtClean="0"/>
              <a:t>arrest. </a:t>
            </a:r>
            <a:endParaRPr lang="en-US" dirty="0"/>
          </a:p>
        </p:txBody>
      </p:sp>
      <p:sp>
        <p:nvSpPr>
          <p:cNvPr id="3" name="Title 2"/>
          <p:cNvSpPr>
            <a:spLocks noGrp="1"/>
          </p:cNvSpPr>
          <p:nvPr>
            <p:ph type="title"/>
          </p:nvPr>
        </p:nvSpPr>
        <p:spPr/>
        <p:txBody>
          <a:bodyPr/>
          <a:lstStyle/>
          <a:p>
            <a:r>
              <a:rPr lang="en-US" dirty="0" smtClean="0"/>
              <a:t>Cont. </a:t>
            </a:r>
            <a:endParaRPr 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860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3384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RECORDING </a:t>
            </a:r>
            <a:endParaRPr lang="en-US" dirty="0"/>
          </a:p>
        </p:txBody>
      </p:sp>
      <p:sp>
        <p:nvSpPr>
          <p:cNvPr id="3" name="Content Placeholder 2"/>
          <p:cNvSpPr>
            <a:spLocks noGrp="1"/>
          </p:cNvSpPr>
          <p:nvPr>
            <p:ph sz="quarter" idx="13"/>
          </p:nvPr>
        </p:nvSpPr>
        <p:spPr/>
        <p:txBody>
          <a:bodyPr/>
          <a:lstStyle/>
          <a:p>
            <a:r>
              <a:rPr lang="en-US" dirty="0"/>
              <a:t>A tracing of the normal carotid pulse involves a</a:t>
            </a:r>
          </a:p>
          <a:p>
            <a:pPr marL="0" indent="0">
              <a:buNone/>
            </a:pPr>
            <a:r>
              <a:rPr lang="en-US" dirty="0"/>
              <a:t>smooth, rapid upstroke with a dome-shaped peak</a:t>
            </a:r>
          </a:p>
        </p:txBody>
      </p:sp>
      <p:sp>
        <p:nvSpPr>
          <p:cNvPr id="4" name="Content Placeholder 3"/>
          <p:cNvSpPr>
            <a:spLocks noGrp="1"/>
          </p:cNvSpPr>
          <p:nvPr>
            <p:ph sz="quarter" idx="14"/>
          </p:nvPr>
        </p:nvSpPr>
        <p:spPr/>
        <p:txBody>
          <a:bodyPr/>
          <a:lstStyle/>
          <a:p>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286000"/>
            <a:ext cx="3810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2536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examined with the patient supine and the trunk of the patient's body slightly </a:t>
            </a:r>
            <a:r>
              <a:rPr lang="en-US" dirty="0" smtClean="0"/>
              <a:t>elevated</a:t>
            </a:r>
          </a:p>
          <a:p>
            <a:r>
              <a:rPr lang="en-US" dirty="0"/>
              <a:t>The fingers should be positioned between the larynx and the anterior border of the sternocleidomastoid muscle at the level of the cricoid </a:t>
            </a:r>
            <a:r>
              <a:rPr lang="en-US" dirty="0" smtClean="0"/>
              <a:t>cartilage</a:t>
            </a:r>
          </a:p>
          <a:p>
            <a:r>
              <a:rPr lang="en-US" dirty="0"/>
              <a:t>In palpating the pulse, the degree of pressure applied to the artery should be varied until the maximum pulsation is appreciated.</a:t>
            </a:r>
          </a:p>
          <a:p>
            <a:endParaRPr lang="en-US" dirty="0"/>
          </a:p>
        </p:txBody>
      </p:sp>
      <p:sp>
        <p:nvSpPr>
          <p:cNvPr id="3" name="Title 2"/>
          <p:cNvSpPr>
            <a:spLocks noGrp="1"/>
          </p:cNvSpPr>
          <p:nvPr>
            <p:ph type="title"/>
          </p:nvPr>
        </p:nvSpPr>
        <p:spPr/>
        <p:txBody>
          <a:bodyPr/>
          <a:lstStyle/>
          <a:p>
            <a:r>
              <a:rPr lang="en-US" dirty="0" smtClean="0"/>
              <a:t>How to examine </a:t>
            </a:r>
            <a:endParaRPr lang="en-US" dirty="0"/>
          </a:p>
        </p:txBody>
      </p:sp>
    </p:spTree>
    <p:extLst>
      <p:ext uri="{BB962C8B-B14F-4D97-AF65-F5344CB8AC3E}">
        <p14:creationId xmlns:p14="http://schemas.microsoft.com/office/powerpoint/2010/main" val="831198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Palpation of the carotid artery normally detects a smooth, fairly rapid outward movement beginning shortly after the first heart sound and cardiac apical </a:t>
            </a:r>
            <a:r>
              <a:rPr lang="en-US" dirty="0" smtClean="0"/>
              <a:t>impulse</a:t>
            </a:r>
          </a:p>
          <a:p>
            <a:r>
              <a:rPr lang="en-US" dirty="0"/>
              <a:t>The pulse peaks about one-third of the way through </a:t>
            </a:r>
            <a:r>
              <a:rPr lang="en-US" dirty="0" smtClean="0"/>
              <a:t>systole</a:t>
            </a:r>
          </a:p>
          <a:p>
            <a:r>
              <a:rPr lang="en-US" dirty="0"/>
              <a:t>This peak is sustained momentarily and is followed by a </a:t>
            </a:r>
            <a:r>
              <a:rPr lang="en-US" dirty="0" err="1"/>
              <a:t>downstroke</a:t>
            </a:r>
            <a:r>
              <a:rPr lang="en-US" dirty="0"/>
              <a:t> that is somewhat less rapid than the upstroke</a:t>
            </a:r>
          </a:p>
        </p:txBody>
      </p:sp>
      <p:sp>
        <p:nvSpPr>
          <p:cNvPr id="3" name="Title 2"/>
          <p:cNvSpPr>
            <a:spLocks noGrp="1"/>
          </p:cNvSpPr>
          <p:nvPr>
            <p:ph type="title"/>
          </p:nvPr>
        </p:nvSpPr>
        <p:spPr/>
        <p:txBody>
          <a:bodyPr/>
          <a:lstStyle/>
          <a:p>
            <a:r>
              <a:rPr lang="en-US" dirty="0" smtClean="0"/>
              <a:t>Cont. </a:t>
            </a:r>
            <a:endParaRPr lang="en-US" dirty="0"/>
          </a:p>
        </p:txBody>
      </p:sp>
    </p:spTree>
    <p:extLst>
      <p:ext uri="{BB962C8B-B14F-4D97-AF65-F5344CB8AC3E}">
        <p14:creationId xmlns:p14="http://schemas.microsoft.com/office/powerpoint/2010/main" val="3028428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CAP and ECG</a:t>
            </a:r>
            <a:endParaRPr lang="en-US"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1" y="2664402"/>
            <a:ext cx="215265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4207452"/>
            <a:ext cx="238125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le 5"/>
          <p:cNvSpPr/>
          <p:nvPr/>
        </p:nvSpPr>
        <p:spPr>
          <a:xfrm>
            <a:off x="304800" y="1524000"/>
            <a:ext cx="2667000" cy="487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t>The ascending limb </a:t>
            </a:r>
            <a:r>
              <a:rPr lang="en-US" dirty="0" smtClean="0"/>
              <a:t>is called the </a:t>
            </a:r>
            <a:r>
              <a:rPr lang="en-US" dirty="0" err="1" smtClean="0"/>
              <a:t>anacrotic</a:t>
            </a:r>
            <a:r>
              <a:rPr lang="en-US" dirty="0" smtClean="0"/>
              <a:t> limb. </a:t>
            </a:r>
          </a:p>
          <a:p>
            <a:pPr algn="ctr"/>
            <a:r>
              <a:rPr lang="en-US" dirty="0" smtClean="0"/>
              <a:t>It is due to the rapid ejection of the left ventricle to the aorta  (pressure up in aorta).</a:t>
            </a:r>
          </a:p>
          <a:p>
            <a:pPr algn="ctr"/>
            <a:r>
              <a:rPr lang="en-US" dirty="0" smtClean="0"/>
              <a:t>(</a:t>
            </a:r>
            <a:r>
              <a:rPr lang="en-US" dirty="0" err="1" smtClean="0"/>
              <a:t>anacrotic</a:t>
            </a:r>
            <a:r>
              <a:rPr lang="en-US" dirty="0" smtClean="0"/>
              <a:t> limb is due to stroke volume and artery compliance. </a:t>
            </a:r>
            <a:endParaRPr lang="ar-SA" dirty="0"/>
          </a:p>
        </p:txBody>
      </p:sp>
      <p:sp>
        <p:nvSpPr>
          <p:cNvPr id="7" name="Rounded Rectangle 6"/>
          <p:cNvSpPr/>
          <p:nvPr/>
        </p:nvSpPr>
        <p:spPr>
          <a:xfrm>
            <a:off x="5867400" y="1524000"/>
            <a:ext cx="2819400" cy="480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t>The descending limb </a:t>
            </a:r>
            <a:r>
              <a:rPr lang="en-US" dirty="0" smtClean="0"/>
              <a:t>(</a:t>
            </a:r>
            <a:r>
              <a:rPr lang="en-US" dirty="0" err="1" smtClean="0"/>
              <a:t>diacrotic</a:t>
            </a:r>
            <a:r>
              <a:rPr lang="en-US" dirty="0" smtClean="0"/>
              <a:t> limb) is due peripheral resistance as blood continues to flow to the peripheral arteries. </a:t>
            </a:r>
          </a:p>
          <a:p>
            <a:pPr algn="ctr"/>
            <a:r>
              <a:rPr lang="en-US" dirty="0" smtClean="0"/>
              <a:t>When blood is in aorta and at end of systole some blood tries to go back closing aortic valve. This creates some elevation in the pressure causing: </a:t>
            </a:r>
            <a:r>
              <a:rPr lang="en-US" dirty="0" err="1" smtClean="0"/>
              <a:t>diacrotic</a:t>
            </a:r>
            <a:r>
              <a:rPr lang="en-US" dirty="0" smtClean="0"/>
              <a:t> notch or (</a:t>
            </a:r>
            <a:r>
              <a:rPr lang="en-US" dirty="0" err="1" smtClean="0"/>
              <a:t>Incisura</a:t>
            </a:r>
            <a:r>
              <a:rPr lang="en-US" dirty="0" smtClean="0"/>
              <a:t>) </a:t>
            </a:r>
            <a:endParaRPr lang="ar-SA" dirty="0"/>
          </a:p>
        </p:txBody>
      </p:sp>
    </p:spTree>
    <p:extLst>
      <p:ext uri="{BB962C8B-B14F-4D97-AF65-F5344CB8AC3E}">
        <p14:creationId xmlns:p14="http://schemas.microsoft.com/office/powerpoint/2010/main" val="2105902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800600"/>
          </a:xfrm>
        </p:spPr>
        <p:txBody>
          <a:bodyPr/>
          <a:lstStyle/>
          <a:p>
            <a:r>
              <a:rPr lang="en-US" dirty="0"/>
              <a:t>The </a:t>
            </a:r>
            <a:r>
              <a:rPr lang="en-US" dirty="0" err="1"/>
              <a:t>dicrotic</a:t>
            </a:r>
            <a:r>
              <a:rPr lang="en-US" dirty="0"/>
              <a:t> pulse has two palpable waves, one in the systole and one in diastole (Figure </a:t>
            </a:r>
            <a:r>
              <a:rPr lang="en-US" dirty="0" smtClean="0"/>
              <a:t>Below). </a:t>
            </a:r>
            <a:r>
              <a:rPr lang="en-US" dirty="0"/>
              <a:t>It usually denotes a very low stroke volume, particularly in patients with dilated cardiomyopathy.</a:t>
            </a:r>
            <a:br>
              <a:rPr lang="en-US" dirty="0"/>
            </a:br>
            <a:endParaRPr lang="en-US" dirty="0"/>
          </a:p>
          <a:p>
            <a:endParaRPr lang="en-US" dirty="0"/>
          </a:p>
        </p:txBody>
      </p:sp>
      <p:sp>
        <p:nvSpPr>
          <p:cNvPr id="3" name="Title 2"/>
          <p:cNvSpPr>
            <a:spLocks noGrp="1"/>
          </p:cNvSpPr>
          <p:nvPr>
            <p:ph type="title"/>
          </p:nvPr>
        </p:nvSpPr>
        <p:spPr/>
        <p:txBody>
          <a:bodyPr/>
          <a:lstStyle/>
          <a:p>
            <a:r>
              <a:rPr lang="en-US" dirty="0" smtClean="0"/>
              <a:t>Abnormal CAP</a:t>
            </a:r>
            <a:endParaRPr lang="en-US"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3962400"/>
            <a:ext cx="3048000"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2499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a:t>
            </a:r>
            <a:r>
              <a:rPr lang="en-US" dirty="0" err="1"/>
              <a:t>dicrotic</a:t>
            </a:r>
            <a:r>
              <a:rPr lang="en-US" dirty="0"/>
              <a:t> pulse results from an accentuated </a:t>
            </a:r>
            <a:r>
              <a:rPr lang="en-US" dirty="0" err="1"/>
              <a:t>dicrotic</a:t>
            </a:r>
            <a:r>
              <a:rPr lang="en-US" dirty="0"/>
              <a:t> wave and tends to occur in patients with</a:t>
            </a:r>
            <a:br>
              <a:rPr lang="en-US" dirty="0"/>
            </a:br>
            <a:r>
              <a:rPr lang="en-US" dirty="0"/>
              <a:t/>
            </a:r>
            <a:br>
              <a:rPr lang="en-US" dirty="0"/>
            </a:br>
            <a:r>
              <a:rPr lang="en-US" b="1" dirty="0"/>
              <a:t>*sepsis, </a:t>
            </a:r>
            <a:r>
              <a:rPr lang="en-US" dirty="0"/>
              <a:t/>
            </a:r>
            <a:br>
              <a:rPr lang="en-US" dirty="0"/>
            </a:br>
            <a:r>
              <a:rPr lang="en-US" b="1" dirty="0"/>
              <a:t>*severe heart failure, </a:t>
            </a:r>
            <a:r>
              <a:rPr lang="en-US" dirty="0"/>
              <a:t/>
            </a:r>
            <a:br>
              <a:rPr lang="en-US" dirty="0"/>
            </a:br>
            <a:r>
              <a:rPr lang="en-US" b="1" dirty="0"/>
              <a:t>*hypovolemic shock, </a:t>
            </a:r>
            <a:r>
              <a:rPr lang="en-US" dirty="0"/>
              <a:t/>
            </a:r>
            <a:br>
              <a:rPr lang="en-US" dirty="0"/>
            </a:br>
            <a:r>
              <a:rPr lang="en-US" b="1" dirty="0"/>
              <a:t>*cardiac </a:t>
            </a:r>
            <a:r>
              <a:rPr lang="en-US" b="1" dirty="0" err="1"/>
              <a:t>tamponade</a:t>
            </a:r>
            <a:r>
              <a:rPr lang="en-US" b="1" dirty="0"/>
              <a:t>, and </a:t>
            </a:r>
            <a:r>
              <a:rPr lang="en-US" dirty="0"/>
              <a:t/>
            </a:r>
            <a:br>
              <a:rPr lang="en-US" dirty="0"/>
            </a:br>
            <a:r>
              <a:rPr lang="en-US" b="1" dirty="0"/>
              <a:t>*aortic valve replacement.</a:t>
            </a:r>
            <a:endParaRPr lang="en-US" dirty="0"/>
          </a:p>
        </p:txBody>
      </p:sp>
      <p:sp>
        <p:nvSpPr>
          <p:cNvPr id="3" name="Title 2"/>
          <p:cNvSpPr>
            <a:spLocks noGrp="1"/>
          </p:cNvSpPr>
          <p:nvPr>
            <p:ph type="title"/>
          </p:nvPr>
        </p:nvSpPr>
        <p:spPr/>
        <p:txBody>
          <a:bodyPr/>
          <a:lstStyle/>
          <a:p>
            <a:r>
              <a:rPr lang="en-US" dirty="0" smtClean="0"/>
              <a:t>Cont. </a:t>
            </a:r>
            <a:endParaRPr lang="en-US" dirty="0"/>
          </a:p>
        </p:txBody>
      </p:sp>
    </p:spTree>
    <p:extLst>
      <p:ext uri="{BB962C8B-B14F-4D97-AF65-F5344CB8AC3E}">
        <p14:creationId xmlns:p14="http://schemas.microsoft.com/office/powerpoint/2010/main" val="1442393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sz="quarter" idx="13"/>
          </p:nvPr>
        </p:nvSpPr>
        <p:spPr>
          <a:xfrm>
            <a:off x="685800" y="2240280"/>
            <a:ext cx="4114800" cy="4389120"/>
          </a:xfrm>
        </p:spPr>
        <p:txBody>
          <a:bodyPr/>
          <a:lstStyle/>
          <a:p>
            <a:r>
              <a:rPr lang="en-US" dirty="0" err="1"/>
              <a:t>Pulsus</a:t>
            </a:r>
            <a:r>
              <a:rPr lang="en-US" dirty="0"/>
              <a:t> </a:t>
            </a:r>
            <a:r>
              <a:rPr lang="en-US" dirty="0" err="1"/>
              <a:t>bisferiens</a:t>
            </a:r>
            <a:r>
              <a:rPr lang="en-US" dirty="0"/>
              <a:t> with both percussion and tidal waves occurring during systole. </a:t>
            </a:r>
            <a:endParaRPr lang="en-US" dirty="0" smtClean="0"/>
          </a:p>
          <a:p>
            <a:r>
              <a:rPr lang="en-US" dirty="0"/>
              <a:t>observed in patients with </a:t>
            </a:r>
            <a:r>
              <a:rPr lang="en-US" dirty="0" err="1"/>
              <a:t>hemodynamically</a:t>
            </a:r>
            <a:r>
              <a:rPr lang="en-US" dirty="0"/>
              <a:t> significant aortic regurgitation or combined aortic stenosis and regurgitation with dominant regurgitation.</a:t>
            </a:r>
          </a:p>
        </p:txBody>
      </p:sp>
      <p:sp>
        <p:nvSpPr>
          <p:cNvPr id="4" name="Content Placeholder 3"/>
          <p:cNvSpPr>
            <a:spLocks noGrp="1"/>
          </p:cNvSpPr>
          <p:nvPr>
            <p:ph sz="quarter" idx="14"/>
          </p:nvPr>
        </p:nvSpPr>
        <p:spPr/>
        <p:txBody>
          <a:bodyPr/>
          <a:lstStyle/>
          <a:p>
            <a:endParaRPr lang="en-US"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2209800"/>
            <a:ext cx="41148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0669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pulse wave upstroke rises rapidly and forcefully, producing the first systolic peak ("</a:t>
            </a:r>
            <a:r>
              <a:rPr lang="en-US" b="1" dirty="0"/>
              <a:t>percussion wave</a:t>
            </a:r>
            <a:r>
              <a:rPr lang="en-US" dirty="0"/>
              <a:t>"). A brief decline in pressure follows because of the sudden </a:t>
            </a:r>
            <a:r>
              <a:rPr lang="en-US" dirty="0" err="1"/>
              <a:t>midsystolic</a:t>
            </a:r>
            <a:r>
              <a:rPr lang="en-US" dirty="0"/>
              <a:t> decrease in the rate of left ventricular ejection, when severe obstruction often develops. </a:t>
            </a:r>
            <a:br>
              <a:rPr lang="en-US" dirty="0"/>
            </a:br>
            <a:r>
              <a:rPr lang="en-US" dirty="0"/>
              <a:t>This pressure trough is followed by a smaller and more slowly rising positive pulse wave ("</a:t>
            </a:r>
            <a:r>
              <a:rPr lang="en-US" b="1" dirty="0"/>
              <a:t>tidal wave</a:t>
            </a:r>
            <a:r>
              <a:rPr lang="en-US" dirty="0"/>
              <a:t>") produced by continued ventricular ejection and by reflected waves from the periphery. </a:t>
            </a:r>
          </a:p>
        </p:txBody>
      </p:sp>
      <p:sp>
        <p:nvSpPr>
          <p:cNvPr id="3" name="Title 2"/>
          <p:cNvSpPr>
            <a:spLocks noGrp="1"/>
          </p:cNvSpPr>
          <p:nvPr>
            <p:ph type="title"/>
          </p:nvPr>
        </p:nvSpPr>
        <p:spPr/>
        <p:txBody>
          <a:bodyPr/>
          <a:lstStyle/>
          <a:p>
            <a:r>
              <a:rPr lang="en-US" dirty="0" smtClean="0"/>
              <a:t>Cont. </a:t>
            </a:r>
            <a:endParaRPr lang="en-US" dirty="0"/>
          </a:p>
        </p:txBody>
      </p:sp>
    </p:spTree>
    <p:extLst>
      <p:ext uri="{BB962C8B-B14F-4D97-AF65-F5344CB8AC3E}">
        <p14:creationId xmlns:p14="http://schemas.microsoft.com/office/powerpoint/2010/main" val="1558120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a:bodyPr>
          <a:lstStyle/>
          <a:p>
            <a:r>
              <a:rPr lang="en-US" dirty="0" smtClean="0"/>
              <a:t>What are Jugular venous pressure and </a:t>
            </a:r>
            <a:r>
              <a:rPr lang="en-US" dirty="0"/>
              <a:t>Carotid arterial </a:t>
            </a:r>
            <a:r>
              <a:rPr lang="en-US" dirty="0" smtClean="0"/>
              <a:t>pressure</a:t>
            </a:r>
          </a:p>
          <a:p>
            <a:pPr marL="0" indent="0">
              <a:buNone/>
            </a:pPr>
            <a:endParaRPr lang="en-US" dirty="0" smtClean="0"/>
          </a:p>
          <a:p>
            <a:r>
              <a:rPr lang="en-US" dirty="0" smtClean="0"/>
              <a:t>their normal recording</a:t>
            </a:r>
          </a:p>
          <a:p>
            <a:endParaRPr lang="en-US" dirty="0" smtClean="0"/>
          </a:p>
          <a:p>
            <a:r>
              <a:rPr lang="en-US" dirty="0" smtClean="0"/>
              <a:t>Abnormalities and clinical importance</a:t>
            </a:r>
          </a:p>
          <a:p>
            <a:endParaRPr lang="en-US" dirty="0" smtClean="0"/>
          </a:p>
          <a:p>
            <a:r>
              <a:rPr lang="en-US" dirty="0" smtClean="0"/>
              <a:t>Difference between JVP and CAP</a:t>
            </a:r>
          </a:p>
          <a:p>
            <a:endParaRPr lang="en-US" dirty="0" smtClean="0"/>
          </a:p>
          <a:p>
            <a:r>
              <a:rPr lang="en-US" dirty="0" smtClean="0"/>
              <a:t>JVP, CAP, and ECG</a:t>
            </a:r>
            <a:endParaRPr lang="en-US" dirty="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1945669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Carotid pulses: </a:t>
            </a:r>
            <a:endParaRPr lang="en-US" dirty="0" smtClean="0"/>
          </a:p>
          <a:p>
            <a:r>
              <a:rPr lang="en-US" dirty="0" smtClean="0"/>
              <a:t>A</a:t>
            </a:r>
            <a:r>
              <a:rPr lang="en-US" dirty="0"/>
              <a:t>, hyperkinetic pulse; </a:t>
            </a:r>
            <a:endParaRPr lang="en-US" dirty="0" smtClean="0"/>
          </a:p>
          <a:p>
            <a:r>
              <a:rPr lang="en-US" dirty="0" smtClean="0"/>
              <a:t>B</a:t>
            </a:r>
            <a:r>
              <a:rPr lang="en-US" dirty="0"/>
              <a:t>, bifid pulse; </a:t>
            </a:r>
            <a:endParaRPr lang="en-US" dirty="0" smtClean="0"/>
          </a:p>
          <a:p>
            <a:r>
              <a:rPr lang="en-US" dirty="0" smtClean="0"/>
              <a:t>C</a:t>
            </a:r>
            <a:r>
              <a:rPr lang="en-US" dirty="0"/>
              <a:t>, bifid pulse characteristic of IHSS</a:t>
            </a:r>
            <a:r>
              <a:rPr lang="en-US" dirty="0" smtClean="0"/>
              <a:t>;</a:t>
            </a:r>
          </a:p>
          <a:p>
            <a:r>
              <a:rPr lang="en-US" dirty="0" smtClean="0"/>
              <a:t> </a:t>
            </a:r>
            <a:r>
              <a:rPr lang="en-US" dirty="0"/>
              <a:t>D, hypokinetic pulse; </a:t>
            </a:r>
            <a:endParaRPr lang="en-US" dirty="0" smtClean="0"/>
          </a:p>
          <a:p>
            <a:r>
              <a:rPr lang="en-US" dirty="0" smtClean="0"/>
              <a:t>E</a:t>
            </a:r>
            <a:r>
              <a:rPr lang="en-US" dirty="0"/>
              <a:t>, </a:t>
            </a:r>
            <a:r>
              <a:rPr lang="en-US" dirty="0" err="1"/>
              <a:t>pulsus</a:t>
            </a:r>
            <a:r>
              <a:rPr lang="en-US" dirty="0"/>
              <a:t> </a:t>
            </a:r>
            <a:r>
              <a:rPr lang="en-US" dirty="0" err="1"/>
              <a:t>parvus</a:t>
            </a:r>
            <a:r>
              <a:rPr lang="en-US" dirty="0"/>
              <a:t> et </a:t>
            </a:r>
            <a:r>
              <a:rPr lang="en-US" dirty="0" err="1"/>
              <a:t>tardus</a:t>
            </a:r>
            <a:endParaRPr lang="en-US" b="1" dirty="0"/>
          </a:p>
        </p:txBody>
      </p:sp>
      <p:sp>
        <p:nvSpPr>
          <p:cNvPr id="3" name="Title 2"/>
          <p:cNvSpPr>
            <a:spLocks noGrp="1"/>
          </p:cNvSpPr>
          <p:nvPr>
            <p:ph type="title"/>
          </p:nvPr>
        </p:nvSpPr>
        <p:spPr/>
        <p:txBody>
          <a:bodyPr/>
          <a:lstStyle/>
          <a:p>
            <a:r>
              <a:rPr lang="en-US" dirty="0" smtClean="0"/>
              <a:t>Cont. Abnormal </a:t>
            </a:r>
            <a:endParaRPr lang="en-US"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1981200"/>
            <a:ext cx="2286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107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fontScale="92500"/>
          </a:bodyPr>
          <a:lstStyle/>
          <a:p>
            <a:pPr marL="0" indent="0">
              <a:buNone/>
            </a:pPr>
            <a:r>
              <a:rPr lang="en-US" sz="4000" b="1" dirty="0"/>
              <a:t>The JVP pulse is </a:t>
            </a:r>
          </a:p>
          <a:p>
            <a:r>
              <a:rPr lang="en-US" dirty="0"/>
              <a:t>Not </a:t>
            </a:r>
            <a:r>
              <a:rPr lang="en-US" dirty="0" smtClean="0"/>
              <a:t>palpable</a:t>
            </a:r>
          </a:p>
          <a:p>
            <a:endParaRPr lang="en-US" dirty="0"/>
          </a:p>
          <a:p>
            <a:r>
              <a:rPr lang="en-US" dirty="0" err="1" smtClean="0"/>
              <a:t>Occludable</a:t>
            </a:r>
            <a:r>
              <a:rPr lang="en-US" dirty="0" smtClean="0"/>
              <a:t>: Obliterated </a:t>
            </a:r>
            <a:r>
              <a:rPr lang="en-US" dirty="0"/>
              <a:t>by </a:t>
            </a:r>
            <a:r>
              <a:rPr lang="en-US" dirty="0" smtClean="0"/>
              <a:t>pressure</a:t>
            </a:r>
          </a:p>
          <a:p>
            <a:endParaRPr lang="en-US" dirty="0"/>
          </a:p>
          <a:p>
            <a:r>
              <a:rPr lang="en-US" dirty="0" err="1"/>
              <a:t>Characterised</a:t>
            </a:r>
            <a:r>
              <a:rPr lang="en-US" dirty="0"/>
              <a:t> by </a:t>
            </a:r>
            <a:r>
              <a:rPr lang="en-US" dirty="0" smtClean="0"/>
              <a:t>two beats per cardiac cycle. </a:t>
            </a:r>
          </a:p>
          <a:p>
            <a:endParaRPr lang="en-US" dirty="0"/>
          </a:p>
          <a:p>
            <a:r>
              <a:rPr lang="en-US" dirty="0"/>
              <a:t>Varies with respiration - decreases with </a:t>
            </a:r>
            <a:r>
              <a:rPr lang="en-US" dirty="0" smtClean="0"/>
              <a:t>inspiration</a:t>
            </a:r>
          </a:p>
          <a:p>
            <a:endParaRPr lang="en-US" dirty="0" smtClean="0"/>
          </a:p>
          <a:p>
            <a:r>
              <a:rPr lang="en-US" dirty="0" smtClean="0"/>
              <a:t>Varies with Head-Up Tilt (HUT). Stand up will lower it. </a:t>
            </a:r>
            <a:endParaRPr lang="en-US" dirty="0"/>
          </a:p>
          <a:p>
            <a:endParaRPr lang="en-US" dirty="0"/>
          </a:p>
        </p:txBody>
      </p:sp>
      <p:sp>
        <p:nvSpPr>
          <p:cNvPr id="3" name="Title 2"/>
          <p:cNvSpPr>
            <a:spLocks noGrp="1"/>
          </p:cNvSpPr>
          <p:nvPr>
            <p:ph type="title"/>
          </p:nvPr>
        </p:nvSpPr>
        <p:spPr/>
        <p:txBody>
          <a:bodyPr/>
          <a:lstStyle/>
          <a:p>
            <a:r>
              <a:rPr lang="en-US" dirty="0" smtClean="0"/>
              <a:t>JVP vs. CAP</a:t>
            </a:r>
            <a:endParaRPr lang="en-US" dirty="0"/>
          </a:p>
        </p:txBody>
      </p:sp>
    </p:spTree>
    <p:extLst>
      <p:ext uri="{BB962C8B-B14F-4D97-AF65-F5344CB8AC3E}">
        <p14:creationId xmlns:p14="http://schemas.microsoft.com/office/powerpoint/2010/main" val="3452844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200891"/>
            <a:ext cx="47244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3276600"/>
            <a:ext cx="4724400" cy="3116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457200" y="381000"/>
            <a:ext cx="2514600" cy="2209800"/>
          </a:xfrm>
          <a:prstGeom prst="roundRect">
            <a:avLst/>
          </a:prstGeom>
          <a:ln>
            <a:noFill/>
          </a:ln>
          <a:effectLst>
            <a:glow rad="2286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JVP, CAP, ECG</a:t>
            </a:r>
            <a:endParaRPr lang="en-US" dirty="0"/>
          </a:p>
        </p:txBody>
      </p:sp>
      <p:sp>
        <p:nvSpPr>
          <p:cNvPr id="5" name="Rounded Rectangle 4"/>
          <p:cNvSpPr/>
          <p:nvPr/>
        </p:nvSpPr>
        <p:spPr>
          <a:xfrm>
            <a:off x="304800" y="3124200"/>
            <a:ext cx="3048000" cy="3505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a after the P wave while c after ORS</a:t>
            </a:r>
          </a:p>
          <a:p>
            <a:pPr algn="ctr"/>
            <a:endParaRPr lang="en-US" dirty="0" smtClean="0"/>
          </a:p>
          <a:p>
            <a:pPr algn="ctr"/>
            <a:r>
              <a:rPr lang="en-US" dirty="0" smtClean="0"/>
              <a:t>A, c with S1 and x ends before S2 while v is a bit after S2. </a:t>
            </a:r>
            <a:endParaRPr lang="ar-SA" dirty="0"/>
          </a:p>
        </p:txBody>
      </p:sp>
    </p:spTree>
    <p:extLst>
      <p:ext uri="{BB962C8B-B14F-4D97-AF65-F5344CB8AC3E}">
        <p14:creationId xmlns:p14="http://schemas.microsoft.com/office/powerpoint/2010/main" val="9141420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w="19050">
            <a:solidFill>
              <a:srgbClr val="00B050"/>
            </a:solidFill>
          </a:ln>
          <a:scene3d>
            <a:camera prst="orthographicFront"/>
            <a:lightRig rig="threePt" dir="t"/>
          </a:scene3d>
          <a:sp3d>
            <a:bevelT w="114300" prst="artDeco"/>
          </a:sp3d>
        </p:spPr>
        <p:txBody>
          <a:bodyPr/>
          <a:lstStyle/>
          <a:p>
            <a:r>
              <a:rPr lang="en-US" dirty="0" smtClean="0"/>
              <a:t>Some Tips!</a:t>
            </a:r>
            <a:endParaRPr lang="ar-SA" dirty="0"/>
          </a:p>
        </p:txBody>
      </p:sp>
      <p:sp>
        <p:nvSpPr>
          <p:cNvPr id="3" name="Content Placeholder 2"/>
          <p:cNvSpPr>
            <a:spLocks noGrp="1"/>
          </p:cNvSpPr>
          <p:nvPr>
            <p:ph sz="quarter" idx="13"/>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nSpc>
                <a:spcPct val="90000"/>
              </a:lnSpc>
            </a:pPr>
            <a:r>
              <a:rPr lang="en-US" dirty="0" smtClean="0">
                <a:solidFill>
                  <a:schemeClr val="tx1"/>
                </a:solidFill>
              </a:rPr>
              <a:t>In a normal </a:t>
            </a:r>
            <a:r>
              <a:rPr lang="en-US" dirty="0" err="1" smtClean="0">
                <a:solidFill>
                  <a:schemeClr val="tx1"/>
                </a:solidFill>
              </a:rPr>
              <a:t>person,the</a:t>
            </a:r>
            <a:r>
              <a:rPr lang="en-US" dirty="0" smtClean="0">
                <a:solidFill>
                  <a:schemeClr val="tx1"/>
                </a:solidFill>
              </a:rPr>
              <a:t> a wave is larger than v wave and x descent is more prominent than y descent</a:t>
            </a:r>
          </a:p>
          <a:p>
            <a:pPr>
              <a:lnSpc>
                <a:spcPct val="90000"/>
              </a:lnSpc>
            </a:pPr>
            <a:r>
              <a:rPr lang="en-US" dirty="0" smtClean="0">
                <a:solidFill>
                  <a:schemeClr val="tx1"/>
                </a:solidFill>
              </a:rPr>
              <a:t>A wave occurs just before S1or carotid pulse and has a sharp rise and fall</a:t>
            </a:r>
          </a:p>
          <a:p>
            <a:pPr>
              <a:lnSpc>
                <a:spcPct val="90000"/>
              </a:lnSpc>
            </a:pPr>
            <a:r>
              <a:rPr lang="en-US" dirty="0" smtClean="0">
                <a:solidFill>
                  <a:schemeClr val="tx1"/>
                </a:solidFill>
              </a:rPr>
              <a:t>V wave occurs just after arterial pulse and has a slow undulating pattern</a:t>
            </a:r>
          </a:p>
          <a:p>
            <a:pPr>
              <a:lnSpc>
                <a:spcPct val="90000"/>
              </a:lnSpc>
            </a:pPr>
            <a:r>
              <a:rPr lang="en-US" dirty="0" smtClean="0"/>
              <a:t>X descent occurs between S1 and S2 and y descent well after S2</a:t>
            </a:r>
          </a:p>
          <a:p>
            <a:endParaRPr lang="ar-SA" dirty="0"/>
          </a:p>
        </p:txBody>
      </p:sp>
      <p:pic>
        <p:nvPicPr>
          <p:cNvPr id="5" name="Content Placeholder 4" descr="the-family-houseboat-economy-any-budget-and-money-saving-tips-21290044.jpg"/>
          <p:cNvPicPr>
            <a:picLocks noGrp="1" noChangeAspect="1"/>
          </p:cNvPicPr>
          <p:nvPr>
            <p:ph sz="quarter" idx="14"/>
          </p:nvPr>
        </p:nvPicPr>
        <p:blipFill>
          <a:blip r:embed="rId2" cstate="print"/>
          <a:stretch>
            <a:fillRect/>
          </a:stretch>
        </p:blipFill>
        <p:spPr>
          <a:xfrm>
            <a:off x="5381625" y="2438400"/>
            <a:ext cx="3762375" cy="3810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you.gif"/>
          <p:cNvPicPr>
            <a:picLocks noGrp="1" noChangeAspect="1"/>
          </p:cNvPicPr>
          <p:nvPr>
            <p:ph idx="1"/>
          </p:nvPr>
        </p:nvPicPr>
        <p:blipFill>
          <a:blip r:embed="rId2" cstate="print"/>
          <a:stretch>
            <a:fillRect/>
          </a:stretch>
        </p:blipFill>
        <p:spPr>
          <a:xfrm>
            <a:off x="2362200" y="2438400"/>
            <a:ext cx="4343399" cy="3276599"/>
          </a:xfrm>
        </p:spPr>
      </p:pic>
    </p:spTree>
    <p:extLst>
      <p:ext uri="{BB962C8B-B14F-4D97-AF65-F5344CB8AC3E}">
        <p14:creationId xmlns:p14="http://schemas.microsoft.com/office/powerpoint/2010/main" val="1395753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jugular venous pressure (JVP) provides an indirect measure of central venous </a:t>
            </a:r>
            <a:r>
              <a:rPr lang="en-US" dirty="0" smtClean="0"/>
              <a:t>pressure.</a:t>
            </a:r>
          </a:p>
          <a:p>
            <a:endParaRPr lang="en-US" dirty="0"/>
          </a:p>
          <a:p>
            <a:r>
              <a:rPr lang="en-US" dirty="0"/>
              <a:t>The internal jugular vein connects to the right atrium without any intervening valves - thus acting as a column for the blood in the right atrium</a:t>
            </a:r>
            <a:r>
              <a:rPr lang="en-US" dirty="0" smtClean="0"/>
              <a:t>.</a:t>
            </a:r>
          </a:p>
          <a:p>
            <a:endParaRPr lang="en-US" dirty="0"/>
          </a:p>
          <a:p>
            <a:r>
              <a:rPr lang="en-US" dirty="0"/>
              <a:t>The JVP consists of certain waveforms and abnormalities of these can help diagnose certain conditions.</a:t>
            </a:r>
          </a:p>
          <a:p>
            <a:endParaRPr lang="en-US" dirty="0"/>
          </a:p>
        </p:txBody>
      </p:sp>
      <p:sp>
        <p:nvSpPr>
          <p:cNvPr id="3" name="Title 2"/>
          <p:cNvSpPr>
            <a:spLocks noGrp="1"/>
          </p:cNvSpPr>
          <p:nvPr>
            <p:ph type="title"/>
          </p:nvPr>
        </p:nvSpPr>
        <p:spPr/>
        <p:txBody>
          <a:bodyPr/>
          <a:lstStyle/>
          <a:p>
            <a:r>
              <a:rPr lang="en-US" dirty="0" smtClean="0"/>
              <a:t>Jugular Venous Pressure</a:t>
            </a:r>
            <a:endParaRPr lang="en-US" dirty="0"/>
          </a:p>
        </p:txBody>
      </p:sp>
    </p:spTree>
    <p:extLst>
      <p:ext uri="{BB962C8B-B14F-4D97-AF65-F5344CB8AC3E}">
        <p14:creationId xmlns:p14="http://schemas.microsoft.com/office/powerpoint/2010/main" val="1882894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56263" cy="1054250"/>
          </a:xfrm>
        </p:spPr>
        <p:txBody>
          <a:bodyPr/>
          <a:lstStyle/>
          <a:p>
            <a:r>
              <a:rPr lang="en-US" dirty="0" smtClean="0"/>
              <a:t>How to examine</a:t>
            </a:r>
            <a:endParaRPr lang="en-US" dirty="0"/>
          </a:p>
        </p:txBody>
      </p:sp>
      <p:sp>
        <p:nvSpPr>
          <p:cNvPr id="3" name="Content Placeholder 2"/>
          <p:cNvSpPr>
            <a:spLocks noGrp="1"/>
          </p:cNvSpPr>
          <p:nvPr>
            <p:ph sz="quarter" idx="13"/>
          </p:nvPr>
        </p:nvSpPr>
        <p:spPr>
          <a:xfrm>
            <a:off x="304800" y="1524000"/>
            <a:ext cx="4184904" cy="5181600"/>
          </a:xfrm>
        </p:spPr>
        <p:txBody>
          <a:bodyPr>
            <a:normAutofit fontScale="70000" lnSpcReduction="20000"/>
          </a:bodyPr>
          <a:lstStyle/>
          <a:p>
            <a:r>
              <a:rPr lang="en-US" sz="2600" dirty="0"/>
              <a:t>Use the right internal jugular vein (IJV).</a:t>
            </a:r>
          </a:p>
          <a:p>
            <a:r>
              <a:rPr lang="en-US" sz="2600" dirty="0"/>
              <a:t>Patient should be at a 45° angle.</a:t>
            </a:r>
          </a:p>
          <a:p>
            <a:r>
              <a:rPr lang="en-US" sz="2600" dirty="0"/>
              <a:t>Head turned slightly to the left.</a:t>
            </a:r>
          </a:p>
          <a:p>
            <a:r>
              <a:rPr lang="en-US" sz="2600" dirty="0"/>
              <a:t>If possible have a tangential light source that shines obliquely from the left.</a:t>
            </a:r>
          </a:p>
          <a:p>
            <a:r>
              <a:rPr lang="en-US" sz="2600" dirty="0"/>
              <a:t>Locate the surface markings of the IJV - runs from medial end of clavicle to the ear lobe under medial aspect of the sternocleidomastoid.</a:t>
            </a:r>
          </a:p>
          <a:p>
            <a:r>
              <a:rPr lang="en-US" sz="2600" dirty="0"/>
              <a:t>Locate the JVP - look for the double waveform pulsation (palpating the contralateral carotid pulse will help).</a:t>
            </a:r>
          </a:p>
          <a:p>
            <a:r>
              <a:rPr lang="en-US" sz="2600" dirty="0"/>
              <a:t>Measure the level of the JVP by measuring the vertical distance between the sternal angle and the top of the JVP. Measure the height - usually less than 3 cm.</a:t>
            </a:r>
          </a:p>
          <a:p>
            <a:endParaRPr lang="en-US" dirty="0"/>
          </a:p>
        </p:txBody>
      </p:sp>
      <p:sp>
        <p:nvSpPr>
          <p:cNvPr id="4" name="Content Placeholder 3"/>
          <p:cNvSpPr>
            <a:spLocks noGrp="1"/>
          </p:cNvSpPr>
          <p:nvPr>
            <p:ph sz="quarter" idx="14"/>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209800"/>
            <a:ext cx="38862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553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490" y="0"/>
            <a:ext cx="7756263" cy="990600"/>
          </a:xfrm>
        </p:spPr>
        <p:txBody>
          <a:bodyPr/>
          <a:lstStyle/>
          <a:p>
            <a:r>
              <a:rPr lang="en-US" dirty="0" smtClean="0"/>
              <a:t>JVP</a:t>
            </a:r>
            <a:endParaRPr lang="en-US" dirty="0"/>
          </a:p>
        </p:txBody>
      </p:sp>
      <p:sp>
        <p:nvSpPr>
          <p:cNvPr id="3" name="Content Placeholder 2"/>
          <p:cNvSpPr>
            <a:spLocks noGrp="1"/>
          </p:cNvSpPr>
          <p:nvPr>
            <p:ph sz="quarter" idx="13"/>
          </p:nvPr>
        </p:nvSpPr>
        <p:spPr>
          <a:xfrm>
            <a:off x="228600" y="990600"/>
            <a:ext cx="4261104" cy="5791200"/>
          </a:xfrm>
        </p:spPr>
        <p:txBody>
          <a:bodyPr>
            <a:normAutofit fontScale="92500" lnSpcReduction="20000"/>
          </a:bodyPr>
          <a:lstStyle/>
          <a:p>
            <a:r>
              <a:rPr lang="en-US" dirty="0"/>
              <a:t>Classically three upward deflections and two downward deflections have been described</a:t>
            </a:r>
            <a:r>
              <a:rPr lang="en-US" dirty="0" smtClean="0"/>
              <a:t>.</a:t>
            </a:r>
          </a:p>
          <a:p>
            <a:endParaRPr lang="en-US" dirty="0"/>
          </a:p>
          <a:p>
            <a:r>
              <a:rPr lang="en-US" dirty="0"/>
              <a:t>The upward deflections are the "a" (atrial contraction), "c" (ventricular contraction and resulting bulging of tricuspid into the right atrium during </a:t>
            </a:r>
            <a:r>
              <a:rPr lang="en-US" dirty="0" err="1"/>
              <a:t>isovolumic</a:t>
            </a:r>
            <a:r>
              <a:rPr lang="en-US" dirty="0"/>
              <a:t> systole) and "v" = atrial venous filling</a:t>
            </a:r>
            <a:r>
              <a:rPr lang="en-US" dirty="0" smtClean="0"/>
              <a:t>.</a:t>
            </a:r>
          </a:p>
          <a:p>
            <a:endParaRPr lang="en-US" dirty="0"/>
          </a:p>
          <a:p>
            <a:r>
              <a:rPr lang="en-US" dirty="0"/>
              <a:t>The downward deflections of the wave are the "x" (the atrium relaxes and the tricuspid valve moves downward) and the "y" descent (filling of ventricle after tricuspid opening).</a:t>
            </a:r>
          </a:p>
          <a:p>
            <a:endParaRPr lang="en-US" dirty="0"/>
          </a:p>
        </p:txBody>
      </p:sp>
      <p:sp>
        <p:nvSpPr>
          <p:cNvPr id="4" name="Content Placeholder 3"/>
          <p:cNvSpPr>
            <a:spLocks noGrp="1"/>
          </p:cNvSpPr>
          <p:nvPr>
            <p:ph sz="quarter" idx="14"/>
          </p:nvPr>
        </p:nvSpPr>
        <p:spPr/>
        <p:txBody>
          <a:bodyPr/>
          <a:lstStyle/>
          <a:p>
            <a:r>
              <a:rPr lang="en-US" b="1" u="sng" dirty="0" smtClean="0">
                <a:solidFill>
                  <a:srgbClr val="0070C0"/>
                </a:solidFill>
              </a:rPr>
              <a:t>Jugular Venous Pulse</a:t>
            </a:r>
            <a:endParaRPr lang="en-US" b="1" u="sng" dirty="0">
              <a:solidFill>
                <a:srgbClr val="0070C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2819400"/>
            <a:ext cx="38100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0386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JVP and ECG</a:t>
            </a:r>
            <a:endParaRPr lang="en-US" dirty="0"/>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286000"/>
            <a:ext cx="5694218"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0846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Causes </a:t>
            </a:r>
            <a:r>
              <a:rPr lang="en-US" b="1" dirty="0"/>
              <a:t>of a raised </a:t>
            </a:r>
            <a:r>
              <a:rPr lang="en-US" b="1" dirty="0" smtClean="0"/>
              <a:t>JVP:</a:t>
            </a:r>
          </a:p>
          <a:p>
            <a:r>
              <a:rPr lang="en-US" dirty="0" smtClean="0"/>
              <a:t> </a:t>
            </a:r>
            <a:r>
              <a:rPr lang="en-US" dirty="0"/>
              <a:t>Heart failure</a:t>
            </a:r>
          </a:p>
          <a:p>
            <a:r>
              <a:rPr lang="en-US" dirty="0"/>
              <a:t>Constrictive pericarditis (JVP increases on inspiration called </a:t>
            </a:r>
            <a:r>
              <a:rPr lang="en-US" dirty="0" err="1"/>
              <a:t>Kussmaul's</a:t>
            </a:r>
            <a:r>
              <a:rPr lang="en-US" dirty="0"/>
              <a:t> sign)</a:t>
            </a:r>
          </a:p>
          <a:p>
            <a:r>
              <a:rPr lang="en-US" dirty="0"/>
              <a:t>Cardiac </a:t>
            </a:r>
            <a:r>
              <a:rPr lang="en-US" dirty="0" err="1"/>
              <a:t>tamponade</a:t>
            </a:r>
            <a:endParaRPr lang="en-US" dirty="0"/>
          </a:p>
          <a:p>
            <a:r>
              <a:rPr lang="en-US" dirty="0"/>
              <a:t>Fluid overload e.g. renal disease</a:t>
            </a:r>
          </a:p>
          <a:p>
            <a:r>
              <a:rPr lang="en-US" dirty="0"/>
              <a:t>Superior vena cava obstruction (no pulsation)</a:t>
            </a:r>
          </a:p>
          <a:p>
            <a:endParaRPr lang="en-US" dirty="0"/>
          </a:p>
        </p:txBody>
      </p:sp>
      <p:sp>
        <p:nvSpPr>
          <p:cNvPr id="3" name="Title 2"/>
          <p:cNvSpPr>
            <a:spLocks noGrp="1"/>
          </p:cNvSpPr>
          <p:nvPr>
            <p:ph type="title"/>
          </p:nvPr>
        </p:nvSpPr>
        <p:spPr/>
        <p:txBody>
          <a:bodyPr/>
          <a:lstStyle/>
          <a:p>
            <a:r>
              <a:rPr lang="en-US" dirty="0" smtClean="0"/>
              <a:t>Abnormal JVP</a:t>
            </a:r>
            <a:endParaRPr lang="en-US" dirty="0"/>
          </a:p>
        </p:txBody>
      </p:sp>
    </p:spTree>
    <p:extLst>
      <p:ext uri="{BB962C8B-B14F-4D97-AF65-F5344CB8AC3E}">
        <p14:creationId xmlns:p14="http://schemas.microsoft.com/office/powerpoint/2010/main" val="1685347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8600"/>
            <a:ext cx="7745505" cy="6400800"/>
          </a:xfrm>
        </p:spPr>
        <p:txBody>
          <a:bodyPr>
            <a:normAutofit/>
          </a:bodyPr>
          <a:lstStyle/>
          <a:p>
            <a:r>
              <a:rPr lang="en-US" b="1" dirty="0">
                <a:solidFill>
                  <a:srgbClr val="FF0000"/>
                </a:solidFill>
              </a:rPr>
              <a:t>Abnormalities of the a wave</a:t>
            </a:r>
          </a:p>
          <a:p>
            <a:r>
              <a:rPr lang="en-US" dirty="0"/>
              <a:t>Disappears in atrial fibrillation</a:t>
            </a:r>
          </a:p>
          <a:p>
            <a:r>
              <a:rPr lang="en-US" dirty="0"/>
              <a:t>Large a waves occur in any cause of right </a:t>
            </a:r>
            <a:r>
              <a:rPr lang="en-US" dirty="0" err="1" smtClean="0"/>
              <a:t>atrial</a:t>
            </a:r>
            <a:r>
              <a:rPr lang="en-US" dirty="0" smtClean="0"/>
              <a:t> contraction pressure </a:t>
            </a:r>
            <a:r>
              <a:rPr lang="en-US" dirty="0"/>
              <a:t>(pulmonary hypertension and pulmonary stenosis) and tricuspid </a:t>
            </a:r>
            <a:r>
              <a:rPr lang="en-US" dirty="0" err="1" smtClean="0"/>
              <a:t>stenosis</a:t>
            </a:r>
            <a:r>
              <a:rPr lang="en-US" dirty="0" smtClean="0"/>
              <a:t>, right heart </a:t>
            </a:r>
            <a:r>
              <a:rPr lang="en-US" dirty="0" err="1" smtClean="0"/>
              <a:t>faluire</a:t>
            </a:r>
            <a:r>
              <a:rPr lang="en-US" dirty="0" smtClean="0"/>
              <a:t>. </a:t>
            </a:r>
            <a:endParaRPr lang="en-US" dirty="0"/>
          </a:p>
          <a:p>
            <a:r>
              <a:rPr lang="en-US" dirty="0"/>
              <a:t>Extra large a waves (called cannon waves) in complete heart </a:t>
            </a:r>
            <a:r>
              <a:rPr lang="en-US" dirty="0" smtClean="0"/>
              <a:t>block, </a:t>
            </a:r>
            <a:r>
              <a:rPr lang="en-US" dirty="0" err="1" smtClean="0"/>
              <a:t>atrial</a:t>
            </a:r>
            <a:r>
              <a:rPr lang="en-US" dirty="0" smtClean="0"/>
              <a:t> flutter, </a:t>
            </a:r>
            <a:r>
              <a:rPr lang="en-US" dirty="0"/>
              <a:t>and </a:t>
            </a:r>
            <a:r>
              <a:rPr lang="en-US" dirty="0" smtClean="0"/>
              <a:t>tachycardia</a:t>
            </a:r>
          </a:p>
          <a:p>
            <a:endParaRPr lang="en-US" dirty="0"/>
          </a:p>
          <a:p>
            <a:pPr marL="0" indent="0">
              <a:buNone/>
            </a:pPr>
            <a:endParaRPr lang="en-US" dirty="0"/>
          </a:p>
          <a:p>
            <a:r>
              <a:rPr lang="en-US" b="1" dirty="0">
                <a:solidFill>
                  <a:srgbClr val="FF0000"/>
                </a:solidFill>
              </a:rPr>
              <a:t>Prominent v waves</a:t>
            </a:r>
          </a:p>
          <a:p>
            <a:r>
              <a:rPr lang="en-US" dirty="0"/>
              <a:t>Tricuspid regurgitation - called cv or V waves and occur at the same time as systole (combination of v wave and loss of x descent); there may be ear lobe </a:t>
            </a:r>
            <a:r>
              <a:rPr lang="en-US" dirty="0" smtClean="0"/>
              <a:t>movement</a:t>
            </a:r>
            <a:endParaRPr lang="en-US" dirty="0"/>
          </a:p>
        </p:txBody>
      </p:sp>
    </p:spTree>
    <p:extLst>
      <p:ext uri="{BB962C8B-B14F-4D97-AF65-F5344CB8AC3E}">
        <p14:creationId xmlns:p14="http://schemas.microsoft.com/office/powerpoint/2010/main" val="1745292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a:bodyPr>
          <a:lstStyle/>
          <a:p>
            <a:r>
              <a:rPr lang="en-US" b="1" dirty="0">
                <a:solidFill>
                  <a:srgbClr val="FF0000"/>
                </a:solidFill>
              </a:rPr>
              <a:t>Slow y descent</a:t>
            </a:r>
          </a:p>
          <a:p>
            <a:r>
              <a:rPr lang="en-US" dirty="0"/>
              <a:t>Tricuspid stenosis</a:t>
            </a:r>
          </a:p>
          <a:p>
            <a:r>
              <a:rPr lang="en-US" dirty="0"/>
              <a:t>Right atrial </a:t>
            </a:r>
            <a:r>
              <a:rPr lang="en-US" dirty="0" err="1"/>
              <a:t>myxoma</a:t>
            </a:r>
            <a:endParaRPr lang="en-US" dirty="0"/>
          </a:p>
          <a:p>
            <a:r>
              <a:rPr lang="en-US" b="1" dirty="0">
                <a:solidFill>
                  <a:srgbClr val="FF0000"/>
                </a:solidFill>
              </a:rPr>
              <a:t>Steep y descent</a:t>
            </a:r>
          </a:p>
          <a:p>
            <a:r>
              <a:rPr lang="en-US" dirty="0"/>
              <a:t>Right ventricular failure</a:t>
            </a:r>
          </a:p>
          <a:p>
            <a:r>
              <a:rPr lang="en-US" dirty="0"/>
              <a:t>Constrictive pericarditis</a:t>
            </a:r>
          </a:p>
          <a:p>
            <a:r>
              <a:rPr lang="en-US" dirty="0"/>
              <a:t>Tricuspid regurgitation</a:t>
            </a:r>
          </a:p>
          <a:p>
            <a:r>
              <a:rPr lang="en-US" dirty="0"/>
              <a:t>(The last two conditions have a rapid rise and fall of the JVP called </a:t>
            </a:r>
            <a:r>
              <a:rPr lang="en-US" dirty="0" err="1"/>
              <a:t>Friedreich's</a:t>
            </a:r>
            <a:r>
              <a:rPr lang="en-US" dirty="0"/>
              <a:t> sign)</a:t>
            </a:r>
          </a:p>
          <a:p>
            <a:endParaRPr lang="en-US" dirty="0"/>
          </a:p>
        </p:txBody>
      </p:sp>
      <p:sp>
        <p:nvSpPr>
          <p:cNvPr id="3" name="Title 2"/>
          <p:cNvSpPr>
            <a:spLocks noGrp="1"/>
          </p:cNvSpPr>
          <p:nvPr>
            <p:ph type="title"/>
          </p:nvPr>
        </p:nvSpPr>
        <p:spPr/>
        <p:txBody>
          <a:bodyPr/>
          <a:lstStyle/>
          <a:p>
            <a:r>
              <a:rPr lang="en-US" dirty="0" smtClean="0"/>
              <a:t>Cont. </a:t>
            </a:r>
            <a:endParaRPr lang="en-US" dirty="0"/>
          </a:p>
        </p:txBody>
      </p:sp>
    </p:spTree>
    <p:extLst>
      <p:ext uri="{BB962C8B-B14F-4D97-AF65-F5344CB8AC3E}">
        <p14:creationId xmlns:p14="http://schemas.microsoft.com/office/powerpoint/2010/main" val="15591813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263</TotalTime>
  <Words>1160</Words>
  <Application>Microsoft Office PowerPoint</Application>
  <PresentationFormat>On-screen Show (4:3)</PresentationFormat>
  <Paragraphs>118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Hardcover</vt:lpstr>
      <vt:lpstr>Jugular venous pressure and carotid arterial pressure</vt:lpstr>
      <vt:lpstr>Objectives</vt:lpstr>
      <vt:lpstr>Jugular Venous Pressure</vt:lpstr>
      <vt:lpstr>How to examine</vt:lpstr>
      <vt:lpstr>JVP</vt:lpstr>
      <vt:lpstr>JVP and ECG</vt:lpstr>
      <vt:lpstr>Abnormal JVP</vt:lpstr>
      <vt:lpstr>PowerPoint Presentation</vt:lpstr>
      <vt:lpstr>Cont. </vt:lpstr>
      <vt:lpstr>Carotid arterial pressure</vt:lpstr>
      <vt:lpstr>Cont. </vt:lpstr>
      <vt:lpstr>CAP RECORDING </vt:lpstr>
      <vt:lpstr>How to examine </vt:lpstr>
      <vt:lpstr>Cont. </vt:lpstr>
      <vt:lpstr>CAP and ECG</vt:lpstr>
      <vt:lpstr>Abnormal CAP</vt:lpstr>
      <vt:lpstr>Cont. </vt:lpstr>
      <vt:lpstr>Cont. </vt:lpstr>
      <vt:lpstr>Cont. </vt:lpstr>
      <vt:lpstr>Cont. Abnormal </vt:lpstr>
      <vt:lpstr>JVP vs. CAP</vt:lpstr>
      <vt:lpstr>PowerPoint Presentation</vt:lpstr>
      <vt:lpstr>Some Tips!</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Jugular venous pressure and carotid arterial pressure</dc:title>
  <dc:creator>Computer</dc:creator>
  <cp:lastModifiedBy>3422</cp:lastModifiedBy>
  <cp:revision>38</cp:revision>
  <dcterms:created xsi:type="dcterms:W3CDTF">2011-03-25T17:05:36Z</dcterms:created>
  <dcterms:modified xsi:type="dcterms:W3CDTF">2013-03-12T05:27:39Z</dcterms:modified>
</cp:coreProperties>
</file>