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42"/>
  </p:notesMasterIdLst>
  <p:sldIdLst>
    <p:sldId id="256" r:id="rId2"/>
    <p:sldId id="327" r:id="rId3"/>
    <p:sldId id="328" r:id="rId4"/>
    <p:sldId id="257" r:id="rId5"/>
    <p:sldId id="258" r:id="rId6"/>
    <p:sldId id="310" r:id="rId7"/>
    <p:sldId id="311" r:id="rId8"/>
    <p:sldId id="321" r:id="rId9"/>
    <p:sldId id="322" r:id="rId10"/>
    <p:sldId id="295" r:id="rId11"/>
    <p:sldId id="297" r:id="rId12"/>
    <p:sldId id="296" r:id="rId13"/>
    <p:sldId id="266" r:id="rId14"/>
    <p:sldId id="315" r:id="rId15"/>
    <p:sldId id="267" r:id="rId16"/>
    <p:sldId id="313" r:id="rId17"/>
    <p:sldId id="268" r:id="rId18"/>
    <p:sldId id="300" r:id="rId19"/>
    <p:sldId id="325" r:id="rId20"/>
    <p:sldId id="309" r:id="rId21"/>
    <p:sldId id="299" r:id="rId22"/>
    <p:sldId id="314" r:id="rId23"/>
    <p:sldId id="263" r:id="rId24"/>
    <p:sldId id="326" r:id="rId25"/>
    <p:sldId id="318" r:id="rId26"/>
    <p:sldId id="317" r:id="rId27"/>
    <p:sldId id="316" r:id="rId28"/>
    <p:sldId id="319" r:id="rId29"/>
    <p:sldId id="320" r:id="rId30"/>
    <p:sldId id="323" r:id="rId31"/>
    <p:sldId id="324" r:id="rId32"/>
    <p:sldId id="272" r:id="rId33"/>
    <p:sldId id="273" r:id="rId34"/>
    <p:sldId id="274" r:id="rId35"/>
    <p:sldId id="275" r:id="rId36"/>
    <p:sldId id="276" r:id="rId37"/>
    <p:sldId id="277" r:id="rId38"/>
    <p:sldId id="278" r:id="rId39"/>
    <p:sldId id="282" r:id="rId40"/>
    <p:sldId id="301" r:id="rId4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نمط ذو سمات 1 - تميي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نمط فاتح 3 - تميي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2" d="100"/>
          <a:sy n="102" d="100"/>
        </p:scale>
        <p:origin x="-234" y="-84"/>
      </p:cViewPr>
      <p:guideLst>
        <p:guide orient="horz" pos="2160"/>
        <p:guide pos="2880"/>
      </p:guideLst>
    </p:cSldViewPr>
  </p:slideViewPr>
  <p:notesTextViewPr>
    <p:cViewPr>
      <p:scale>
        <a:sx n="100" d="100"/>
        <a:sy n="100" d="100"/>
      </p:scale>
      <p:origin x="0" y="462"/>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D732A63-4F6E-493D-B5D4-F9DCF8B8F775}" type="datetimeFigureOut">
              <a:rPr lang="ar-SA" smtClean="0"/>
              <a:pPr/>
              <a:t>09/05/1433</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7D74D10-00D5-4949-AF66-F70B748AE598}"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en.wikipedia.org/wiki/Atrium_(anatomy)" TargetMode="External"/><Relationship Id="rId3" Type="http://schemas.openxmlformats.org/officeDocument/2006/relationships/hyperlink" Target="http://en.wikipedia.org/wiki/Hormone" TargetMode="External"/><Relationship Id="rId7" Type="http://schemas.openxmlformats.org/officeDocument/2006/relationships/hyperlink" Target="http://en.wikipedia.org/wiki/Potassium"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en.wikipedia.org/wiki/Sodium" TargetMode="External"/><Relationship Id="rId11" Type="http://schemas.openxmlformats.org/officeDocument/2006/relationships/hyperlink" Target="http://en.wikipedia.org/wiki/Renin" TargetMode="External"/><Relationship Id="rId5" Type="http://schemas.openxmlformats.org/officeDocument/2006/relationships/hyperlink" Target="http://en.wikipedia.org/wiki/Water" TargetMode="External"/><Relationship Id="rId10" Type="http://schemas.openxmlformats.org/officeDocument/2006/relationships/hyperlink" Target="http://en.wikipedia.org/wiki/Juxtaglomerular_cell" TargetMode="External"/><Relationship Id="rId4" Type="http://schemas.openxmlformats.org/officeDocument/2006/relationships/hyperlink" Target="http://en.wikipedia.org/wiki/Homeostasis" TargetMode="External"/><Relationship Id="rId9" Type="http://schemas.openxmlformats.org/officeDocument/2006/relationships/hyperlink" Target="http://en.wikipedia.org/wiki/Atrial_myocytes"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en.wikipedia.org/wiki/Mm_H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47D74D10-00D5-4949-AF66-F70B748AE598}" type="slidenum">
              <a:rPr lang="ar-SA" smtClean="0"/>
              <a:pPr/>
              <a:t>2</a:t>
            </a:fld>
            <a:endParaRPr lang="ar-S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b="1" dirty="0" smtClean="0"/>
              <a:t>The relaxed subject sits on a chair.  </a:t>
            </a:r>
          </a:p>
          <a:p>
            <a:pPr algn="l" rtl="0"/>
            <a:r>
              <a:rPr lang="en-US" b="1" dirty="0" smtClean="0"/>
              <a:t>The cuff of the </a:t>
            </a:r>
            <a:r>
              <a:rPr lang="en-US" b="1" dirty="0" err="1" smtClean="0"/>
              <a:t>sphygmo</a:t>
            </a:r>
            <a:r>
              <a:rPr lang="en-US" b="1" dirty="0" smtClean="0"/>
              <a:t> is wrapped firmly around the right arm above the elbow.</a:t>
            </a:r>
          </a:p>
          <a:p>
            <a:pPr algn="l" rtl="0"/>
            <a:r>
              <a:rPr lang="en-US" b="1" dirty="0" smtClean="0"/>
              <a:t> The lower arm should be resting on a bench.</a:t>
            </a:r>
          </a:p>
          <a:p>
            <a:pPr algn="l" rtl="0"/>
            <a:r>
              <a:rPr lang="en-US" b="1" dirty="0" smtClean="0"/>
              <a:t>The radial pulse is palpated with the fingers of the left hand. </a:t>
            </a:r>
          </a:p>
          <a:p>
            <a:pPr algn="l" rtl="0"/>
            <a:r>
              <a:rPr lang="en-US" b="1" dirty="0" smtClean="0"/>
              <a:t> The number of beats in 30 seconds is counted, and the heart rate in beats per minute is recorded.</a:t>
            </a:r>
          </a:p>
          <a:p>
            <a:pPr algn="l" rtl="0"/>
            <a:r>
              <a:rPr lang="en-US" b="1" dirty="0" smtClean="0"/>
              <a:t>The valve on the inflating bulb of the sphygmomanometer is closed.  </a:t>
            </a:r>
          </a:p>
          <a:p>
            <a:pPr algn="l" rtl="0"/>
            <a:r>
              <a:rPr lang="en-US" b="1" dirty="0" smtClean="0"/>
              <a:t>The cuff is inflated slowly (10 mm Hg/sec) until the radial pulse is no longer felt.  </a:t>
            </a:r>
          </a:p>
          <a:p>
            <a:pPr algn="l" rtl="0"/>
            <a:r>
              <a:rPr lang="en-US" b="1" dirty="0" smtClean="0"/>
              <a:t>The cuff is inflated further until the pressure is about 30 mm Hg higher.</a:t>
            </a:r>
          </a:p>
          <a:p>
            <a:pPr algn="l" rtl="0"/>
            <a:r>
              <a:rPr lang="en-US" b="1" dirty="0" smtClean="0"/>
              <a:t>The valve on the inflating bulb is opened slightly, allowing the pressure to drop slowly by about 5 mm Hg/sec. </a:t>
            </a:r>
          </a:p>
          <a:p>
            <a:pPr algn="l" rtl="0"/>
            <a:r>
              <a:rPr lang="en-US" b="1" dirty="0" smtClean="0"/>
              <a:t> At some point, one will be able to feel the radial pulse once again. </a:t>
            </a:r>
          </a:p>
          <a:p>
            <a:pPr algn="l" rtl="0"/>
            <a:r>
              <a:rPr lang="en-US" b="1" dirty="0" smtClean="0"/>
              <a:t> The pressure indicated on the gauge when the pulse reappears is noted.  </a:t>
            </a:r>
          </a:p>
          <a:p>
            <a:pPr algn="l" rtl="0"/>
            <a:r>
              <a:rPr lang="en-US" b="1" dirty="0" smtClean="0"/>
              <a:t>This is the systolic pressure.  </a:t>
            </a:r>
          </a:p>
          <a:p>
            <a:pPr algn="l" rtl="0"/>
            <a:r>
              <a:rPr lang="en-US" b="1" dirty="0" smtClean="0"/>
              <a:t>Now the pressure in the cuff is quickly released, so as not to cause undue discomfort to the subject.</a:t>
            </a:r>
            <a:endParaRPr lang="ar-SA" b="1" dirty="0" smtClean="0"/>
          </a:p>
          <a:p>
            <a:pPr algn="l" rtl="0"/>
            <a:endParaRPr lang="ar-SA" b="1" dirty="0" smtClean="0"/>
          </a:p>
          <a:p>
            <a:pPr algn="l" rtl="0"/>
            <a:endParaRPr lang="en-US" b="1" dirty="0" smtClean="0"/>
          </a:p>
          <a:p>
            <a:pPr algn="l" rtl="0"/>
            <a:endParaRPr lang="en-US" b="1" dirty="0" smtClean="0"/>
          </a:p>
          <a:p>
            <a:pPr algn="l" rtl="0"/>
            <a:endParaRPr lang="ar-SA" b="1" dirty="0"/>
          </a:p>
        </p:txBody>
      </p:sp>
      <p:sp>
        <p:nvSpPr>
          <p:cNvPr id="4" name="عنصر نائب لرقم الشريحة 3"/>
          <p:cNvSpPr>
            <a:spLocks noGrp="1"/>
          </p:cNvSpPr>
          <p:nvPr>
            <p:ph type="sldNum" sz="quarter" idx="10"/>
          </p:nvPr>
        </p:nvSpPr>
        <p:spPr/>
        <p:txBody>
          <a:bodyPr/>
          <a:lstStyle/>
          <a:p>
            <a:fld id="{47D74D10-00D5-4949-AF66-F70B748AE598}" type="slidenum">
              <a:rPr lang="ar-SA" smtClean="0"/>
              <a:pPr/>
              <a:t>12</a:t>
            </a:fld>
            <a:endParaRPr lang="ar-S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7C1377-5CAB-4873-90B7-59C4EAFDAEA4}" type="slidenum">
              <a:rPr lang="en-US"/>
              <a:pPr/>
              <a:t>13</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pPr marL="1143000" lvl="2" indent="-228600" algn="l" rtl="0"/>
            <a:r>
              <a:rPr lang="en-US" b="1" dirty="0" smtClean="0"/>
              <a:t>Nancy and Sarah are now going to demonstrate the correct way to measure blood pressure, we will go over each step as they do it</a:t>
            </a:r>
          </a:p>
          <a:p>
            <a:pPr marL="1143000" lvl="2" indent="-228600" algn="l" rtl="0"/>
            <a:endParaRPr lang="en-US" b="1" dirty="0" smtClean="0"/>
          </a:p>
          <a:p>
            <a:pPr marL="1143000" lvl="2" indent="-228600" algn="l" rtl="0"/>
            <a:r>
              <a:rPr lang="en-US" b="1" dirty="0" smtClean="0"/>
              <a:t>Seated for 5 minutes</a:t>
            </a:r>
          </a:p>
          <a:p>
            <a:pPr marL="1600200" lvl="3" indent="-228600" algn="l" rtl="0"/>
            <a:r>
              <a:rPr lang="en-US" b="1" dirty="0" smtClean="0"/>
              <a:t>No smoking, caffeine or vigorous exercise for 30 minutes before</a:t>
            </a:r>
          </a:p>
          <a:p>
            <a:pPr marL="1143000" lvl="2" indent="-228600" algn="l" rtl="0"/>
            <a:r>
              <a:rPr lang="en-US" b="1" dirty="0" smtClean="0"/>
              <a:t>Patient Position</a:t>
            </a:r>
          </a:p>
          <a:p>
            <a:pPr marL="1600200" lvl="3" indent="-228600" algn="l" rtl="0"/>
            <a:r>
              <a:rPr lang="en-US" b="1" dirty="0" smtClean="0"/>
              <a:t>Sit straight, both feet flat on floor, arm at slightly more than 90 degree angle on table with crease in elbow level with  heart</a:t>
            </a:r>
          </a:p>
          <a:p>
            <a:pPr marL="1143000" lvl="2" indent="-228600" algn="l" rtl="0"/>
            <a:r>
              <a:rPr lang="en-US" b="1" dirty="0" smtClean="0"/>
              <a:t>Expose Upper arm</a:t>
            </a:r>
          </a:p>
          <a:p>
            <a:pPr marL="1600200" lvl="3" indent="-228600" algn="l" rtl="0"/>
            <a:r>
              <a:rPr lang="en-US" b="1" dirty="0" smtClean="0"/>
              <a:t>Use the right arm- for accuracy and for consistency</a:t>
            </a:r>
          </a:p>
          <a:p>
            <a:pPr marL="1143000" lvl="2" indent="-228600" algn="l" rtl="0"/>
            <a:r>
              <a:rPr lang="en-US" b="1" dirty="0" smtClean="0"/>
              <a:t>Center of upper arm at heart level</a:t>
            </a:r>
          </a:p>
          <a:p>
            <a:pPr marL="1600200" lvl="3" indent="-228600" algn="l" rtl="0"/>
            <a:r>
              <a:rPr lang="en-US" b="1" dirty="0" smtClean="0"/>
              <a:t>Elbow slightly flexed, Forearm with the palm facing upwards and supported on flat surface</a:t>
            </a:r>
            <a:endParaRPr lang="en-US" b="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609600" indent="-609600" algn="l" rtl="0">
              <a:buNone/>
            </a:pPr>
            <a:r>
              <a:rPr lang="en-US" sz="1400" b="1" dirty="0" smtClean="0"/>
              <a:t>Seated for 5 minutes</a:t>
            </a:r>
          </a:p>
          <a:p>
            <a:pPr marL="609600" indent="-609600" algn="l" rtl="0">
              <a:buNone/>
            </a:pPr>
            <a:r>
              <a:rPr lang="en-US" sz="1400" b="1" dirty="0" smtClean="0"/>
              <a:t>Patient Position</a:t>
            </a:r>
          </a:p>
          <a:p>
            <a:pPr marL="609600" indent="-609600" algn="l" rtl="0">
              <a:buNone/>
            </a:pPr>
            <a:r>
              <a:rPr lang="en-US" sz="1400" b="1" dirty="0" smtClean="0"/>
              <a:t>Expose Upper arm, cuff size</a:t>
            </a:r>
          </a:p>
          <a:p>
            <a:pPr marL="609600" indent="-609600" algn="l" rtl="0">
              <a:buNone/>
            </a:pPr>
            <a:r>
              <a:rPr lang="en-US" sz="1400" b="1" dirty="0" smtClean="0"/>
              <a:t>Center of upper arm at heart level</a:t>
            </a:r>
          </a:p>
          <a:p>
            <a:pPr algn="l" rtl="0"/>
            <a:endParaRPr lang="ar-SA" sz="1800" dirty="0"/>
          </a:p>
        </p:txBody>
      </p:sp>
      <p:sp>
        <p:nvSpPr>
          <p:cNvPr id="4" name="عنصر نائب لرقم الشريحة 3"/>
          <p:cNvSpPr>
            <a:spLocks noGrp="1"/>
          </p:cNvSpPr>
          <p:nvPr>
            <p:ph type="sldNum" sz="quarter" idx="10"/>
          </p:nvPr>
        </p:nvSpPr>
        <p:spPr/>
        <p:txBody>
          <a:bodyPr/>
          <a:lstStyle/>
          <a:p>
            <a:fld id="{47D74D10-00D5-4949-AF66-F70B748AE598}" type="slidenum">
              <a:rPr lang="ar-SA" smtClean="0"/>
              <a:pPr/>
              <a:t>14</a:t>
            </a:fld>
            <a:endParaRPr lang="ar-S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7ED078-8C5D-4495-942D-F5A9FD0CDCAE}" type="slidenum">
              <a:rPr lang="en-US"/>
              <a:pPr/>
              <a:t>15</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pPr marL="1143000" lvl="2" indent="-228600" algn="l" rtl="0"/>
            <a:r>
              <a:rPr lang="en-US" sz="1600" b="1" dirty="0" smtClean="0"/>
              <a:t>Locate brachial artery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1143000" lvl="2" algn="l" rtl="0"/>
            <a:r>
              <a:rPr lang="en-US" b="1" dirty="0" smtClean="0"/>
              <a:t>Make sure cuff is correct size</a:t>
            </a:r>
          </a:p>
          <a:p>
            <a:pPr marL="1143000" lvl="2" algn="l" rtl="0"/>
            <a:r>
              <a:rPr lang="en-US" b="1" dirty="0" smtClean="0"/>
              <a:t>Cuff applied 1 inch above crease at elbow</a:t>
            </a:r>
          </a:p>
          <a:p>
            <a:pPr marL="1143000" lvl="2" algn="l" rtl="0"/>
            <a:r>
              <a:rPr lang="en-US" b="1" dirty="0" smtClean="0"/>
              <a:t>Palpate radial pulse</a:t>
            </a:r>
          </a:p>
          <a:p>
            <a:pPr marL="1143000" lvl="2" algn="l" rtl="0"/>
            <a:r>
              <a:rPr lang="en-US" b="1" dirty="0" smtClean="0"/>
              <a:t>Inflate cuff until pulse disappears</a:t>
            </a:r>
            <a:endParaRPr lang="ar-SA" b="1" dirty="0" smtClean="0"/>
          </a:p>
          <a:p>
            <a:pPr algn="l" rtl="0"/>
            <a:endParaRPr lang="ar-SA" b="1" dirty="0"/>
          </a:p>
        </p:txBody>
      </p:sp>
      <p:sp>
        <p:nvSpPr>
          <p:cNvPr id="4" name="عنصر نائب لرقم الشريحة 3"/>
          <p:cNvSpPr>
            <a:spLocks noGrp="1"/>
          </p:cNvSpPr>
          <p:nvPr>
            <p:ph type="sldNum" sz="quarter" idx="10"/>
          </p:nvPr>
        </p:nvSpPr>
        <p:spPr/>
        <p:txBody>
          <a:bodyPr/>
          <a:lstStyle/>
          <a:p>
            <a:fld id="{47D74D10-00D5-4949-AF66-F70B748AE598}" type="slidenum">
              <a:rPr lang="ar-SA" smtClean="0"/>
              <a:pPr/>
              <a:t>16</a:t>
            </a:fld>
            <a:endParaRPr lang="ar-S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462ADE-DDE5-4057-9826-7B8110BD2872}" type="slidenum">
              <a:rPr lang="en-US"/>
              <a:pPr/>
              <a:t>17</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pPr marL="1143000" lvl="2" indent="-228600" algn="l" rtl="0"/>
            <a:r>
              <a:rPr lang="en-US" b="1" dirty="0" smtClean="0"/>
              <a:t>Place </a:t>
            </a:r>
            <a:r>
              <a:rPr lang="en-US" b="1" dirty="0"/>
              <a:t>stethoscope on brachial artery</a:t>
            </a:r>
          </a:p>
          <a:p>
            <a:pPr marL="1143000" lvl="2" indent="-228600" algn="l" rtl="0"/>
            <a:r>
              <a:rPr lang="en-US" b="1" dirty="0"/>
              <a:t>Pump up cuff to 20-30 above point of obliteration</a:t>
            </a:r>
          </a:p>
          <a:p>
            <a:pPr marL="1600200" lvl="3" indent="-228600" algn="l" rtl="0"/>
            <a:r>
              <a:rPr lang="en-US" b="1" dirty="0"/>
              <a:t>20 for kids</a:t>
            </a:r>
          </a:p>
          <a:p>
            <a:pPr marL="1600200" lvl="3" indent="-228600" algn="l" rtl="0"/>
            <a:r>
              <a:rPr lang="en-US" b="1" dirty="0"/>
              <a:t>30 for adults</a:t>
            </a:r>
          </a:p>
          <a:p>
            <a:pPr marL="1143000" lvl="2" indent="-228600" algn="l" rtl="0"/>
            <a:r>
              <a:rPr lang="en-US" b="1" dirty="0"/>
              <a:t>Let air out at 2 mmHg per second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47D74D10-00D5-4949-AF66-F70B748AE598}" type="slidenum">
              <a:rPr lang="ar-SA" smtClean="0"/>
              <a:pPr/>
              <a:t>18</a:t>
            </a:fld>
            <a:endParaRPr lang="ar-S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b="1" dirty="0" smtClean="0"/>
              <a:t>The laminar flow that normally occurs in arteries produces little vibration of the arterial wall and therefore </a:t>
            </a:r>
            <a:r>
              <a:rPr lang="en-US" b="1" dirty="0" smtClean="0">
                <a:solidFill>
                  <a:schemeClr val="accent2">
                    <a:lumMod val="60000"/>
                    <a:lumOff val="40000"/>
                  </a:schemeClr>
                </a:solidFill>
              </a:rPr>
              <a:t>no sounds</a:t>
            </a:r>
            <a:r>
              <a:rPr lang="en-US" b="1" dirty="0" smtClean="0"/>
              <a:t>.  However, when an artery is partially constricted, blood flow becomes turbulent, causing the artery to </a:t>
            </a:r>
            <a:r>
              <a:rPr lang="en-US" b="1" dirty="0" smtClean="0">
                <a:solidFill>
                  <a:schemeClr val="accent2">
                    <a:lumMod val="60000"/>
                    <a:lumOff val="40000"/>
                  </a:schemeClr>
                </a:solidFill>
              </a:rPr>
              <a:t>vibrate and produce sounds</a:t>
            </a:r>
            <a:r>
              <a:rPr lang="en-US" b="1" dirty="0" smtClean="0"/>
              <a:t>.  </a:t>
            </a:r>
            <a:br>
              <a:rPr lang="en-US" b="1" dirty="0" smtClean="0"/>
            </a:br>
            <a:r>
              <a:rPr lang="en-US" b="1" dirty="0" smtClean="0"/>
              <a:t>  </a:t>
            </a:r>
          </a:p>
          <a:p>
            <a:pPr algn="l" rtl="0"/>
            <a:r>
              <a:rPr lang="en-US" b="1" dirty="0" smtClean="0"/>
              <a:t>When measuring blood pressure using the auscultation method, turbulent blood flow will occur when the cuff pressure is greater than the diastolic pressure and less than the systolic pressure.  The   "tapping" sounds associated with the turbulent flow are known as </a:t>
            </a:r>
            <a:r>
              <a:rPr lang="en-US" b="1" dirty="0" smtClean="0">
                <a:solidFill>
                  <a:schemeClr val="accent2">
                    <a:lumMod val="60000"/>
                    <a:lumOff val="40000"/>
                  </a:schemeClr>
                </a:solidFill>
              </a:rPr>
              <a:t>Korotkoff sounds</a:t>
            </a:r>
            <a:r>
              <a:rPr lang="en-US" b="1" dirty="0" smtClean="0"/>
              <a:t>. </a:t>
            </a:r>
          </a:p>
          <a:p>
            <a:pPr algn="l" rtl="0"/>
            <a:endParaRPr lang="ar-SA" b="1" dirty="0" smtClean="0"/>
          </a:p>
          <a:p>
            <a:pPr algn="l" rtl="0"/>
            <a:endParaRPr lang="ar-SA" b="1" dirty="0" smtClean="0"/>
          </a:p>
          <a:p>
            <a:pPr algn="l" rtl="0"/>
            <a:endParaRPr lang="ar-SA" b="1" dirty="0"/>
          </a:p>
        </p:txBody>
      </p:sp>
      <p:sp>
        <p:nvSpPr>
          <p:cNvPr id="4" name="عنصر نائب لرقم الشريحة 3"/>
          <p:cNvSpPr>
            <a:spLocks noGrp="1"/>
          </p:cNvSpPr>
          <p:nvPr>
            <p:ph type="sldNum" sz="quarter" idx="10"/>
          </p:nvPr>
        </p:nvSpPr>
        <p:spPr/>
        <p:txBody>
          <a:bodyPr/>
          <a:lstStyle/>
          <a:p>
            <a:fld id="{47D74D10-00D5-4949-AF66-F70B748AE598}" type="slidenum">
              <a:rPr lang="ar-SA" smtClean="0"/>
              <a:pPr/>
              <a:t>20</a:t>
            </a:fld>
            <a:endParaRPr lang="ar-S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accent2">
                    <a:lumMod val="60000"/>
                    <a:lumOff val="40000"/>
                  </a:schemeClr>
                </a:solidFill>
              </a:rPr>
              <a:t>Summary of the auscultatory method</a:t>
            </a:r>
            <a:r>
              <a:rPr lang="en-US" b="1" dirty="0" smtClean="0"/>
              <a:t>:</a:t>
            </a:r>
            <a:r>
              <a:rPr lang="en-US" dirty="0" smtClean="0"/>
              <a:t>  Initially the cuff is inflated to a level higher than the systolic pressure.  Thus the artery is completely compressed, there is no blood flow, and no sounds are heard.  The cuff pressure is slowly decreased.  At the point where </a:t>
            </a:r>
            <a:r>
              <a:rPr lang="en-US" b="1" dirty="0" smtClean="0"/>
              <a:t>the </a:t>
            </a:r>
            <a:r>
              <a:rPr lang="en-US" b="1" i="0" dirty="0" smtClean="0"/>
              <a:t>systolic pressure exceeds the cuff pressure</a:t>
            </a:r>
            <a:r>
              <a:rPr lang="en-US" dirty="0" smtClean="0"/>
              <a:t>, the Korotkoff sounds are first heard and blood passes in turbulent flow through the partially constricted artery. Korotkoff sounds will continue to be heard as the cuff pressure is further lowered.  However,  when the cuff pressure reaches diastolic pressure, the sounds disappear.  Now at all points in time during the cardiac cycle, the </a:t>
            </a:r>
            <a:r>
              <a:rPr lang="en-US" b="1" dirty="0" smtClean="0"/>
              <a:t>blood pressure is greater than the cuff pressure</a:t>
            </a:r>
            <a:r>
              <a:rPr lang="en-US" dirty="0" smtClean="0"/>
              <a:t>, and the artery remains open.</a:t>
            </a:r>
          </a:p>
          <a:p>
            <a:pPr algn="l" rtl="0"/>
            <a:endParaRPr lang="ar-SA" dirty="0"/>
          </a:p>
        </p:txBody>
      </p:sp>
      <p:sp>
        <p:nvSpPr>
          <p:cNvPr id="4" name="عنصر نائب لرقم الشريحة 3"/>
          <p:cNvSpPr>
            <a:spLocks noGrp="1"/>
          </p:cNvSpPr>
          <p:nvPr>
            <p:ph type="sldNum" sz="quarter" idx="10"/>
          </p:nvPr>
        </p:nvSpPr>
        <p:spPr/>
        <p:txBody>
          <a:bodyPr/>
          <a:lstStyle/>
          <a:p>
            <a:fld id="{47D74D10-00D5-4949-AF66-F70B748AE598}" type="slidenum">
              <a:rPr lang="ar-SA" smtClean="0"/>
              <a:pPr/>
              <a:t>21</a:t>
            </a:fld>
            <a:endParaRPr lang="ar-S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b="1" dirty="0" smtClean="0"/>
              <a:t>if the cuff is too small the blood pressure readings may be </a:t>
            </a:r>
            <a:r>
              <a:rPr lang="en-US" b="1" dirty="0" err="1" smtClean="0"/>
              <a:t>artefactually</a:t>
            </a:r>
            <a:r>
              <a:rPr lang="en-US" b="1" dirty="0" smtClean="0"/>
              <a:t> high. If the cuff is too big, the readings may be </a:t>
            </a:r>
            <a:r>
              <a:rPr lang="en-US" b="1" dirty="0" err="1" smtClean="0"/>
              <a:t>artefactually</a:t>
            </a:r>
            <a:r>
              <a:rPr lang="en-US" b="1" dirty="0" smtClean="0"/>
              <a:t> low.</a:t>
            </a:r>
          </a:p>
          <a:p>
            <a:pPr algn="l" rtl="0"/>
            <a:r>
              <a:rPr lang="en-US" b="1" dirty="0" smtClean="0"/>
              <a:t>The cuff is positioned too loosely: the blood pressure may be </a:t>
            </a:r>
            <a:r>
              <a:rPr lang="en-US" b="1" dirty="0" err="1" smtClean="0"/>
              <a:t>artefactually</a:t>
            </a:r>
            <a:r>
              <a:rPr lang="en-US" b="1" dirty="0" smtClean="0"/>
              <a:t> high.</a:t>
            </a:r>
          </a:p>
          <a:p>
            <a:pPr algn="l" rtl="0"/>
            <a:r>
              <a:rPr lang="en-US" b="1" dirty="0" smtClean="0"/>
              <a:t>The cuff is inflated slowly: a slow inflation causes venous congestion, which in turn causes the Korotkoff sounds to be faint; this results in false readings with the systolic value being too low and the diastolic reading too high.</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If the cuff is re-inflated immediately after an initial reading (trying to re-check the reading): a rapid re-inflation could cause venous distension, the Korotkoff sounds become more muffled. The initial Korotkoff sound may be missed so the systolic reading would be falsely low, and the diastolic reading would be falsely high because the last Korotkoff sounds could not be heard.</a:t>
            </a:r>
            <a:endParaRPr lang="ar-SA" b="1" dirty="0" smtClean="0"/>
          </a:p>
          <a:p>
            <a:pPr algn="l" rtl="0"/>
            <a:endParaRPr lang="en-US" b="1" dirty="0" smtClean="0"/>
          </a:p>
          <a:p>
            <a:pPr algn="l" rtl="0"/>
            <a:endParaRPr lang="ar-SA" b="1" dirty="0"/>
          </a:p>
        </p:txBody>
      </p:sp>
      <p:sp>
        <p:nvSpPr>
          <p:cNvPr id="4" name="عنصر نائب لرقم الشريحة 3"/>
          <p:cNvSpPr>
            <a:spLocks noGrp="1"/>
          </p:cNvSpPr>
          <p:nvPr>
            <p:ph type="sldNum" sz="quarter" idx="10"/>
          </p:nvPr>
        </p:nvSpPr>
        <p:spPr/>
        <p:txBody>
          <a:bodyPr/>
          <a:lstStyle/>
          <a:p>
            <a:fld id="{47D74D10-00D5-4949-AF66-F70B748AE598}" type="slidenum">
              <a:rPr lang="ar-SA" smtClean="0"/>
              <a:pPr/>
              <a:t>24</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47D74D10-00D5-4949-AF66-F70B748AE598}" type="slidenum">
              <a:rPr lang="ar-SA" smtClean="0"/>
              <a:pPr/>
              <a:t>3</a:t>
            </a:fld>
            <a:endParaRPr lang="ar-S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none" dirty="0" err="1" smtClean="0">
                <a:solidFill>
                  <a:schemeClr val="bg1"/>
                </a:solidFill>
              </a:rPr>
              <a:t>Atrial</a:t>
            </a:r>
            <a:r>
              <a:rPr lang="en-US" b="1" u="none" dirty="0" smtClean="0">
                <a:solidFill>
                  <a:schemeClr val="bg1"/>
                </a:solidFill>
              </a:rPr>
              <a:t> </a:t>
            </a:r>
            <a:r>
              <a:rPr lang="en-US" b="1" u="none" dirty="0" err="1" smtClean="0">
                <a:solidFill>
                  <a:schemeClr val="bg1"/>
                </a:solidFill>
              </a:rPr>
              <a:t>natriuretic</a:t>
            </a:r>
            <a:r>
              <a:rPr lang="en-US" b="1" u="none" dirty="0" smtClean="0">
                <a:solidFill>
                  <a:schemeClr val="bg1"/>
                </a:solidFill>
              </a:rPr>
              <a:t> peptide (ANP), is a powerful vasodilator, and a protein </a:t>
            </a:r>
            <a:r>
              <a:rPr lang="en-US" b="1" u="none" dirty="0" smtClean="0">
                <a:solidFill>
                  <a:schemeClr val="bg1"/>
                </a:solidFill>
                <a:hlinkClick r:id="rId3" action="ppaction://hlinkfile" tooltip="Hormone"/>
              </a:rPr>
              <a:t>hormone</a:t>
            </a:r>
            <a:r>
              <a:rPr lang="en-US" b="1" u="none" dirty="0" smtClean="0">
                <a:solidFill>
                  <a:schemeClr val="bg1"/>
                </a:solidFill>
              </a:rPr>
              <a:t> secreted by heart muscle cells.</a:t>
            </a:r>
            <a:endParaRPr lang="en-US" b="1" u="none" baseline="3000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u="none" dirty="0" smtClean="0">
                <a:solidFill>
                  <a:schemeClr val="bg1"/>
                </a:solidFill>
              </a:rPr>
              <a:t> It is involved in the </a:t>
            </a:r>
            <a:r>
              <a:rPr lang="en-US" b="1" u="none" dirty="0" smtClean="0">
                <a:solidFill>
                  <a:schemeClr val="bg1"/>
                </a:solidFill>
                <a:hlinkClick r:id="rId4" action="ppaction://hlinkfile" tooltip="Homeostasis"/>
              </a:rPr>
              <a:t>homeostatic</a:t>
            </a:r>
            <a:r>
              <a:rPr lang="en-US" b="1" u="none" dirty="0" smtClean="0">
                <a:solidFill>
                  <a:schemeClr val="bg1"/>
                </a:solidFill>
              </a:rPr>
              <a:t> control of body </a:t>
            </a:r>
            <a:r>
              <a:rPr lang="en-US" b="1" u="none" dirty="0" smtClean="0">
                <a:solidFill>
                  <a:schemeClr val="bg1"/>
                </a:solidFill>
                <a:hlinkClick r:id="rId5" action="ppaction://hlinkfile" tooltip="Water"/>
              </a:rPr>
              <a:t>water</a:t>
            </a:r>
            <a:r>
              <a:rPr lang="en-US" b="1" u="none" dirty="0" smtClean="0">
                <a:solidFill>
                  <a:schemeClr val="bg1"/>
                </a:solidFill>
              </a:rPr>
              <a:t>, </a:t>
            </a:r>
            <a:r>
              <a:rPr lang="en-US" b="1" u="none" dirty="0" smtClean="0">
                <a:solidFill>
                  <a:schemeClr val="bg1"/>
                </a:solidFill>
                <a:hlinkClick r:id="rId6" action="ppaction://hlinkfile" tooltip="Sodium"/>
              </a:rPr>
              <a:t>sodium</a:t>
            </a:r>
            <a:r>
              <a:rPr lang="en-US" b="1" u="none" dirty="0" smtClean="0">
                <a:solidFill>
                  <a:schemeClr val="bg1"/>
                </a:solidFill>
              </a:rPr>
              <a:t>, </a:t>
            </a:r>
            <a:r>
              <a:rPr lang="en-US" b="1" u="none" dirty="0" smtClean="0">
                <a:solidFill>
                  <a:schemeClr val="bg1"/>
                </a:solidFill>
                <a:hlinkClick r:id="rId7" action="ppaction://hlinkfile" tooltip="Potassium"/>
              </a:rPr>
              <a:t>potassium</a:t>
            </a:r>
            <a:r>
              <a:rPr lang="en-US" b="1" u="none" dirty="0" smtClean="0">
                <a:solidFill>
                  <a:schemeClr val="bg1"/>
                </a:solidFill>
              </a:rPr>
              <a:t> and fat. </a:t>
            </a:r>
          </a:p>
          <a:p>
            <a:pPr marL="0" marR="0" indent="0" algn="l" defTabSz="914400" rtl="0" eaLnBrk="1" fontAlgn="auto" latinLnBrk="0" hangingPunct="1">
              <a:lnSpc>
                <a:spcPct val="100000"/>
              </a:lnSpc>
              <a:spcBef>
                <a:spcPts val="0"/>
              </a:spcBef>
              <a:spcAft>
                <a:spcPts val="0"/>
              </a:spcAft>
              <a:buClrTx/>
              <a:buSzTx/>
              <a:buFontTx/>
              <a:buNone/>
              <a:tabLst/>
              <a:defRPr/>
            </a:pPr>
            <a:r>
              <a:rPr lang="en-US" b="1" u="none" dirty="0" smtClean="0">
                <a:solidFill>
                  <a:schemeClr val="bg1"/>
                </a:solidFill>
              </a:rPr>
              <a:t>It is released by muscle cells in the (</a:t>
            </a:r>
            <a:r>
              <a:rPr lang="en-US" b="1" u="none" dirty="0" smtClean="0">
                <a:solidFill>
                  <a:schemeClr val="bg1"/>
                </a:solidFill>
                <a:hlinkClick r:id="rId8" action="ppaction://hlinkfile" tooltip="Atrium (anatomy)"/>
              </a:rPr>
              <a:t>atria</a:t>
            </a:r>
            <a:r>
              <a:rPr lang="en-US" b="1" u="none" dirty="0" smtClean="0">
                <a:solidFill>
                  <a:schemeClr val="bg1"/>
                </a:solidFill>
              </a:rPr>
              <a:t>) of the heart (</a:t>
            </a:r>
            <a:r>
              <a:rPr lang="en-US" b="1" u="none" dirty="0" err="1" smtClean="0">
                <a:solidFill>
                  <a:schemeClr val="bg1"/>
                </a:solidFill>
                <a:hlinkClick r:id="rId9" action="ppaction://hlinkfile" tooltip="Atrial myocytes"/>
              </a:rPr>
              <a:t>atrial</a:t>
            </a:r>
            <a:r>
              <a:rPr lang="en-US" b="1" u="none" dirty="0" smtClean="0">
                <a:solidFill>
                  <a:schemeClr val="bg1"/>
                </a:solidFill>
                <a:hlinkClick r:id="rId9" action="ppaction://hlinkfile" tooltip="Atrial myocytes"/>
              </a:rPr>
              <a:t> </a:t>
            </a:r>
            <a:r>
              <a:rPr lang="en-US" b="1" u="none" dirty="0" err="1" smtClean="0">
                <a:solidFill>
                  <a:schemeClr val="bg1"/>
                </a:solidFill>
                <a:hlinkClick r:id="rId9" action="ppaction://hlinkfile" tooltip="Atrial myocytes"/>
              </a:rPr>
              <a:t>myocytes</a:t>
            </a:r>
            <a:r>
              <a:rPr lang="en-US" b="1" u="none" dirty="0" smtClean="0">
                <a:solidFill>
                  <a:schemeClr val="bg1"/>
                </a:solidFill>
              </a:rPr>
              <a:t>), in response to high blood pressure.</a:t>
            </a:r>
          </a:p>
          <a:p>
            <a:pPr marL="0" marR="0" indent="0" algn="l" defTabSz="914400" rtl="0" eaLnBrk="1" fontAlgn="auto" latinLnBrk="0" hangingPunct="1">
              <a:lnSpc>
                <a:spcPct val="100000"/>
              </a:lnSpc>
              <a:spcBef>
                <a:spcPts val="0"/>
              </a:spcBef>
              <a:spcAft>
                <a:spcPts val="0"/>
              </a:spcAft>
              <a:buClrTx/>
              <a:buSzTx/>
              <a:buFontTx/>
              <a:buNone/>
              <a:tabLst/>
              <a:defRPr/>
            </a:pPr>
            <a:r>
              <a:rPr lang="en-US" b="1" u="none" dirty="0" smtClean="0">
                <a:solidFill>
                  <a:schemeClr val="bg1"/>
                </a:solidFill>
              </a:rPr>
              <a:t> ANP acts to reduce the water, sodium and adipose loads on the circulatory system, thereby reducing blood pressure.</a:t>
            </a:r>
          </a:p>
          <a:p>
            <a:pPr algn="l" rtl="0"/>
            <a:endParaRPr lang="en-US" b="1" u="none" dirty="0" smtClean="0">
              <a:solidFill>
                <a:schemeClr val="bg1"/>
              </a:solidFill>
            </a:endParaRPr>
          </a:p>
          <a:p>
            <a:pPr algn="l" rtl="0"/>
            <a:endParaRPr lang="en-US" b="1" u="none" dirty="0" smtClean="0">
              <a:solidFill>
                <a:schemeClr val="bg1"/>
              </a:solidFill>
            </a:endParaRPr>
          </a:p>
          <a:p>
            <a:pPr algn="l" rtl="0"/>
            <a:r>
              <a:rPr lang="en-US" b="1" u="none" dirty="0" smtClean="0">
                <a:solidFill>
                  <a:schemeClr val="bg1"/>
                </a:solidFill>
              </a:rPr>
              <a:t>When blood volume is low, </a:t>
            </a:r>
            <a:r>
              <a:rPr lang="en-US" b="1" u="none" dirty="0" err="1" smtClean="0">
                <a:solidFill>
                  <a:schemeClr val="bg1"/>
                </a:solidFill>
                <a:hlinkClick r:id="rId10" action="ppaction://hlinkfile" tooltip="Juxtaglomerular cell"/>
              </a:rPr>
              <a:t>juxtaglomerular</a:t>
            </a:r>
            <a:r>
              <a:rPr lang="en-US" b="1" u="none" dirty="0" smtClean="0">
                <a:solidFill>
                  <a:schemeClr val="bg1"/>
                </a:solidFill>
                <a:hlinkClick r:id="rId10" action="ppaction://hlinkfile" tooltip="Juxtaglomerular cell"/>
              </a:rPr>
              <a:t> cells</a:t>
            </a:r>
            <a:r>
              <a:rPr lang="en-US" b="1" u="none" dirty="0" smtClean="0">
                <a:solidFill>
                  <a:schemeClr val="bg1"/>
                </a:solidFill>
              </a:rPr>
              <a:t> in the kidneys secrete </a:t>
            </a:r>
            <a:r>
              <a:rPr lang="en-US" b="1" u="none" dirty="0" err="1" smtClean="0">
                <a:solidFill>
                  <a:schemeClr val="bg1"/>
                </a:solidFill>
                <a:hlinkClick r:id="rId11" action="ppaction://hlinkfile" tooltip="Renin"/>
              </a:rPr>
              <a:t>renin</a:t>
            </a:r>
            <a:r>
              <a:rPr lang="en-US" b="1" u="none" dirty="0" smtClean="0">
                <a:solidFill>
                  <a:schemeClr val="bg1"/>
                </a:solidFill>
              </a:rPr>
              <a:t> directly into circulation.</a:t>
            </a:r>
            <a:endParaRPr lang="ar-SA" b="1" u="none" dirty="0">
              <a:solidFill>
                <a:schemeClr val="bg1"/>
              </a:solidFill>
            </a:endParaRPr>
          </a:p>
        </p:txBody>
      </p:sp>
      <p:sp>
        <p:nvSpPr>
          <p:cNvPr id="4" name="عنصر نائب لرقم الشريحة 3"/>
          <p:cNvSpPr>
            <a:spLocks noGrp="1"/>
          </p:cNvSpPr>
          <p:nvPr>
            <p:ph type="sldNum" sz="quarter" idx="10"/>
          </p:nvPr>
        </p:nvSpPr>
        <p:spPr/>
        <p:txBody>
          <a:bodyPr/>
          <a:lstStyle/>
          <a:p>
            <a:fld id="{47D74D10-00D5-4949-AF66-F70B748AE598}" type="slidenum">
              <a:rPr lang="ar-SA" smtClean="0"/>
              <a:pPr/>
              <a:t>25</a:t>
            </a:fld>
            <a:endParaRPr lang="ar-S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BP</a:t>
            </a:r>
            <a:r>
              <a:rPr lang="en-US" b="1" baseline="0" dirty="0" smtClean="0">
                <a:solidFill>
                  <a:schemeClr val="bg1"/>
                </a:solidFill>
              </a:rPr>
              <a:t> increases from supine to sitting to standing</a:t>
            </a:r>
            <a:endParaRPr lang="en-US" b="1"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Orthostatic hypotension: BP difference </a:t>
            </a:r>
            <a:r>
              <a:rPr lang="en-US" b="1" dirty="0" err="1" smtClean="0">
                <a:solidFill>
                  <a:schemeClr val="bg1"/>
                </a:solidFill>
              </a:rPr>
              <a:t>betw</a:t>
            </a:r>
            <a:r>
              <a:rPr lang="en-US" b="1" dirty="0" smtClean="0">
                <a:solidFill>
                  <a:schemeClr val="bg1"/>
                </a:solidFill>
              </a:rPr>
              <a:t> sit &amp; stand</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 The decrease is typically greater than 20/10 </a:t>
            </a:r>
            <a:r>
              <a:rPr lang="en-US" b="1" dirty="0" smtClean="0">
                <a:solidFill>
                  <a:schemeClr val="bg1"/>
                </a:solidFill>
                <a:hlinkClick r:id="rId3" action="ppaction://hlinkfile" tooltip="Mm Hg"/>
              </a:rPr>
              <a:t>mm Hg</a:t>
            </a:r>
            <a:r>
              <a:rPr lang="en-US" b="1" dirty="0" smtClean="0">
                <a:solidFill>
                  <a:schemeClr val="bg1"/>
                </a:solidFill>
              </a:rPr>
              <a:t>,</a:t>
            </a:r>
            <a:r>
              <a:rPr lang="en-US" b="1" baseline="30000" dirty="0" smtClean="0">
                <a:solidFill>
                  <a:schemeClr val="bg1"/>
                </a:solidFill>
                <a:hlinkClick r:id="" action="ppaction://hlinkfile"/>
              </a:rPr>
              <a:t>[2]</a:t>
            </a:r>
            <a:r>
              <a:rPr lang="en-US" b="1" dirty="0" smtClean="0">
                <a:solidFill>
                  <a:schemeClr val="bg1"/>
                </a:solidFill>
              </a:rPr>
              <a:t> and may be most pronounced after resting.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The incidence increases with age.</a:t>
            </a:r>
            <a:endParaRPr lang="en-US" b="1" baseline="3000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3000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strike="noStrike" kern="1200" dirty="0" smtClean="0">
                <a:solidFill>
                  <a:srgbClr val="FF0000"/>
                </a:solidFill>
                <a:latin typeface="+mn-lt"/>
                <a:ea typeface="+mn-ea"/>
                <a:cs typeface="+mn-cs"/>
              </a:rPr>
              <a:t>If you move from a seated or supine position to a standing position, there may be a momentary drop in your blood pressure. This drop occurs because your body experiences a temporary drop in blood volume as 300 to 800 </a:t>
            </a:r>
            <a:r>
              <a:rPr lang="en-US" sz="1200" b="1" u="none" strike="noStrike" kern="1200" dirty="0" err="1" smtClean="0">
                <a:solidFill>
                  <a:srgbClr val="FF0000"/>
                </a:solidFill>
                <a:latin typeface="+mn-lt"/>
                <a:ea typeface="+mn-ea"/>
                <a:cs typeface="+mn-cs"/>
              </a:rPr>
              <a:t>mL</a:t>
            </a:r>
            <a:r>
              <a:rPr lang="en-US" sz="1200" b="1" u="none" strike="noStrike" kern="1200" dirty="0" smtClean="0">
                <a:solidFill>
                  <a:srgbClr val="FF0000"/>
                </a:solidFill>
                <a:latin typeface="+mn-lt"/>
                <a:ea typeface="+mn-ea"/>
                <a:cs typeface="+mn-cs"/>
              </a:rPr>
              <a:t> of blood pools in your legs. However,  special cells called </a:t>
            </a:r>
            <a:r>
              <a:rPr lang="en-US" sz="1200" b="1" u="none" strike="noStrike" kern="1200" dirty="0" err="1" smtClean="0">
                <a:solidFill>
                  <a:srgbClr val="FF0000"/>
                </a:solidFill>
                <a:latin typeface="+mn-lt"/>
                <a:ea typeface="+mn-ea"/>
                <a:cs typeface="+mn-cs"/>
              </a:rPr>
              <a:t>baroreceptors</a:t>
            </a:r>
            <a:r>
              <a:rPr lang="en-US" sz="1200" b="1" u="none" strike="noStrike" kern="1200" dirty="0" smtClean="0">
                <a:solidFill>
                  <a:srgbClr val="FF0000"/>
                </a:solidFill>
                <a:latin typeface="+mn-lt"/>
                <a:ea typeface="+mn-ea"/>
                <a:cs typeface="+mn-cs"/>
              </a:rPr>
              <a:t>  sense this drop and signal the heart to beat faster. Blood vessels will then contract and increase pressure to pump the blood upward. Thus, after an initial drop, you experience a rise in blood pressure when moving from a supine position to standing. </a:t>
            </a:r>
            <a:br>
              <a:rPr lang="en-US" sz="1200" b="1" u="none" strike="noStrike" kern="1200" dirty="0" smtClean="0">
                <a:solidFill>
                  <a:srgbClr val="FF0000"/>
                </a:solidFill>
                <a:latin typeface="+mn-lt"/>
                <a:ea typeface="+mn-ea"/>
                <a:cs typeface="+mn-cs"/>
              </a:rPr>
            </a:br>
            <a:r>
              <a:rPr lang="en-US" sz="1200" b="1" u="none" strike="noStrike" kern="1200" dirty="0" smtClean="0">
                <a:solidFill>
                  <a:srgbClr val="FF0000"/>
                </a:solidFill>
                <a:latin typeface="+mn-lt"/>
                <a:ea typeface="+mn-ea"/>
                <a:cs typeface="+mn-cs"/>
              </a:rPr>
              <a:t/>
            </a:r>
            <a:br>
              <a:rPr lang="en-US" sz="1200" b="1" u="none" strike="noStrike" kern="1200" dirty="0" smtClean="0">
                <a:solidFill>
                  <a:srgbClr val="FF0000"/>
                </a:solidFill>
                <a:latin typeface="+mn-lt"/>
                <a:ea typeface="+mn-ea"/>
                <a:cs typeface="+mn-cs"/>
              </a:rPr>
            </a:br>
            <a:endParaRPr lang="en-US" sz="1200" b="1" u="none" strike="noStrike" kern="1200" dirty="0" smtClean="0">
              <a:solidFill>
                <a:srgbClr val="FF000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FF0000"/>
              </a:solidFill>
            </a:endParaRPr>
          </a:p>
          <a:p>
            <a:pPr algn="l" rtl="0"/>
            <a:endParaRPr lang="ar-SA" b="1" dirty="0">
              <a:solidFill>
                <a:schemeClr val="bg1"/>
              </a:solidFill>
            </a:endParaRPr>
          </a:p>
        </p:txBody>
      </p:sp>
      <p:sp>
        <p:nvSpPr>
          <p:cNvPr id="4" name="عنصر نائب لرقم الشريحة 3"/>
          <p:cNvSpPr>
            <a:spLocks noGrp="1"/>
          </p:cNvSpPr>
          <p:nvPr>
            <p:ph type="sldNum" sz="quarter" idx="10"/>
          </p:nvPr>
        </p:nvSpPr>
        <p:spPr/>
        <p:txBody>
          <a:bodyPr/>
          <a:lstStyle/>
          <a:p>
            <a:fld id="{47D74D10-00D5-4949-AF66-F70B748AE598}" type="slidenum">
              <a:rPr lang="ar-SA" smtClean="0"/>
              <a:pPr/>
              <a:t>26</a:t>
            </a:fld>
            <a:endParaRPr lang="ar-S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strike="noStrike" kern="1200" dirty="0" smtClean="0">
                <a:solidFill>
                  <a:schemeClr val="tx1"/>
                </a:solidFill>
                <a:latin typeface="+mn-lt"/>
                <a:ea typeface="+mn-ea"/>
                <a:cs typeface="+mn-cs"/>
              </a:rPr>
              <a:t>systolic pressure increases during exercise due to increase in co</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strike="noStrike" kern="1200" dirty="0" smtClean="0">
                <a:solidFill>
                  <a:schemeClr val="tx1"/>
                </a:solidFill>
                <a:latin typeface="+mn-lt"/>
                <a:ea typeface="+mn-ea"/>
                <a:cs typeface="+mn-cs"/>
              </a:rPr>
              <a:t> while the diastolic pressure generally remains unchanged.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strike="noStrike" kern="1200" dirty="0" smtClean="0">
                <a:solidFill>
                  <a:schemeClr val="tx1"/>
                </a:solidFill>
                <a:latin typeface="+mn-lt"/>
                <a:ea typeface="+mn-ea"/>
                <a:cs typeface="+mn-cs"/>
              </a:rPr>
              <a:t>Cardiac output, increase to satisfy blood flow needs to the working muscles.</a:t>
            </a:r>
          </a:p>
          <a:p>
            <a:pPr algn="l" rtl="0">
              <a:buNone/>
            </a:pPr>
            <a:r>
              <a:rPr lang="en-US" sz="1200" b="1" u="none" strike="noStrike" kern="1200" dirty="0" smtClean="0">
                <a:solidFill>
                  <a:schemeClr val="tx1"/>
                </a:solidFill>
                <a:latin typeface="+mn-lt"/>
                <a:ea typeface="+mn-ea"/>
                <a:cs typeface="+mn-cs"/>
              </a:rPr>
              <a:t> Larger cardiac output as well as vasoconstriction around the body cause an increase in systolic pressure.</a:t>
            </a:r>
            <a:br>
              <a:rPr lang="en-US" sz="1200" b="1" u="none" strike="noStrike" kern="1200" dirty="0" smtClean="0">
                <a:solidFill>
                  <a:schemeClr val="tx1"/>
                </a:solidFill>
                <a:latin typeface="+mn-lt"/>
                <a:ea typeface="+mn-ea"/>
                <a:cs typeface="+mn-cs"/>
              </a:rPr>
            </a:br>
            <a:r>
              <a:rPr lang="en-US" sz="1200" b="1" u="none" strike="noStrike" kern="1200" dirty="0" smtClean="0">
                <a:solidFill>
                  <a:schemeClr val="tx1"/>
                </a:solidFill>
                <a:latin typeface="+mn-lt"/>
                <a:ea typeface="+mn-ea"/>
                <a:cs typeface="+mn-cs"/>
              </a:rPr>
              <a:t/>
            </a:r>
            <a:br>
              <a:rPr lang="en-US" sz="1200" b="1" u="none" strike="noStrike" kern="1200" dirty="0" smtClean="0">
                <a:solidFill>
                  <a:schemeClr val="tx1"/>
                </a:solidFill>
                <a:latin typeface="+mn-lt"/>
                <a:ea typeface="+mn-ea"/>
                <a:cs typeface="+mn-cs"/>
              </a:rPr>
            </a:br>
            <a:r>
              <a:rPr lang="en-US" b="1" dirty="0" smtClean="0">
                <a:solidFill>
                  <a:schemeClr val="accent2">
                    <a:lumMod val="60000"/>
                    <a:lumOff val="40000"/>
                  </a:schemeClr>
                </a:solidFill>
              </a:rPr>
              <a:t>After Exercise</a:t>
            </a:r>
          </a:p>
          <a:p>
            <a:pPr algn="l" rtl="0"/>
            <a:r>
              <a:rPr lang="en-US" b="1" dirty="0" smtClean="0"/>
              <a:t>Systolic blood pressure should progressively decline. </a:t>
            </a:r>
          </a:p>
          <a:p>
            <a:pPr algn="l" rtl="0"/>
            <a:r>
              <a:rPr lang="en-US" b="1" dirty="0" smtClean="0"/>
              <a:t>there may be a drop in diastolic BP following exercise because the blood vessels have widened slightly during exercise to allow for greater blood flow.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u="none" strike="noStrike" kern="1200" dirty="0" smtClean="0">
              <a:solidFill>
                <a:schemeClr val="tx1"/>
              </a:solidFill>
              <a:latin typeface="+mn-lt"/>
              <a:ea typeface="+mn-ea"/>
              <a:cs typeface="+mn-cs"/>
            </a:endParaRPr>
          </a:p>
          <a:p>
            <a:pPr algn="l" rtl="0"/>
            <a:endParaRPr lang="ar-SA" b="1" dirty="0"/>
          </a:p>
        </p:txBody>
      </p:sp>
      <p:sp>
        <p:nvSpPr>
          <p:cNvPr id="4" name="عنصر نائب لرقم الشريحة 3"/>
          <p:cNvSpPr>
            <a:spLocks noGrp="1"/>
          </p:cNvSpPr>
          <p:nvPr>
            <p:ph type="sldNum" sz="quarter" idx="10"/>
          </p:nvPr>
        </p:nvSpPr>
        <p:spPr/>
        <p:txBody>
          <a:bodyPr/>
          <a:lstStyle/>
          <a:p>
            <a:fld id="{47D74D10-00D5-4949-AF66-F70B748AE598}" type="slidenum">
              <a:rPr lang="ar-SA" smtClean="0"/>
              <a:pPr/>
              <a:t>27</a:t>
            </a:fld>
            <a:endParaRPr lang="ar-S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a:r>
              <a:rPr lang="en-US" sz="1200" b="1" kern="1200" baseline="0" dirty="0" smtClean="0">
                <a:solidFill>
                  <a:schemeClr val="tx1"/>
                </a:solidFill>
                <a:latin typeface="+mn-lt"/>
                <a:ea typeface="+mn-ea"/>
                <a:cs typeface="+mn-cs"/>
              </a:rPr>
              <a:t>Systolic blood pressure is largely determined by</a:t>
            </a:r>
          </a:p>
          <a:p>
            <a:pPr algn="l"/>
            <a:r>
              <a:rPr lang="en-US" sz="1200" b="1" kern="1200" baseline="0" dirty="0" smtClean="0">
                <a:solidFill>
                  <a:schemeClr val="tx1"/>
                </a:solidFill>
                <a:latin typeface="+mn-lt"/>
                <a:ea typeface="+mn-ea"/>
                <a:cs typeface="+mn-cs"/>
              </a:rPr>
              <a:t>the stiffness of the arteries and the amount of</a:t>
            </a:r>
          </a:p>
          <a:p>
            <a:pPr algn="l"/>
            <a:r>
              <a:rPr lang="en-US" sz="1200" b="1" kern="1200" baseline="0" dirty="0" smtClean="0">
                <a:solidFill>
                  <a:schemeClr val="tx1"/>
                </a:solidFill>
                <a:latin typeface="+mn-lt"/>
                <a:ea typeface="+mn-ea"/>
                <a:cs typeface="+mn-cs"/>
              </a:rPr>
              <a:t>blood pumped through them during a heart beat.</a:t>
            </a:r>
          </a:p>
          <a:p>
            <a:pPr algn="l"/>
            <a:r>
              <a:rPr lang="en-US" sz="1200" b="1" kern="1200" baseline="0" dirty="0" smtClean="0">
                <a:solidFill>
                  <a:schemeClr val="tx1"/>
                </a:solidFill>
                <a:latin typeface="+mn-lt"/>
                <a:ea typeface="+mn-ea"/>
                <a:cs typeface="+mn-cs"/>
              </a:rPr>
              <a:t>Many doctors once believed that as we got older</a:t>
            </a:r>
          </a:p>
          <a:p>
            <a:pPr algn="l"/>
            <a:r>
              <a:rPr lang="en-US" sz="1200" b="1" kern="1200" baseline="0" dirty="0" smtClean="0">
                <a:solidFill>
                  <a:schemeClr val="tx1"/>
                </a:solidFill>
                <a:latin typeface="+mn-lt"/>
                <a:ea typeface="+mn-ea"/>
                <a:cs typeface="+mn-cs"/>
              </a:rPr>
              <a:t>our bodies needed increased systolic blood pressure</a:t>
            </a:r>
          </a:p>
          <a:p>
            <a:pPr algn="l"/>
            <a:r>
              <a:rPr lang="en-US" sz="1200" b="1" kern="1200" baseline="0" dirty="0" smtClean="0">
                <a:solidFill>
                  <a:schemeClr val="tx1"/>
                </a:solidFill>
                <a:latin typeface="+mn-lt"/>
                <a:ea typeface="+mn-ea"/>
                <a:cs typeface="+mn-cs"/>
              </a:rPr>
              <a:t>to push blood through stiffened arteries. But</a:t>
            </a:r>
          </a:p>
          <a:p>
            <a:pPr algn="l"/>
            <a:r>
              <a:rPr lang="en-US" sz="1200" b="1" kern="1200" baseline="0" dirty="0" smtClean="0">
                <a:solidFill>
                  <a:schemeClr val="tx1"/>
                </a:solidFill>
                <a:latin typeface="+mn-lt"/>
                <a:ea typeface="+mn-ea"/>
                <a:cs typeface="+mn-cs"/>
              </a:rPr>
              <a:t>researchers now know that this increase is not</a:t>
            </a:r>
          </a:p>
          <a:p>
            <a:pPr algn="l"/>
            <a:r>
              <a:rPr lang="en-US" sz="1200" b="1" kern="1200" baseline="0" dirty="0" smtClean="0">
                <a:solidFill>
                  <a:schemeClr val="tx1"/>
                </a:solidFill>
                <a:latin typeface="+mn-lt"/>
                <a:ea typeface="+mn-ea"/>
                <a:cs typeface="+mn-cs"/>
              </a:rPr>
              <a:t>normal, and that high blood pressure at any age</a:t>
            </a:r>
          </a:p>
          <a:p>
            <a:pPr algn="l"/>
            <a:r>
              <a:rPr lang="en-US" sz="1200" b="1" kern="1200" baseline="0" dirty="0" smtClean="0">
                <a:solidFill>
                  <a:schemeClr val="tx1"/>
                </a:solidFill>
                <a:latin typeface="+mn-lt"/>
                <a:ea typeface="+mn-ea"/>
                <a:cs typeface="+mn-cs"/>
              </a:rPr>
              <a:t>significantly increases the risk of heart attack,</a:t>
            </a:r>
          </a:p>
          <a:p>
            <a:pPr algn="l"/>
            <a:r>
              <a:rPr lang="en-US" sz="1200" b="1" kern="1200" baseline="0" dirty="0" smtClean="0">
                <a:solidFill>
                  <a:schemeClr val="tx1"/>
                </a:solidFill>
                <a:latin typeface="+mn-lt"/>
                <a:ea typeface="+mn-ea"/>
                <a:cs typeface="+mn-cs"/>
              </a:rPr>
              <a:t>strokes, and kidney failure.</a:t>
            </a:r>
            <a:endParaRPr lang="ar-SA" b="1" dirty="0"/>
          </a:p>
        </p:txBody>
      </p:sp>
      <p:sp>
        <p:nvSpPr>
          <p:cNvPr id="4" name="عنصر نائب لرقم الشريحة 3"/>
          <p:cNvSpPr>
            <a:spLocks noGrp="1"/>
          </p:cNvSpPr>
          <p:nvPr>
            <p:ph type="sldNum" sz="quarter" idx="10"/>
          </p:nvPr>
        </p:nvSpPr>
        <p:spPr/>
        <p:txBody>
          <a:bodyPr/>
          <a:lstStyle/>
          <a:p>
            <a:fld id="{47D74D10-00D5-4949-AF66-F70B748AE598}" type="slidenum">
              <a:rPr lang="ar-SA" smtClean="0"/>
              <a:pPr/>
              <a:t>28</a:t>
            </a:fld>
            <a:endParaRPr lang="ar-S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b="1" dirty="0" smtClean="0"/>
              <a:t>Case of syncope (</a:t>
            </a:r>
            <a:r>
              <a:rPr lang="en-US" b="1" dirty="0" err="1" smtClean="0"/>
              <a:t>vasovagal</a:t>
            </a:r>
            <a:r>
              <a:rPr lang="en-US" b="1" dirty="0" smtClean="0"/>
              <a:t> attack) hypotension + </a:t>
            </a:r>
            <a:r>
              <a:rPr lang="en-US" b="1" dirty="0" err="1" smtClean="0"/>
              <a:t>bradycardia</a:t>
            </a:r>
            <a:endParaRPr lang="en-US" b="1" dirty="0" smtClean="0"/>
          </a:p>
          <a:p>
            <a:pPr algn="l" rtl="0"/>
            <a:r>
              <a:rPr lang="en-US" b="1" dirty="0" smtClean="0"/>
              <a:t>Treat: supine position, slight  head down, ammonia</a:t>
            </a:r>
            <a:endParaRPr lang="ar-SA" b="1" dirty="0"/>
          </a:p>
        </p:txBody>
      </p:sp>
      <p:sp>
        <p:nvSpPr>
          <p:cNvPr id="4" name="عنصر نائب لرقم الشريحة 3"/>
          <p:cNvSpPr>
            <a:spLocks noGrp="1"/>
          </p:cNvSpPr>
          <p:nvPr>
            <p:ph type="sldNum" sz="quarter" idx="10"/>
          </p:nvPr>
        </p:nvSpPr>
        <p:spPr/>
        <p:txBody>
          <a:bodyPr/>
          <a:lstStyle/>
          <a:p>
            <a:fld id="{47D74D10-00D5-4949-AF66-F70B748AE598}" type="slidenum">
              <a:rPr lang="ar-SA" smtClean="0"/>
              <a:pPr/>
              <a:t>30</a:t>
            </a:fld>
            <a:endParaRPr lang="ar-S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b="1" dirty="0" smtClean="0"/>
              <a:t>Case of orthostatic hypotension</a:t>
            </a:r>
          </a:p>
          <a:p>
            <a:pPr algn="l" rtl="0"/>
            <a:r>
              <a:rPr lang="en-US" b="1" dirty="0" smtClean="0"/>
              <a:t>Cause: old </a:t>
            </a:r>
            <a:r>
              <a:rPr lang="en-US" b="1" dirty="0" err="1" smtClean="0"/>
              <a:t>age,other</a:t>
            </a:r>
            <a:r>
              <a:rPr lang="en-US" b="1" dirty="0" smtClean="0"/>
              <a:t> causes </a:t>
            </a:r>
            <a:r>
              <a:rPr lang="en-US" b="1" dirty="0" err="1" smtClean="0"/>
              <a:t>hypovolemia</a:t>
            </a:r>
            <a:endParaRPr lang="en-US" b="1" dirty="0" smtClean="0"/>
          </a:p>
          <a:p>
            <a:pPr algn="l" rtl="0"/>
            <a:r>
              <a:rPr lang="en-US" b="1" dirty="0" err="1" smtClean="0"/>
              <a:t>Treat:Standing</a:t>
            </a:r>
            <a:r>
              <a:rPr lang="en-US" b="1" dirty="0" smtClean="0"/>
              <a:t> up more slowly can give the blood vessels more time to constrict properly. </a:t>
            </a:r>
            <a:endParaRPr lang="ar-SA" b="1" dirty="0"/>
          </a:p>
        </p:txBody>
      </p:sp>
      <p:sp>
        <p:nvSpPr>
          <p:cNvPr id="4" name="عنصر نائب لرقم الشريحة 3"/>
          <p:cNvSpPr>
            <a:spLocks noGrp="1"/>
          </p:cNvSpPr>
          <p:nvPr>
            <p:ph type="sldNum" sz="quarter" idx="10"/>
          </p:nvPr>
        </p:nvSpPr>
        <p:spPr/>
        <p:txBody>
          <a:bodyPr/>
          <a:lstStyle/>
          <a:p>
            <a:fld id="{47D74D10-00D5-4949-AF66-F70B748AE598}" type="slidenum">
              <a:rPr lang="ar-SA" smtClean="0"/>
              <a:pPr/>
              <a:t>31</a:t>
            </a:fld>
            <a:endParaRPr lang="ar-S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479C74-CDB4-4498-965C-A8BB1919DBA4}" type="slidenum">
              <a:rPr lang="en-US"/>
              <a:pPr/>
              <a:t>32</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dirty="0"/>
              <a:t>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8F8962-F2D9-4F7B-8950-FE470A5998F6}" type="slidenum">
              <a:rPr lang="en-US"/>
              <a:pPr/>
              <a:t>33</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r>
              <a:rPr lang="en-US"/>
              <a:t>A</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B66BB5-7C12-4E3A-AC88-ACFC024D805C}" type="slidenum">
              <a:rPr lang="en-US"/>
              <a:pPr/>
              <a:t>34</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a:t>B</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FD4B6C-2DBC-4260-BA51-516A41BCCBD0}" type="slidenum">
              <a:rPr lang="en-US"/>
              <a:pPr/>
              <a:t>35</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a:t>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Blood Pressure: is measurement of the force exerted by blood against the walls of the arteries as the heart contracts and relaxes.</a:t>
            </a:r>
          </a:p>
          <a:p>
            <a:pPr algn="l" rtl="0"/>
            <a:endParaRPr lang="ar-SA" b="1" dirty="0"/>
          </a:p>
        </p:txBody>
      </p:sp>
      <p:sp>
        <p:nvSpPr>
          <p:cNvPr id="4" name="عنصر نائب لرقم الشريحة 3"/>
          <p:cNvSpPr>
            <a:spLocks noGrp="1"/>
          </p:cNvSpPr>
          <p:nvPr>
            <p:ph type="sldNum" sz="quarter" idx="10"/>
          </p:nvPr>
        </p:nvSpPr>
        <p:spPr/>
        <p:txBody>
          <a:bodyPr/>
          <a:lstStyle/>
          <a:p>
            <a:fld id="{47D74D10-00D5-4949-AF66-F70B748AE598}" type="slidenum">
              <a:rPr lang="ar-SA" smtClean="0"/>
              <a:pPr/>
              <a:t>5</a:t>
            </a:fld>
            <a:endParaRPr lang="ar-S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E278DD-4686-4E0E-81E3-FA6890DBD8C6}" type="slidenum">
              <a:rPr lang="en-US"/>
              <a:pPr/>
              <a:t>36</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US"/>
              <a:t>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E9069-F51D-4AEC-9292-9A88B057355D}" type="slidenum">
              <a:rPr lang="en-US"/>
              <a:pPr/>
              <a:t>37</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a:t>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6F6ADB-D643-4BDB-8561-52E1DC768847}" type="slidenum">
              <a:rPr lang="en-US"/>
              <a:pPr/>
              <a:t>38</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US"/>
              <a:t>A</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5EBB5B-A22D-462F-920C-165173FE4020}" type="slidenum">
              <a:rPr lang="en-US"/>
              <a:pPr/>
              <a:t>39</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a:t>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  pressure in the large arteries when the heart is contracted</a:t>
            </a:r>
          </a:p>
          <a:p>
            <a:pPr algn="l" rtl="0"/>
            <a:endParaRPr lang="ar-SA" b="1" dirty="0"/>
          </a:p>
        </p:txBody>
      </p:sp>
      <p:sp>
        <p:nvSpPr>
          <p:cNvPr id="4" name="عنصر نائب لرقم الشريحة 3"/>
          <p:cNvSpPr>
            <a:spLocks noGrp="1"/>
          </p:cNvSpPr>
          <p:nvPr>
            <p:ph type="sldNum" sz="quarter" idx="10"/>
          </p:nvPr>
        </p:nvSpPr>
        <p:spPr/>
        <p:txBody>
          <a:bodyPr/>
          <a:lstStyle/>
          <a:p>
            <a:fld id="{47D74D10-00D5-4949-AF66-F70B748AE598}" type="slidenum">
              <a:rPr lang="ar-SA" smtClean="0"/>
              <a:pPr/>
              <a:t>6</a:t>
            </a:fld>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 pressure in the large arteries when the heart is relaxed</a:t>
            </a:r>
          </a:p>
          <a:p>
            <a:pPr algn="l" rtl="0"/>
            <a:endParaRPr lang="ar-SA" b="1" dirty="0"/>
          </a:p>
        </p:txBody>
      </p:sp>
      <p:sp>
        <p:nvSpPr>
          <p:cNvPr id="4" name="عنصر نائب لرقم الشريحة 3"/>
          <p:cNvSpPr>
            <a:spLocks noGrp="1"/>
          </p:cNvSpPr>
          <p:nvPr>
            <p:ph type="sldNum" sz="quarter" idx="10"/>
          </p:nvPr>
        </p:nvSpPr>
        <p:spPr/>
        <p:txBody>
          <a:bodyPr/>
          <a:lstStyle/>
          <a:p>
            <a:fld id="{47D74D10-00D5-4949-AF66-F70B748AE598}" type="slidenum">
              <a:rPr lang="ar-SA" smtClean="0"/>
              <a:pPr/>
              <a:t>7</a:t>
            </a:fld>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b="1" dirty="0" smtClean="0"/>
              <a:t>Pulse Pressure</a:t>
            </a:r>
            <a:r>
              <a:rPr lang="en-US" dirty="0" smtClean="0"/>
              <a:t> is most easily defined as being the amount of pressure required to create the feeling of a pulse. </a:t>
            </a:r>
            <a:endParaRPr lang="en-US" b="1" dirty="0" smtClean="0"/>
          </a:p>
          <a:p>
            <a:pPr algn="l" rtl="0"/>
            <a:r>
              <a:rPr lang="en-US" b="1" dirty="0" smtClean="0"/>
              <a:t>Normal value 40</a:t>
            </a:r>
          </a:p>
          <a:p>
            <a:pPr algn="l" rtl="0"/>
            <a:r>
              <a:rPr lang="en-US" b="1" dirty="0" smtClean="0"/>
              <a:t>Narrow in decreased SV: shock, CHF</a:t>
            </a:r>
          </a:p>
          <a:p>
            <a:pPr algn="l" rtl="0"/>
            <a:r>
              <a:rPr lang="en-US" b="1" dirty="0" smtClean="0"/>
              <a:t>Wide: stiff </a:t>
            </a:r>
            <a:r>
              <a:rPr lang="en-US" b="1" dirty="0" err="1" smtClean="0"/>
              <a:t>art,AR,AV</a:t>
            </a:r>
            <a:r>
              <a:rPr lang="en-US" b="1" baseline="0" dirty="0" smtClean="0"/>
              <a:t> malformation, hyperthyroidism, </a:t>
            </a:r>
            <a:r>
              <a:rPr lang="en-US" b="1" baseline="0" dirty="0" err="1" smtClean="0"/>
              <a:t>anaemia,pregnancy,fever,exercise</a:t>
            </a:r>
            <a:endParaRPr lang="en-US" b="1" baseline="0" dirty="0" smtClean="0"/>
          </a:p>
          <a:p>
            <a:pPr algn="l" rtl="0"/>
            <a:r>
              <a:rPr lang="en-US" dirty="0" smtClean="0"/>
              <a:t>A high resting pulse pressure is harmful and tends to accelerate the normal aging of body organs, particularly the heart, the brain and kidneys. </a:t>
            </a:r>
            <a:endParaRPr lang="ar-SA" b="1" dirty="0"/>
          </a:p>
        </p:txBody>
      </p:sp>
      <p:sp>
        <p:nvSpPr>
          <p:cNvPr id="4" name="عنصر نائب لرقم الشريحة 3"/>
          <p:cNvSpPr>
            <a:spLocks noGrp="1"/>
          </p:cNvSpPr>
          <p:nvPr>
            <p:ph type="sldNum" sz="quarter" idx="10"/>
          </p:nvPr>
        </p:nvSpPr>
        <p:spPr/>
        <p:txBody>
          <a:bodyPr/>
          <a:lstStyle/>
          <a:p>
            <a:fld id="{47D74D10-00D5-4949-AF66-F70B748AE598}" type="slidenum">
              <a:rPr lang="ar-SA" smtClean="0"/>
              <a:pPr/>
              <a:t>8</a:t>
            </a:fld>
            <a:endParaRPr 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 mean pressure is given approximately by the sum of the diastolic pressure and one third of the pulse pressure</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Normal:70-110</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t>mAP</a:t>
            </a:r>
            <a:r>
              <a:rPr lang="en-US" b="1" dirty="0" smtClean="0"/>
              <a:t>&lt;</a:t>
            </a:r>
            <a:r>
              <a:rPr lang="en-US" b="1" baseline="0" dirty="0" smtClean="0"/>
              <a:t> 60 ischemia</a:t>
            </a:r>
            <a:endParaRPr lang="ar-SA" b="1" dirty="0" smtClean="0"/>
          </a:p>
          <a:p>
            <a:pPr algn="l" rtl="0"/>
            <a:endParaRPr lang="ar-SA" b="1" dirty="0"/>
          </a:p>
        </p:txBody>
      </p:sp>
      <p:sp>
        <p:nvSpPr>
          <p:cNvPr id="4" name="عنصر نائب لرقم الشريحة 3"/>
          <p:cNvSpPr>
            <a:spLocks noGrp="1"/>
          </p:cNvSpPr>
          <p:nvPr>
            <p:ph type="sldNum" sz="quarter" idx="10"/>
          </p:nvPr>
        </p:nvSpPr>
        <p:spPr/>
        <p:txBody>
          <a:bodyPr/>
          <a:lstStyle/>
          <a:p>
            <a:fld id="{47D74D10-00D5-4949-AF66-F70B748AE598}" type="slidenum">
              <a:rPr lang="ar-SA" smtClean="0"/>
              <a:pPr/>
              <a:t>9</a:t>
            </a:fld>
            <a:endParaRPr lang="ar-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47D74D10-00D5-4949-AF66-F70B748AE598}" type="slidenum">
              <a:rPr lang="ar-SA" smtClean="0"/>
              <a:pPr/>
              <a:t>10</a:t>
            </a:fld>
            <a:endParaRPr 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dirty="0" smtClean="0"/>
              <a:t>Stethoscope </a:t>
            </a:r>
          </a:p>
          <a:p>
            <a:pPr algn="l" rtl="0"/>
            <a:r>
              <a:rPr lang="en-US" dirty="0" smtClean="0"/>
              <a:t>Sphygmomanometer</a:t>
            </a:r>
          </a:p>
          <a:p>
            <a:pPr algn="l" rtl="0"/>
            <a:r>
              <a:rPr lang="en-US" dirty="0" smtClean="0"/>
              <a:t>Bicycle ergometer and /or treadmill</a:t>
            </a:r>
            <a:endParaRPr lang="ar-SA" dirty="0" smtClean="0"/>
          </a:p>
          <a:p>
            <a:pPr algn="l" rtl="0"/>
            <a:endParaRPr lang="ar-SA" dirty="0"/>
          </a:p>
        </p:txBody>
      </p:sp>
      <p:sp>
        <p:nvSpPr>
          <p:cNvPr id="4" name="عنصر نائب لرقم الشريحة 3"/>
          <p:cNvSpPr>
            <a:spLocks noGrp="1"/>
          </p:cNvSpPr>
          <p:nvPr>
            <p:ph type="sldNum" sz="quarter" idx="10"/>
          </p:nvPr>
        </p:nvSpPr>
        <p:spPr/>
        <p:txBody>
          <a:bodyPr/>
          <a:lstStyle/>
          <a:p>
            <a:fld id="{47D74D10-00D5-4949-AF66-F70B748AE598}" type="slidenum">
              <a:rPr lang="ar-SA" smtClean="0"/>
              <a:pPr/>
              <a:t>11</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7" name="مثلث متساوي الساقين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540544" y="776288"/>
            <a:ext cx="8062912" cy="1470025"/>
          </a:xfrm>
        </p:spPr>
        <p:txBody>
          <a:bodyPr anchor="b">
            <a:normAutofit/>
          </a:bodyPr>
          <a:lstStyle>
            <a:lvl1pPr algn="r">
              <a:defRPr sz="440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1371600" y="6012656"/>
            <a:ext cx="5791200" cy="365125"/>
          </a:xfrm>
        </p:spPr>
        <p:txBody>
          <a:bodyPr tIns="0" bIns="0" anchor="t"/>
          <a:lstStyle>
            <a:lvl1pPr algn="r">
              <a:defRPr sz="1000"/>
            </a:lvl1pPr>
          </a:lstStyle>
          <a:p>
            <a:fld id="{4A273B04-877A-422C-A3A3-0E34FAE4CBA7}" type="datetimeFigureOut">
              <a:rPr lang="ar-SA" smtClean="0"/>
              <a:pPr/>
              <a:t>09/05/1433</a:t>
            </a:fld>
            <a:endParaRPr lang="ar-SA"/>
          </a:p>
        </p:txBody>
      </p:sp>
      <p:sp>
        <p:nvSpPr>
          <p:cNvPr id="17" name="عنصر نائب للتذييل 16"/>
          <p:cNvSpPr>
            <a:spLocks noGrp="1"/>
          </p:cNvSpPr>
          <p:nvPr>
            <p:ph type="ftr" sz="quarter" idx="11"/>
          </p:nvPr>
        </p:nvSpPr>
        <p:spPr>
          <a:xfrm>
            <a:off x="1371600" y="5650704"/>
            <a:ext cx="5791200" cy="365125"/>
          </a:xfrm>
        </p:spPr>
        <p:txBody>
          <a:bodyPr tIns="0" bIns="0" anchor="b"/>
          <a:lstStyle>
            <a:lvl1pPr algn="r">
              <a:defRPr sz="1100"/>
            </a:lvl1pPr>
          </a:lstStyle>
          <a:p>
            <a:endParaRPr lang="ar-SA"/>
          </a:p>
        </p:txBody>
      </p:sp>
      <p:sp>
        <p:nvSpPr>
          <p:cNvPr id="29" name="عنصر نائب لرقم الشريحة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9DFEE6CD-F78C-4201-8158-3DF3C5D02E45}"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4A273B04-877A-422C-A3A3-0E34FAE4CBA7}" type="datetimeFigureOut">
              <a:rPr lang="ar-SA" smtClean="0"/>
              <a:pPr/>
              <a:t>09/05/1433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DFEE6CD-F78C-4201-8158-3DF3C5D02E45}"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381000"/>
            <a:ext cx="1905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381000"/>
            <a:ext cx="62484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4A273B04-877A-422C-A3A3-0E34FAE4CBA7}" type="datetimeFigureOut">
              <a:rPr lang="ar-SA" smtClean="0"/>
              <a:pPr/>
              <a:t>09/05/1433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DFEE6CD-F78C-4201-8158-3DF3C5D02E45}"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1399032"/>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a:xfrm>
            <a:off x="457200" y="1882808"/>
            <a:ext cx="8229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791456" y="6480048"/>
            <a:ext cx="2133600" cy="301752"/>
          </a:xfrm>
        </p:spPr>
        <p:txBody>
          <a:bodyPr/>
          <a:lstStyle/>
          <a:p>
            <a:fld id="{4A273B04-877A-422C-A3A3-0E34FAE4CBA7}" type="datetimeFigureOut">
              <a:rPr lang="ar-SA" smtClean="0"/>
              <a:pPr/>
              <a:t>09/05/1433</a:t>
            </a:fld>
            <a:endParaRPr lang="ar-SA"/>
          </a:p>
        </p:txBody>
      </p:sp>
      <p:sp>
        <p:nvSpPr>
          <p:cNvPr id="5" name="عنصر نائب للتذييل 4"/>
          <p:cNvSpPr>
            <a:spLocks noGrp="1"/>
          </p:cNvSpPr>
          <p:nvPr>
            <p:ph type="ftr" sz="quarter" idx="11"/>
          </p:nvPr>
        </p:nvSpPr>
        <p:spPr>
          <a:xfrm>
            <a:off x="457200" y="6480969"/>
            <a:ext cx="4260056" cy="300831"/>
          </a:xfrm>
        </p:spPr>
        <p:txBody>
          <a:bodyPr/>
          <a:lstStyle/>
          <a:p>
            <a:endParaRPr lang="ar-SA"/>
          </a:p>
        </p:txBody>
      </p:sp>
      <p:sp>
        <p:nvSpPr>
          <p:cNvPr id="6" name="عنصر نائب لرقم الشريحة 5"/>
          <p:cNvSpPr>
            <a:spLocks noGrp="1"/>
          </p:cNvSpPr>
          <p:nvPr>
            <p:ph type="sldNum" sz="quarter" idx="12"/>
          </p:nvPr>
        </p:nvSpPr>
        <p:spPr/>
        <p:txBody>
          <a:bodyPr/>
          <a:lstStyle/>
          <a:p>
            <a:fld id="{9DFEE6CD-F78C-4201-8158-3DF3C5D02E45}"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1"/>
      </p:bgRef>
    </p:bg>
    <p:spTree>
      <p:nvGrpSpPr>
        <p:cNvPr id="1" name=""/>
        <p:cNvGrpSpPr/>
        <p:nvPr/>
      </p:nvGrpSpPr>
      <p:grpSpPr>
        <a:xfrm>
          <a:off x="0" y="0"/>
          <a:ext cx="0" cy="0"/>
          <a:chOff x="0" y="0"/>
          <a:chExt cx="0" cy="0"/>
        </a:xfrm>
      </p:grpSpPr>
      <p:sp>
        <p:nvSpPr>
          <p:cNvPr id="9" name="مثلث قائم الزاوية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مثلث متساوي الساقين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عنصر نائب للتاريخ 3"/>
          <p:cNvSpPr>
            <a:spLocks noGrp="1"/>
          </p:cNvSpPr>
          <p:nvPr>
            <p:ph type="dt" sz="half" idx="10"/>
          </p:nvPr>
        </p:nvSpPr>
        <p:spPr>
          <a:xfrm>
            <a:off x="6955632" y="6477000"/>
            <a:ext cx="2133600" cy="304800"/>
          </a:xfrm>
        </p:spPr>
        <p:txBody>
          <a:bodyPr/>
          <a:lstStyle/>
          <a:p>
            <a:fld id="{4A273B04-877A-422C-A3A3-0E34FAE4CBA7}" type="datetimeFigureOut">
              <a:rPr lang="ar-SA" smtClean="0"/>
              <a:pPr/>
              <a:t>09/05/1433</a:t>
            </a:fld>
            <a:endParaRPr lang="ar-SA"/>
          </a:p>
        </p:txBody>
      </p:sp>
      <p:sp>
        <p:nvSpPr>
          <p:cNvPr id="5" name="عنصر نائب للتذييل 4"/>
          <p:cNvSpPr>
            <a:spLocks noGrp="1"/>
          </p:cNvSpPr>
          <p:nvPr>
            <p:ph type="ftr" sz="quarter" idx="11"/>
          </p:nvPr>
        </p:nvSpPr>
        <p:spPr>
          <a:xfrm>
            <a:off x="2619376" y="6480969"/>
            <a:ext cx="4260056" cy="300831"/>
          </a:xfrm>
        </p:spPr>
        <p:txBody>
          <a:bodyPr/>
          <a:lstStyle/>
          <a:p>
            <a:endParaRPr lang="ar-SA"/>
          </a:p>
        </p:txBody>
      </p:sp>
      <p:sp>
        <p:nvSpPr>
          <p:cNvPr id="6" name="عنصر نائب لرقم الشريحة 5"/>
          <p:cNvSpPr>
            <a:spLocks noGrp="1"/>
          </p:cNvSpPr>
          <p:nvPr>
            <p:ph type="sldNum" sz="quarter" idx="12"/>
          </p:nvPr>
        </p:nvSpPr>
        <p:spPr>
          <a:xfrm>
            <a:off x="8451056" y="809624"/>
            <a:ext cx="502920" cy="300831"/>
          </a:xfrm>
        </p:spPr>
        <p:txBody>
          <a:bodyPr/>
          <a:lstStyle/>
          <a:p>
            <a:fld id="{9DFEE6CD-F78C-4201-8158-3DF3C5D02E45}" type="slidenum">
              <a:rPr lang="ar-SA" smtClean="0"/>
              <a:pPr/>
              <a:t>‹#›</a:t>
            </a:fld>
            <a:endParaRPr lang="ar-SA"/>
          </a:p>
        </p:txBody>
      </p:sp>
      <p:cxnSp>
        <p:nvCxnSpPr>
          <p:cNvPr id="11" name="رابط مستقيم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رابط مستقيم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عنوان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marL="0"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4791456" y="6480969"/>
            <a:ext cx="2133600" cy="301752"/>
          </a:xfrm>
        </p:spPr>
        <p:txBody>
          <a:bodyPr/>
          <a:lstStyle/>
          <a:p>
            <a:fld id="{4A273B04-877A-422C-A3A3-0E34FAE4CBA7}" type="datetimeFigureOut">
              <a:rPr lang="ar-SA" smtClean="0"/>
              <a:pPr/>
              <a:t>09/05/1433</a:t>
            </a:fld>
            <a:endParaRPr lang="ar-SA"/>
          </a:p>
        </p:txBody>
      </p:sp>
      <p:sp>
        <p:nvSpPr>
          <p:cNvPr id="6" name="عنصر نائب للتذييل 5"/>
          <p:cNvSpPr>
            <a:spLocks noGrp="1"/>
          </p:cNvSpPr>
          <p:nvPr>
            <p:ph type="ftr" sz="quarter" idx="11"/>
          </p:nvPr>
        </p:nvSpPr>
        <p:spPr>
          <a:xfrm>
            <a:off x="457200" y="6480969"/>
            <a:ext cx="4260056" cy="301752"/>
          </a:xfrm>
        </p:spPr>
        <p:txBody>
          <a:bodyPr/>
          <a:lstStyle/>
          <a:p>
            <a:endParaRPr lang="ar-SA"/>
          </a:p>
        </p:txBody>
      </p:sp>
      <p:sp>
        <p:nvSpPr>
          <p:cNvPr id="7" name="عنصر نائب لرقم الشريحة 6"/>
          <p:cNvSpPr>
            <a:spLocks noGrp="1"/>
          </p:cNvSpPr>
          <p:nvPr>
            <p:ph type="sldNum" sz="quarter" idx="12"/>
          </p:nvPr>
        </p:nvSpPr>
        <p:spPr>
          <a:xfrm>
            <a:off x="7589520" y="6480969"/>
            <a:ext cx="502920" cy="301752"/>
          </a:xfrm>
        </p:spPr>
        <p:txBody>
          <a:bodyPr/>
          <a:lstStyle/>
          <a:p>
            <a:fld id="{9DFEE6CD-F78C-4201-8158-3DF3C5D02E45}"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a:xfrm>
            <a:off x="4791456" y="6480969"/>
            <a:ext cx="2130552" cy="301752"/>
          </a:xfrm>
        </p:spPr>
        <p:txBody>
          <a:bodyPr/>
          <a:lstStyle/>
          <a:p>
            <a:fld id="{4A273B04-877A-422C-A3A3-0E34FAE4CBA7}" type="datetimeFigureOut">
              <a:rPr lang="ar-SA" smtClean="0"/>
              <a:pPr/>
              <a:t>09/05/1433</a:t>
            </a:fld>
            <a:endParaRPr lang="ar-SA"/>
          </a:p>
        </p:txBody>
      </p:sp>
      <p:sp>
        <p:nvSpPr>
          <p:cNvPr id="8" name="عنصر نائب للتذييل 7"/>
          <p:cNvSpPr>
            <a:spLocks noGrp="1"/>
          </p:cNvSpPr>
          <p:nvPr>
            <p:ph type="ftr" sz="quarter" idx="11"/>
          </p:nvPr>
        </p:nvSpPr>
        <p:spPr>
          <a:xfrm>
            <a:off x="457200" y="6480969"/>
            <a:ext cx="4261104" cy="301752"/>
          </a:xfrm>
        </p:spPr>
        <p:txBody>
          <a:bodyPr/>
          <a:lstStyle/>
          <a:p>
            <a:endParaRPr lang="ar-SA"/>
          </a:p>
        </p:txBody>
      </p:sp>
      <p:sp>
        <p:nvSpPr>
          <p:cNvPr id="9" name="عنصر نائب لرقم الشريحة 8"/>
          <p:cNvSpPr>
            <a:spLocks noGrp="1"/>
          </p:cNvSpPr>
          <p:nvPr>
            <p:ph type="sldNum" sz="quarter" idx="12"/>
          </p:nvPr>
        </p:nvSpPr>
        <p:spPr>
          <a:xfrm>
            <a:off x="7589520" y="6483096"/>
            <a:ext cx="502920" cy="301752"/>
          </a:xfrm>
        </p:spPr>
        <p:txBody>
          <a:bodyPr/>
          <a:lstStyle>
            <a:lvl1pPr algn="ctr">
              <a:defRPr/>
            </a:lvl1pPr>
          </a:lstStyle>
          <a:p>
            <a:fld id="{9DFEE6CD-F78C-4201-8158-3DF3C5D02E45}"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b="0"/>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4A273B04-877A-422C-A3A3-0E34FAE4CBA7}" type="datetimeFigureOut">
              <a:rPr lang="ar-SA" smtClean="0"/>
              <a:pPr/>
              <a:t>09/05/1433</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9DFEE6CD-F78C-4201-8158-3DF3C5D02E45}"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4791456" y="6480969"/>
            <a:ext cx="2133600" cy="301752"/>
          </a:xfrm>
        </p:spPr>
        <p:txBody>
          <a:bodyPr/>
          <a:lstStyle/>
          <a:p>
            <a:fld id="{4A273B04-877A-422C-A3A3-0E34FAE4CBA7}" type="datetimeFigureOut">
              <a:rPr lang="ar-SA" smtClean="0"/>
              <a:pPr/>
              <a:t>09/05/1433</a:t>
            </a:fld>
            <a:endParaRPr lang="ar-SA"/>
          </a:p>
        </p:txBody>
      </p:sp>
      <p:sp>
        <p:nvSpPr>
          <p:cNvPr id="3" name="عنصر نائب للتذييل 2"/>
          <p:cNvSpPr>
            <a:spLocks noGrp="1"/>
          </p:cNvSpPr>
          <p:nvPr>
            <p:ph type="ftr" sz="quarter" idx="11"/>
          </p:nvPr>
        </p:nvSpPr>
        <p:spPr>
          <a:xfrm>
            <a:off x="457200" y="6481890"/>
            <a:ext cx="4260056" cy="300831"/>
          </a:xfrm>
        </p:spPr>
        <p:txBody>
          <a:bodyPr/>
          <a:lstStyle/>
          <a:p>
            <a:endParaRPr lang="ar-SA"/>
          </a:p>
        </p:txBody>
      </p:sp>
      <p:sp>
        <p:nvSpPr>
          <p:cNvPr id="4" name="عنصر نائب لرقم الشريحة 3"/>
          <p:cNvSpPr>
            <a:spLocks noGrp="1"/>
          </p:cNvSpPr>
          <p:nvPr>
            <p:ph type="sldNum" sz="quarter" idx="12"/>
          </p:nvPr>
        </p:nvSpPr>
        <p:spPr>
          <a:xfrm>
            <a:off x="7589520" y="6480969"/>
            <a:ext cx="502920" cy="301752"/>
          </a:xfrm>
        </p:spPr>
        <p:txBody>
          <a:bodyPr/>
          <a:lstStyle/>
          <a:p>
            <a:fld id="{9DFEE6CD-F78C-4201-8158-3DF3C5D02E45}"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278976" y="6556248"/>
            <a:ext cx="2133600" cy="301752"/>
          </a:xfrm>
        </p:spPr>
        <p:txBody>
          <a:bodyPr/>
          <a:lstStyle>
            <a:lvl1pPr>
              <a:defRPr sz="900"/>
            </a:lvl1pPr>
          </a:lstStyle>
          <a:p>
            <a:fld id="{4A273B04-877A-422C-A3A3-0E34FAE4CBA7}" type="datetimeFigureOut">
              <a:rPr lang="ar-SA" smtClean="0"/>
              <a:pPr/>
              <a:t>09/05/1433</a:t>
            </a:fld>
            <a:endParaRPr lang="ar-SA"/>
          </a:p>
        </p:txBody>
      </p:sp>
      <p:sp>
        <p:nvSpPr>
          <p:cNvPr id="6" name="عنصر نائب للتذييل 5"/>
          <p:cNvSpPr>
            <a:spLocks noGrp="1"/>
          </p:cNvSpPr>
          <p:nvPr>
            <p:ph type="ftr" sz="quarter" idx="11"/>
          </p:nvPr>
        </p:nvSpPr>
        <p:spPr>
          <a:xfrm>
            <a:off x="1135856" y="6556248"/>
            <a:ext cx="5143120" cy="301752"/>
          </a:xfrm>
        </p:spPr>
        <p:txBody>
          <a:bodyPr/>
          <a:lstStyle>
            <a:lvl1pPr>
              <a:defRPr sz="900"/>
            </a:lvl1pPr>
          </a:lstStyle>
          <a:p>
            <a:endParaRPr lang="ar-SA"/>
          </a:p>
        </p:txBody>
      </p:sp>
      <p:sp>
        <p:nvSpPr>
          <p:cNvPr id="7" name="عنصر نائب لرقم الشريحة 6"/>
          <p:cNvSpPr>
            <a:spLocks noGrp="1"/>
          </p:cNvSpPr>
          <p:nvPr>
            <p:ph type="sldNum" sz="quarter" idx="12"/>
          </p:nvPr>
        </p:nvSpPr>
        <p:spPr>
          <a:xfrm>
            <a:off x="8410576" y="6556248"/>
            <a:ext cx="502920" cy="301752"/>
          </a:xfrm>
        </p:spPr>
        <p:txBody>
          <a:bodyPr/>
          <a:lstStyle>
            <a:lvl1pPr>
              <a:defRPr sz="900"/>
            </a:lvl1pPr>
          </a:lstStyle>
          <a:p>
            <a:fld id="{9DFEE6CD-F78C-4201-8158-3DF3C5D02E45}"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6108192" y="6556248"/>
            <a:ext cx="2103120" cy="301752"/>
          </a:xfrm>
        </p:spPr>
        <p:txBody>
          <a:bodyPr/>
          <a:lstStyle>
            <a:lvl1pPr>
              <a:defRPr sz="900"/>
            </a:lvl1pPr>
          </a:lstStyle>
          <a:p>
            <a:fld id="{4A273B04-877A-422C-A3A3-0E34FAE4CBA7}" type="datetimeFigureOut">
              <a:rPr lang="ar-SA" smtClean="0"/>
              <a:pPr/>
              <a:t>09/05/1433</a:t>
            </a:fld>
            <a:endParaRPr lang="ar-SA"/>
          </a:p>
        </p:txBody>
      </p:sp>
      <p:sp>
        <p:nvSpPr>
          <p:cNvPr id="6" name="عنصر نائب للتذييل 5"/>
          <p:cNvSpPr>
            <a:spLocks noGrp="1"/>
          </p:cNvSpPr>
          <p:nvPr>
            <p:ph type="ftr" sz="quarter" idx="11"/>
          </p:nvPr>
        </p:nvSpPr>
        <p:spPr>
          <a:xfrm>
            <a:off x="1170432" y="6557169"/>
            <a:ext cx="4948072" cy="301752"/>
          </a:xfrm>
        </p:spPr>
        <p:txBody>
          <a:bodyPr/>
          <a:lstStyle>
            <a:lvl1pPr>
              <a:defRPr sz="900"/>
            </a:lvl1pPr>
          </a:lstStyle>
          <a:p>
            <a:endParaRPr lang="ar-SA"/>
          </a:p>
        </p:txBody>
      </p:sp>
      <p:sp>
        <p:nvSpPr>
          <p:cNvPr id="7" name="عنصر نائب لرقم الشريحة 6"/>
          <p:cNvSpPr>
            <a:spLocks noGrp="1"/>
          </p:cNvSpPr>
          <p:nvPr>
            <p:ph type="sldNum" sz="quarter" idx="12"/>
          </p:nvPr>
        </p:nvSpPr>
        <p:spPr>
          <a:xfrm>
            <a:off x="8217192" y="6556248"/>
            <a:ext cx="365760" cy="301752"/>
          </a:xfrm>
        </p:spPr>
        <p:txBody>
          <a:bodyPr/>
          <a:lstStyle>
            <a:lvl1pPr algn="ctr">
              <a:defRPr sz="900"/>
            </a:lvl1pPr>
          </a:lstStyle>
          <a:p>
            <a:fld id="{9DFEE6CD-F78C-4201-8158-3DF3C5D02E45}"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مثلث قائم الزاوية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رابط مستقيم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رابط مستقيم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عنصر نائب للعنوان 21"/>
          <p:cNvSpPr>
            <a:spLocks noGrp="1"/>
          </p:cNvSpPr>
          <p:nvPr>
            <p:ph type="title"/>
          </p:nvPr>
        </p:nvSpPr>
        <p:spPr>
          <a:xfrm>
            <a:off x="457200" y="267494"/>
            <a:ext cx="8229600" cy="1399032"/>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4A273B04-877A-422C-A3A3-0E34FAE4CBA7}" type="datetimeFigureOut">
              <a:rPr lang="ar-SA" smtClean="0"/>
              <a:pPr/>
              <a:t>09/05/1433</a:t>
            </a:fld>
            <a:endParaRPr lang="ar-SA"/>
          </a:p>
        </p:txBody>
      </p:sp>
      <p:sp>
        <p:nvSpPr>
          <p:cNvPr id="3" name="عنصر نائب للتذييل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ar-SA"/>
          </a:p>
        </p:txBody>
      </p:sp>
      <p:sp>
        <p:nvSpPr>
          <p:cNvPr id="23" name="عنصر نائب لرقم الشريحة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9DFEE6CD-F78C-4201-8158-3DF3C5D02E45}" type="slidenum">
              <a:rPr lang="ar-SA" smtClean="0"/>
              <a:pPr/>
              <a:t>‹#›</a:t>
            </a:fld>
            <a:endParaRPr lang="ar-S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2.xml"/><Relationship Id="rId5" Type="http://schemas.openxmlformats.org/officeDocument/2006/relationships/image" Target="../media/image32.gif"/><Relationship Id="rId4" Type="http://schemas.openxmlformats.org/officeDocument/2006/relationships/image" Target="../media/image31.gi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gif"/></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899592" y="476672"/>
            <a:ext cx="8062912" cy="1470025"/>
          </a:xfrm>
        </p:spPr>
        <p:txBody>
          <a:bodyPr/>
          <a:lstStyle/>
          <a:p>
            <a:pPr rtl="0"/>
            <a:r>
              <a:rPr lang="en-US" b="1" dirty="0" smtClean="0"/>
              <a:t>Cardiovascular practical</a:t>
            </a:r>
            <a:br>
              <a:rPr lang="en-US" b="1" dirty="0" smtClean="0"/>
            </a:br>
            <a:r>
              <a:rPr lang="en-US" b="1" dirty="0" smtClean="0"/>
              <a:t>Arterial blood pressure</a:t>
            </a:r>
            <a:endParaRPr lang="ar-SA" b="1" dirty="0"/>
          </a:p>
        </p:txBody>
      </p:sp>
      <p:sp>
        <p:nvSpPr>
          <p:cNvPr id="3" name="عنوان فرعي 2"/>
          <p:cNvSpPr>
            <a:spLocks noGrp="1"/>
          </p:cNvSpPr>
          <p:nvPr>
            <p:ph type="subTitle" idx="1"/>
          </p:nvPr>
        </p:nvSpPr>
        <p:spPr>
          <a:xfrm>
            <a:off x="611560" y="4221088"/>
            <a:ext cx="4464496" cy="1752600"/>
          </a:xfrm>
        </p:spPr>
        <p:txBody>
          <a:bodyPr>
            <a:normAutofit fontScale="92500" lnSpcReduction="10000"/>
          </a:bodyPr>
          <a:lstStyle/>
          <a:p>
            <a:pPr algn="l" rtl="0"/>
            <a:r>
              <a:rPr lang="en-US" b="1" dirty="0" smtClean="0"/>
              <a:t>By Dr. </a:t>
            </a:r>
            <a:r>
              <a:rPr lang="en-US" b="1" dirty="0" err="1" smtClean="0"/>
              <a:t>Asma</a:t>
            </a:r>
            <a:r>
              <a:rPr lang="en-US" b="1" dirty="0" smtClean="0"/>
              <a:t> M. Al </a:t>
            </a:r>
            <a:r>
              <a:rPr lang="en-US" b="1" dirty="0" err="1" smtClean="0"/>
              <a:t>yahya</a:t>
            </a:r>
            <a:endParaRPr lang="en-US" b="1" dirty="0" smtClean="0"/>
          </a:p>
          <a:p>
            <a:pPr rtl="0"/>
            <a:r>
              <a:rPr lang="en-US" b="1" dirty="0" smtClean="0"/>
              <a:t>Physiology dept</a:t>
            </a:r>
          </a:p>
          <a:p>
            <a:pPr rtl="0"/>
            <a:r>
              <a:rPr lang="en-US" b="1" dirty="0" smtClean="0"/>
              <a:t>College of medicine</a:t>
            </a:r>
          </a:p>
          <a:p>
            <a:pPr rtl="0"/>
            <a:r>
              <a:rPr lang="en-US" b="1" dirty="0" smtClean="0"/>
              <a:t>KSU</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heckerboard(across)">
                                      <p:cBhvr>
                                        <p:cTn id="17" dur="500"/>
                                        <p:tgtEl>
                                          <p:spTgt spid="3">
                                            <p:txEl>
                                              <p:pRg st="0" end="0"/>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heckerboard(across)">
                                      <p:cBhvr>
                                        <p:cTn id="20" dur="500"/>
                                        <p:tgtEl>
                                          <p:spTgt spid="3">
                                            <p:txEl>
                                              <p:pRg st="1" end="1"/>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heckerboard(across)">
                                      <p:cBhvr>
                                        <p:cTn id="23" dur="500"/>
                                        <p:tgtEl>
                                          <p:spTgt spid="3">
                                            <p:txEl>
                                              <p:pRg st="2" end="2"/>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heckerboard(across)">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88640"/>
            <a:ext cx="8733656" cy="1296144"/>
          </a:xfrm>
        </p:spPr>
        <p:txBody>
          <a:bodyPr>
            <a:normAutofit fontScale="90000"/>
          </a:bodyPr>
          <a:lstStyle/>
          <a:p>
            <a:pPr rtl="0"/>
            <a:r>
              <a:rPr lang="en-US" b="1" dirty="0" smtClean="0"/>
              <a:t>Methods for measuring arterial BP</a:t>
            </a:r>
            <a:endParaRPr lang="ar-SA" b="1" dirty="0"/>
          </a:p>
        </p:txBody>
      </p:sp>
      <p:sp>
        <p:nvSpPr>
          <p:cNvPr id="3" name="عنصر نائب للمحتوى 2"/>
          <p:cNvSpPr>
            <a:spLocks noGrp="1"/>
          </p:cNvSpPr>
          <p:nvPr>
            <p:ph idx="1"/>
          </p:nvPr>
        </p:nvSpPr>
        <p:spPr>
          <a:xfrm>
            <a:off x="1331640" y="5373216"/>
            <a:ext cx="7128792" cy="864096"/>
          </a:xfrm>
        </p:spPr>
        <p:txBody>
          <a:bodyPr/>
          <a:lstStyle/>
          <a:p>
            <a:pPr algn="l" rtl="0">
              <a:buNone/>
            </a:pPr>
            <a:r>
              <a:rPr lang="en-US" b="1" dirty="0" smtClean="0"/>
              <a:t>Palpatory</a:t>
            </a:r>
            <a:r>
              <a:rPr lang="en-US" dirty="0" smtClean="0"/>
              <a:t>                         </a:t>
            </a:r>
            <a:r>
              <a:rPr lang="en-US" b="1" dirty="0" smtClean="0"/>
              <a:t>Auscultatory </a:t>
            </a:r>
            <a:endParaRPr lang="ar-SA" b="1" dirty="0"/>
          </a:p>
        </p:txBody>
      </p:sp>
      <p:pic>
        <p:nvPicPr>
          <p:cNvPr id="4" name="صورة 3" descr="WATER_AHD0106-14-011A.jpg"/>
          <p:cNvPicPr>
            <a:picLocks noChangeAspect="1"/>
          </p:cNvPicPr>
          <p:nvPr/>
        </p:nvPicPr>
        <p:blipFill>
          <a:blip r:embed="rId3" cstate="print"/>
          <a:stretch>
            <a:fillRect/>
          </a:stretch>
        </p:blipFill>
        <p:spPr>
          <a:xfrm>
            <a:off x="1259632" y="1916832"/>
            <a:ext cx="2664296" cy="3110073"/>
          </a:xfrm>
          <a:prstGeom prst="rect">
            <a:avLst/>
          </a:prstGeom>
          <a:ln>
            <a:solidFill>
              <a:schemeClr val="accent1"/>
            </a:solidFill>
          </a:ln>
        </p:spPr>
      </p:pic>
      <p:pic>
        <p:nvPicPr>
          <p:cNvPr id="6" name="صورة 5" descr="imagesCA19GNUC.jpg"/>
          <p:cNvPicPr>
            <a:picLocks noChangeAspect="1"/>
          </p:cNvPicPr>
          <p:nvPr/>
        </p:nvPicPr>
        <p:blipFill>
          <a:blip r:embed="rId4" cstate="print"/>
          <a:stretch>
            <a:fillRect/>
          </a:stretch>
        </p:blipFill>
        <p:spPr>
          <a:xfrm>
            <a:off x="5220072" y="1916832"/>
            <a:ext cx="3214808" cy="3096344"/>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19672" y="188640"/>
            <a:ext cx="8229600" cy="1399032"/>
          </a:xfrm>
        </p:spPr>
        <p:txBody>
          <a:bodyPr/>
          <a:lstStyle/>
          <a:p>
            <a:pPr rtl="0"/>
            <a:r>
              <a:rPr lang="en-US" b="1" dirty="0" smtClean="0"/>
              <a:t>Equipment </a:t>
            </a:r>
            <a:endParaRPr lang="ar-SA" b="1" dirty="0"/>
          </a:p>
        </p:txBody>
      </p:sp>
      <p:pic>
        <p:nvPicPr>
          <p:cNvPr id="4" name="صورة 3" descr="4138413_f260.jpg"/>
          <p:cNvPicPr>
            <a:picLocks noChangeAspect="1"/>
          </p:cNvPicPr>
          <p:nvPr/>
        </p:nvPicPr>
        <p:blipFill>
          <a:blip r:embed="rId3" cstate="print"/>
          <a:stretch>
            <a:fillRect/>
          </a:stretch>
        </p:blipFill>
        <p:spPr>
          <a:xfrm>
            <a:off x="395536" y="2636912"/>
            <a:ext cx="2476500" cy="2476500"/>
          </a:xfrm>
          <a:prstGeom prst="rect">
            <a:avLst/>
          </a:prstGeom>
          <a:ln>
            <a:solidFill>
              <a:schemeClr val="accent1"/>
            </a:solidFill>
          </a:ln>
        </p:spPr>
      </p:pic>
      <p:pic>
        <p:nvPicPr>
          <p:cNvPr id="5" name="صورة 4" descr="4138485_f260.jpg"/>
          <p:cNvPicPr>
            <a:picLocks noChangeAspect="1"/>
          </p:cNvPicPr>
          <p:nvPr/>
        </p:nvPicPr>
        <p:blipFill>
          <a:blip r:embed="rId4" cstate="print"/>
          <a:stretch>
            <a:fillRect/>
          </a:stretch>
        </p:blipFill>
        <p:spPr>
          <a:xfrm>
            <a:off x="3275856" y="2564904"/>
            <a:ext cx="2476500" cy="2476500"/>
          </a:xfrm>
          <a:prstGeom prst="rect">
            <a:avLst/>
          </a:prstGeom>
          <a:ln>
            <a:solidFill>
              <a:schemeClr val="accent1"/>
            </a:solidFill>
          </a:ln>
        </p:spPr>
      </p:pic>
      <p:pic>
        <p:nvPicPr>
          <p:cNvPr id="6" name="صورة 5" descr="images.jpg"/>
          <p:cNvPicPr>
            <a:picLocks noChangeAspect="1"/>
          </p:cNvPicPr>
          <p:nvPr/>
        </p:nvPicPr>
        <p:blipFill>
          <a:blip r:embed="rId5" cstate="print"/>
          <a:stretch>
            <a:fillRect/>
          </a:stretch>
        </p:blipFill>
        <p:spPr>
          <a:xfrm>
            <a:off x="6300192" y="2564904"/>
            <a:ext cx="2484000" cy="2483217"/>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59632" y="188640"/>
            <a:ext cx="8229600" cy="1399032"/>
          </a:xfrm>
        </p:spPr>
        <p:txBody>
          <a:bodyPr>
            <a:normAutofit/>
          </a:bodyPr>
          <a:lstStyle/>
          <a:p>
            <a:pPr rtl="0"/>
            <a:r>
              <a:rPr lang="en-US" b="1" dirty="0" smtClean="0"/>
              <a:t>Palpatory  method </a:t>
            </a:r>
            <a:endParaRPr lang="ar-SA" b="1" dirty="0"/>
          </a:p>
        </p:txBody>
      </p:sp>
      <p:pic>
        <p:nvPicPr>
          <p:cNvPr id="4" name="صورة 3" descr="armontable.jpg"/>
          <p:cNvPicPr>
            <a:picLocks noChangeAspect="1"/>
          </p:cNvPicPr>
          <p:nvPr/>
        </p:nvPicPr>
        <p:blipFill>
          <a:blip r:embed="rId3" cstate="print"/>
          <a:stretch>
            <a:fillRect/>
          </a:stretch>
        </p:blipFill>
        <p:spPr>
          <a:xfrm>
            <a:off x="1259632" y="2132856"/>
            <a:ext cx="3132000" cy="2724841"/>
          </a:xfrm>
          <a:prstGeom prst="rect">
            <a:avLst/>
          </a:prstGeom>
          <a:ln>
            <a:solidFill>
              <a:schemeClr val="accent1"/>
            </a:solidFill>
          </a:ln>
        </p:spPr>
      </p:pic>
      <p:pic>
        <p:nvPicPr>
          <p:cNvPr id="5" name="عنصر نائب للمحتوى 4" descr="palpradsphyg.jpg"/>
          <p:cNvPicPr>
            <a:picLocks noGrp="1" noChangeAspect="1"/>
          </p:cNvPicPr>
          <p:nvPr>
            <p:ph idx="1"/>
          </p:nvPr>
        </p:nvPicPr>
        <p:blipFill>
          <a:blip r:embed="rId4" cstate="print"/>
          <a:stretch>
            <a:fillRect/>
          </a:stretch>
        </p:blipFill>
        <p:spPr>
          <a:xfrm>
            <a:off x="5076056" y="2204865"/>
            <a:ext cx="3132000" cy="2664296"/>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475656" y="116632"/>
            <a:ext cx="8229600" cy="1399032"/>
          </a:xfrm>
        </p:spPr>
        <p:txBody>
          <a:bodyPr>
            <a:normAutofit/>
          </a:bodyPr>
          <a:lstStyle/>
          <a:p>
            <a:pPr rtl="0"/>
            <a:r>
              <a:rPr lang="en-US" sz="4000" b="1" dirty="0" smtClean="0"/>
              <a:t>Auscultatory method</a:t>
            </a:r>
            <a:endParaRPr lang="en-US" sz="4000" b="1" dirty="0"/>
          </a:p>
        </p:txBody>
      </p:sp>
      <p:sp>
        <p:nvSpPr>
          <p:cNvPr id="33795" name="Rectangle 3"/>
          <p:cNvSpPr>
            <a:spLocks noGrp="1" noChangeArrowheads="1"/>
          </p:cNvSpPr>
          <p:nvPr>
            <p:ph idx="1"/>
          </p:nvPr>
        </p:nvSpPr>
        <p:spPr>
          <a:xfrm>
            <a:off x="2267744" y="5445224"/>
            <a:ext cx="4104456" cy="1186152"/>
          </a:xfrm>
        </p:spPr>
        <p:txBody>
          <a:bodyPr>
            <a:normAutofit/>
          </a:bodyPr>
          <a:lstStyle/>
          <a:p>
            <a:pPr marL="609600" indent="-609600" algn="l" rtl="0"/>
            <a:endParaRPr lang="en-US" dirty="0"/>
          </a:p>
          <a:p>
            <a:pPr marL="609600" indent="-609600" algn="l" rtl="0"/>
            <a:endParaRPr lang="en-US" dirty="0"/>
          </a:p>
        </p:txBody>
      </p:sp>
      <p:pic>
        <p:nvPicPr>
          <p:cNvPr id="8" name="صورة 7" descr="bp_equipment_small.jpg"/>
          <p:cNvPicPr>
            <a:picLocks noChangeAspect="1"/>
          </p:cNvPicPr>
          <p:nvPr/>
        </p:nvPicPr>
        <p:blipFill>
          <a:blip r:embed="rId3" cstate="print"/>
          <a:stretch>
            <a:fillRect/>
          </a:stretch>
        </p:blipFill>
        <p:spPr>
          <a:xfrm>
            <a:off x="848701" y="1700808"/>
            <a:ext cx="3345131" cy="4104456"/>
          </a:xfrm>
          <a:prstGeom prst="rect">
            <a:avLst/>
          </a:prstGeom>
          <a:ln>
            <a:solidFill>
              <a:schemeClr val="accent1"/>
            </a:solidFill>
          </a:ln>
        </p:spPr>
      </p:pic>
      <p:pic>
        <p:nvPicPr>
          <p:cNvPr id="12" name="صورة 11" descr="vitals_bp_cuff.jpg"/>
          <p:cNvPicPr>
            <a:picLocks noChangeAspect="1"/>
          </p:cNvPicPr>
          <p:nvPr/>
        </p:nvPicPr>
        <p:blipFill>
          <a:blip r:embed="rId4" cstate="print"/>
          <a:stretch>
            <a:fillRect/>
          </a:stretch>
        </p:blipFill>
        <p:spPr>
          <a:xfrm>
            <a:off x="4499992" y="1700808"/>
            <a:ext cx="3960440" cy="4104456"/>
          </a:xfrm>
          <a:prstGeom prst="rect">
            <a:avLst/>
          </a:prstGeom>
          <a:ln>
            <a:solidFill>
              <a:schemeClr val="accent1"/>
            </a:solidFill>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0"/>
            <a:ext cx="8229600" cy="1399032"/>
          </a:xfrm>
        </p:spPr>
        <p:txBody>
          <a:bodyPr/>
          <a:lstStyle/>
          <a:p>
            <a:pPr rtl="0"/>
            <a:r>
              <a:rPr lang="en-US" sz="4400" b="1" dirty="0" smtClean="0"/>
              <a:t>Auscultatory method,</a:t>
            </a:r>
            <a:r>
              <a:rPr lang="en-US" b="1" dirty="0" smtClean="0"/>
              <a:t> cont.</a:t>
            </a:r>
            <a:endParaRPr lang="ar-SA" b="1" dirty="0"/>
          </a:p>
        </p:txBody>
      </p:sp>
      <p:pic>
        <p:nvPicPr>
          <p:cNvPr id="4" name="عنصر نائب للمحتوى 3" descr="arm_circumference.jpg"/>
          <p:cNvPicPr>
            <a:picLocks noGrp="1" noChangeAspect="1"/>
          </p:cNvPicPr>
          <p:nvPr>
            <p:ph idx="1"/>
          </p:nvPr>
        </p:nvPicPr>
        <p:blipFill>
          <a:blip r:embed="rId3" cstate="print"/>
          <a:stretch>
            <a:fillRect/>
          </a:stretch>
        </p:blipFill>
        <p:spPr>
          <a:xfrm>
            <a:off x="4788024" y="1700808"/>
            <a:ext cx="3528392" cy="3927418"/>
          </a:xfrm>
          <a:prstGeom prst="rect">
            <a:avLst/>
          </a:prstGeom>
          <a:ln>
            <a:solidFill>
              <a:schemeClr val="accent1"/>
            </a:solidFill>
          </a:ln>
        </p:spPr>
      </p:pic>
      <p:pic>
        <p:nvPicPr>
          <p:cNvPr id="6" name="صورة 5" descr="79926-1750718-1948157-1980121tn.jpg"/>
          <p:cNvPicPr>
            <a:picLocks noChangeAspect="1"/>
          </p:cNvPicPr>
          <p:nvPr/>
        </p:nvPicPr>
        <p:blipFill>
          <a:blip r:embed="rId4" cstate="print"/>
          <a:stretch>
            <a:fillRect/>
          </a:stretch>
        </p:blipFill>
        <p:spPr>
          <a:xfrm>
            <a:off x="683568" y="1700808"/>
            <a:ext cx="3662766" cy="3985846"/>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914400" y="13744"/>
            <a:ext cx="8229600" cy="1399032"/>
          </a:xfrm>
        </p:spPr>
        <p:txBody>
          <a:bodyPr/>
          <a:lstStyle/>
          <a:p>
            <a:pPr rtl="0"/>
            <a:r>
              <a:rPr lang="en-US" sz="4000" b="1" dirty="0" smtClean="0"/>
              <a:t>Auscultatory method,</a:t>
            </a:r>
            <a:r>
              <a:rPr lang="en-US" b="1" dirty="0" smtClean="0"/>
              <a:t> </a:t>
            </a:r>
            <a:r>
              <a:rPr lang="en-US" b="1" dirty="0"/>
              <a:t>cont.</a:t>
            </a:r>
          </a:p>
        </p:txBody>
      </p:sp>
      <p:sp>
        <p:nvSpPr>
          <p:cNvPr id="34819" name="Rectangle 3"/>
          <p:cNvSpPr>
            <a:spLocks noGrp="1" noChangeArrowheads="1"/>
          </p:cNvSpPr>
          <p:nvPr>
            <p:ph idx="1"/>
          </p:nvPr>
        </p:nvSpPr>
        <p:spPr>
          <a:xfrm>
            <a:off x="2617440" y="4869160"/>
            <a:ext cx="4114800" cy="648072"/>
          </a:xfrm>
        </p:spPr>
        <p:txBody>
          <a:bodyPr/>
          <a:lstStyle/>
          <a:p>
            <a:pPr marL="448056" lvl="2" indent="-384048" algn="l" rtl="0">
              <a:buSzPct val="80000"/>
              <a:buNone/>
            </a:pPr>
            <a:r>
              <a:rPr lang="en-US" dirty="0" smtClean="0"/>
              <a:t>Locate brachial artery</a:t>
            </a:r>
          </a:p>
          <a:p>
            <a:pPr algn="l" rtl="0">
              <a:buFontTx/>
              <a:buNone/>
            </a:pPr>
            <a:endParaRPr lang="en-US" dirty="0"/>
          </a:p>
        </p:txBody>
      </p:sp>
      <p:pic>
        <p:nvPicPr>
          <p:cNvPr id="4" name="صورة 3" descr="brachial_photo.jpg"/>
          <p:cNvPicPr>
            <a:picLocks noChangeAspect="1"/>
          </p:cNvPicPr>
          <p:nvPr/>
        </p:nvPicPr>
        <p:blipFill>
          <a:blip r:embed="rId3" cstate="print"/>
          <a:stretch>
            <a:fillRect/>
          </a:stretch>
        </p:blipFill>
        <p:spPr>
          <a:xfrm>
            <a:off x="1331640" y="1700808"/>
            <a:ext cx="2752725" cy="2495550"/>
          </a:xfrm>
          <a:prstGeom prst="rect">
            <a:avLst/>
          </a:prstGeom>
        </p:spPr>
      </p:pic>
      <p:pic>
        <p:nvPicPr>
          <p:cNvPr id="5" name="صورة 4" descr="brachial_photo_grey.jpg"/>
          <p:cNvPicPr>
            <a:picLocks noChangeAspect="1"/>
          </p:cNvPicPr>
          <p:nvPr/>
        </p:nvPicPr>
        <p:blipFill>
          <a:blip r:embed="rId4" cstate="print"/>
          <a:stretch>
            <a:fillRect/>
          </a:stretch>
        </p:blipFill>
        <p:spPr>
          <a:xfrm>
            <a:off x="4427984" y="1628800"/>
            <a:ext cx="2752725" cy="24955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24" dur="500"/>
                                        <p:tgtEl>
                                          <p:spTgt spid="34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19672" y="0"/>
            <a:ext cx="8229600" cy="1399032"/>
          </a:xfrm>
        </p:spPr>
        <p:txBody>
          <a:bodyPr/>
          <a:lstStyle/>
          <a:p>
            <a:r>
              <a:rPr lang="en-US" sz="4400" b="1" dirty="0" smtClean="0"/>
              <a:t>Auscultatory method</a:t>
            </a:r>
            <a:r>
              <a:rPr lang="en-US" b="1" dirty="0" smtClean="0"/>
              <a:t> cont.</a:t>
            </a:r>
            <a:endParaRPr lang="ar-SA" b="1" dirty="0"/>
          </a:p>
        </p:txBody>
      </p:sp>
      <p:pic>
        <p:nvPicPr>
          <p:cNvPr id="5" name="عنصر نائب للمحتوى 4" descr="pulse_small.jpg"/>
          <p:cNvPicPr>
            <a:picLocks noGrp="1" noChangeAspect="1"/>
          </p:cNvPicPr>
          <p:nvPr>
            <p:ph idx="1"/>
          </p:nvPr>
        </p:nvPicPr>
        <p:blipFill>
          <a:blip r:embed="rId3" cstate="print"/>
          <a:stretch>
            <a:fillRect/>
          </a:stretch>
        </p:blipFill>
        <p:spPr>
          <a:xfrm>
            <a:off x="4788024" y="2060848"/>
            <a:ext cx="3886549" cy="3393511"/>
          </a:xfrm>
          <a:ln>
            <a:solidFill>
              <a:schemeClr val="accent1"/>
            </a:solidFill>
          </a:ln>
        </p:spPr>
      </p:pic>
      <p:pic>
        <p:nvPicPr>
          <p:cNvPr id="4" name="عنصر نائب للمحتوى 3" descr="cuff_place2_small.jpg"/>
          <p:cNvPicPr>
            <a:picLocks noChangeAspect="1"/>
          </p:cNvPicPr>
          <p:nvPr/>
        </p:nvPicPr>
        <p:blipFill>
          <a:blip r:embed="rId4" cstate="print"/>
          <a:stretch>
            <a:fillRect/>
          </a:stretch>
        </p:blipFill>
        <p:spPr>
          <a:xfrm>
            <a:off x="395536" y="1988840"/>
            <a:ext cx="3744416" cy="3426140"/>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296144" y="0"/>
            <a:ext cx="8028384" cy="1399032"/>
          </a:xfrm>
        </p:spPr>
        <p:txBody>
          <a:bodyPr/>
          <a:lstStyle/>
          <a:p>
            <a:r>
              <a:rPr lang="en-US" sz="4400" b="1" dirty="0" smtClean="0"/>
              <a:t>Auscultatory method</a:t>
            </a:r>
            <a:r>
              <a:rPr lang="en-US" b="1" dirty="0" smtClean="0"/>
              <a:t> cont.</a:t>
            </a:r>
            <a:endParaRPr lang="en-US" b="1" dirty="0"/>
          </a:p>
        </p:txBody>
      </p:sp>
      <p:pic>
        <p:nvPicPr>
          <p:cNvPr id="5" name="صورة 4" descr="bp_placement2_small.jpg"/>
          <p:cNvPicPr>
            <a:picLocks noChangeAspect="1"/>
          </p:cNvPicPr>
          <p:nvPr/>
        </p:nvPicPr>
        <p:blipFill>
          <a:blip r:embed="rId3" cstate="print"/>
          <a:stretch>
            <a:fillRect/>
          </a:stretch>
        </p:blipFill>
        <p:spPr>
          <a:xfrm>
            <a:off x="4644008" y="1988840"/>
            <a:ext cx="3968496" cy="2880320"/>
          </a:xfrm>
          <a:prstGeom prst="rect">
            <a:avLst/>
          </a:prstGeom>
          <a:ln>
            <a:solidFill>
              <a:schemeClr val="accent1"/>
            </a:solidFill>
          </a:ln>
        </p:spPr>
      </p:pic>
      <p:pic>
        <p:nvPicPr>
          <p:cNvPr id="6" name="صورة 5" descr="bell_placement2.jpg"/>
          <p:cNvPicPr>
            <a:picLocks noChangeAspect="1"/>
          </p:cNvPicPr>
          <p:nvPr/>
        </p:nvPicPr>
        <p:blipFill>
          <a:blip r:embed="rId4" cstate="print"/>
          <a:stretch>
            <a:fillRect/>
          </a:stretch>
        </p:blipFill>
        <p:spPr>
          <a:xfrm>
            <a:off x="683568" y="1988840"/>
            <a:ext cx="3810000" cy="2886075"/>
          </a:xfrm>
          <a:prstGeom prst="rect">
            <a:avLst/>
          </a:prstGeom>
          <a:ln>
            <a:solidFill>
              <a:schemeClr val="accent1"/>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diamond(in)">
                                      <p:cBhvr>
                                        <p:cTn id="7" dur="20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90872" y="85752"/>
            <a:ext cx="8229600" cy="1399032"/>
          </a:xfrm>
        </p:spPr>
        <p:txBody>
          <a:bodyPr/>
          <a:lstStyle/>
          <a:p>
            <a:pPr rtl="0"/>
            <a:r>
              <a:rPr lang="en-US" sz="4400" b="1" dirty="0" smtClean="0"/>
              <a:t>Auscultatory method</a:t>
            </a:r>
            <a:r>
              <a:rPr lang="en-US" b="1" dirty="0" smtClean="0"/>
              <a:t> cont.</a:t>
            </a:r>
            <a:endParaRPr lang="ar-SA" b="1" dirty="0"/>
          </a:p>
        </p:txBody>
      </p:sp>
      <p:sp>
        <p:nvSpPr>
          <p:cNvPr id="3" name="عنصر نائب للمحتوى 2"/>
          <p:cNvSpPr>
            <a:spLocks noGrp="1"/>
          </p:cNvSpPr>
          <p:nvPr>
            <p:ph idx="1"/>
          </p:nvPr>
        </p:nvSpPr>
        <p:spPr>
          <a:xfrm>
            <a:off x="457200" y="1882808"/>
            <a:ext cx="8291264" cy="2338280"/>
          </a:xfrm>
        </p:spPr>
        <p:txBody>
          <a:bodyPr>
            <a:normAutofit/>
          </a:bodyPr>
          <a:lstStyle/>
          <a:p>
            <a:pPr algn="l" rtl="0">
              <a:buNone/>
            </a:pPr>
            <a:r>
              <a:rPr lang="en-US" sz="2200" b="1" dirty="0" smtClean="0"/>
              <a:t>Note 1st and 5th Korotkoff sounds</a:t>
            </a:r>
          </a:p>
          <a:p>
            <a:pPr algn="l" rtl="0"/>
            <a:endParaRPr lang="en-US" sz="8000" dirty="0" smtClean="0"/>
          </a:p>
          <a:p>
            <a:pPr lvl="1" algn="l" rtl="0"/>
            <a:endParaRPr lang="en-US" dirty="0" smtClean="0"/>
          </a:p>
          <a:p>
            <a:pPr lvl="1" algn="l" rtl="0"/>
            <a:endParaRPr lang="en-US" dirty="0" smtClean="0"/>
          </a:p>
          <a:p>
            <a:pPr algn="l" rtl="0"/>
            <a:endParaRPr lang="ar-SA" dirty="0"/>
          </a:p>
        </p:txBody>
      </p:sp>
      <p:pic>
        <p:nvPicPr>
          <p:cNvPr id="5" name="صورة 4" descr="22.bmp"/>
          <p:cNvPicPr>
            <a:picLocks noChangeAspect="1"/>
          </p:cNvPicPr>
          <p:nvPr/>
        </p:nvPicPr>
        <p:blipFill>
          <a:blip r:embed="rId3" cstate="print"/>
          <a:stretch>
            <a:fillRect/>
          </a:stretch>
        </p:blipFill>
        <p:spPr>
          <a:xfrm>
            <a:off x="1115616" y="2492896"/>
            <a:ext cx="7127429" cy="3016477"/>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116632"/>
            <a:ext cx="8229600" cy="1224136"/>
          </a:xfrm>
        </p:spPr>
        <p:txBody>
          <a:bodyPr/>
          <a:lstStyle/>
          <a:p>
            <a:pPr algn="r" rtl="0"/>
            <a:r>
              <a:rPr lang="en-US" sz="4000" b="1" dirty="0" smtClean="0"/>
              <a:t>Auscultatory method</a:t>
            </a:r>
            <a:r>
              <a:rPr lang="en-US" b="1" dirty="0" smtClean="0"/>
              <a:t> cont.</a:t>
            </a:r>
            <a:endParaRPr lang="ar-SA" dirty="0"/>
          </a:p>
        </p:txBody>
      </p:sp>
      <p:pic>
        <p:nvPicPr>
          <p:cNvPr id="4" name="عنصر نائب للمحتوى 3" descr="cpress1.gif"/>
          <p:cNvPicPr>
            <a:picLocks noGrp="1" noChangeAspect="1"/>
          </p:cNvPicPr>
          <p:nvPr>
            <p:ph idx="1"/>
          </p:nvPr>
        </p:nvPicPr>
        <p:blipFill>
          <a:blip r:embed="rId2" cstate="print"/>
          <a:stretch>
            <a:fillRect/>
          </a:stretch>
        </p:blipFill>
        <p:spPr>
          <a:xfrm>
            <a:off x="395536" y="980728"/>
            <a:ext cx="2076822" cy="1384548"/>
          </a:xfrm>
          <a:ln>
            <a:solidFill>
              <a:schemeClr val="accent1"/>
            </a:solidFill>
          </a:ln>
        </p:spPr>
      </p:pic>
      <p:pic>
        <p:nvPicPr>
          <p:cNvPr id="5" name="صورة 4" descr="cpress2.gif"/>
          <p:cNvPicPr>
            <a:picLocks noChangeAspect="1"/>
          </p:cNvPicPr>
          <p:nvPr/>
        </p:nvPicPr>
        <p:blipFill>
          <a:blip r:embed="rId3" cstate="print"/>
          <a:stretch>
            <a:fillRect/>
          </a:stretch>
        </p:blipFill>
        <p:spPr>
          <a:xfrm>
            <a:off x="2555776" y="2348879"/>
            <a:ext cx="2124008" cy="1416005"/>
          </a:xfrm>
          <a:prstGeom prst="rect">
            <a:avLst/>
          </a:prstGeom>
          <a:ln>
            <a:solidFill>
              <a:schemeClr val="accent1"/>
            </a:solidFill>
          </a:ln>
        </p:spPr>
      </p:pic>
      <p:pic>
        <p:nvPicPr>
          <p:cNvPr id="6" name="صورة 5" descr="cpress3.gif"/>
          <p:cNvPicPr>
            <a:picLocks noChangeAspect="1"/>
          </p:cNvPicPr>
          <p:nvPr/>
        </p:nvPicPr>
        <p:blipFill>
          <a:blip r:embed="rId4" cstate="print"/>
          <a:stretch>
            <a:fillRect/>
          </a:stretch>
        </p:blipFill>
        <p:spPr>
          <a:xfrm>
            <a:off x="4716016" y="3789039"/>
            <a:ext cx="2016224" cy="1344149"/>
          </a:xfrm>
          <a:prstGeom prst="rect">
            <a:avLst/>
          </a:prstGeom>
          <a:ln>
            <a:solidFill>
              <a:schemeClr val="accent1"/>
            </a:solidFill>
          </a:ln>
        </p:spPr>
      </p:pic>
      <p:pic>
        <p:nvPicPr>
          <p:cNvPr id="7" name="صورة 6" descr="cpress4.gif"/>
          <p:cNvPicPr>
            <a:picLocks noChangeAspect="1"/>
          </p:cNvPicPr>
          <p:nvPr/>
        </p:nvPicPr>
        <p:blipFill>
          <a:blip r:embed="rId5" cstate="print"/>
          <a:stretch>
            <a:fillRect/>
          </a:stretch>
        </p:blipFill>
        <p:spPr>
          <a:xfrm>
            <a:off x="6804248" y="5085184"/>
            <a:ext cx="2076822" cy="1384548"/>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0"/>
            <a:r>
              <a:rPr lang="en-US" b="1" dirty="0" smtClean="0"/>
              <a:t>As </a:t>
            </a:r>
            <a:r>
              <a:rPr lang="en-US" b="1" dirty="0" smtClean="0"/>
              <a:t>a medical </a:t>
            </a:r>
            <a:r>
              <a:rPr lang="en-US" b="1" dirty="0" smtClean="0"/>
              <a:t>student are you ready for any emergencies</a:t>
            </a:r>
            <a:r>
              <a:rPr lang="en-US" sz="4400" b="1" dirty="0" smtClean="0"/>
              <a:t> ?</a:t>
            </a:r>
            <a:endParaRPr lang="ar-SA" dirty="0"/>
          </a:p>
        </p:txBody>
      </p:sp>
      <p:sp>
        <p:nvSpPr>
          <p:cNvPr id="3" name="عنصر نائب للمحتوى 2"/>
          <p:cNvSpPr>
            <a:spLocks noGrp="1"/>
          </p:cNvSpPr>
          <p:nvPr>
            <p:ph idx="1"/>
          </p:nvPr>
        </p:nvSpPr>
        <p:spPr/>
        <p:txBody>
          <a:bodyPr>
            <a:normAutofit fontScale="92500" lnSpcReduction="20000"/>
          </a:bodyPr>
          <a:lstStyle/>
          <a:p>
            <a:pPr algn="l" rtl="0"/>
            <a:r>
              <a:rPr lang="en-US" b="1" dirty="0" smtClean="0"/>
              <a:t>Its one of those nice Thursdays and your mother has invited some relatives for </a:t>
            </a:r>
            <a:r>
              <a:rPr lang="en-US" b="1" dirty="0" smtClean="0"/>
              <a:t>dinner, </a:t>
            </a:r>
            <a:r>
              <a:rPr lang="en-US" b="1" dirty="0" smtClean="0"/>
              <a:t>and you are helping her preparing for the party.</a:t>
            </a:r>
          </a:p>
          <a:p>
            <a:pPr algn="l" rtl="0"/>
            <a:r>
              <a:rPr lang="en-US" b="1" dirty="0" smtClean="0"/>
              <a:t>By 7 </a:t>
            </a:r>
            <a:r>
              <a:rPr lang="en-US" b="1" dirty="0" smtClean="0"/>
              <a:t>o’clock in the evening every </a:t>
            </a:r>
            <a:r>
              <a:rPr lang="en-US" b="1" dirty="0" smtClean="0"/>
              <a:t>body has </a:t>
            </a:r>
            <a:r>
              <a:rPr lang="en-US" b="1" dirty="0" smtClean="0"/>
              <a:t>come, </a:t>
            </a:r>
            <a:r>
              <a:rPr lang="en-US" b="1" dirty="0" smtClean="0"/>
              <a:t>and things are running smoothly. </a:t>
            </a:r>
          </a:p>
          <a:p>
            <a:pPr algn="l" rtl="0"/>
            <a:r>
              <a:rPr lang="en-US" b="1" dirty="0" smtClean="0"/>
              <a:t>Just before dinner one of the </a:t>
            </a:r>
            <a:r>
              <a:rPr lang="en-US" b="1" dirty="0" smtClean="0"/>
              <a:t>elderly guests </a:t>
            </a:r>
            <a:r>
              <a:rPr lang="en-US" b="1" dirty="0" smtClean="0"/>
              <a:t>complains of a severe headache.</a:t>
            </a:r>
          </a:p>
          <a:p>
            <a:pPr algn="l" rtl="0"/>
            <a:r>
              <a:rPr lang="en-US" b="1" dirty="0" smtClean="0"/>
              <a:t>Every body turns to </a:t>
            </a:r>
            <a:r>
              <a:rPr lang="en-US" b="1" dirty="0" smtClean="0"/>
              <a:t>you, </a:t>
            </a:r>
            <a:r>
              <a:rPr lang="en-US" b="1" dirty="0" smtClean="0"/>
              <a:t>as your are the only medical professional present.</a:t>
            </a:r>
          </a:p>
          <a:p>
            <a:pPr algn="l" rtl="0"/>
            <a:r>
              <a:rPr lang="en-US" b="1" dirty="0" smtClean="0"/>
              <a:t>How would you approach the situation.</a:t>
            </a:r>
            <a:endParaRPr lang="ar-SA" b="1" dirty="0"/>
          </a:p>
        </p:txBody>
      </p:sp>
      <p:pic>
        <p:nvPicPr>
          <p:cNvPr id="4" name="صورة 3" descr="imagesCAS16C6G.jpg"/>
          <p:cNvPicPr>
            <a:picLocks noChangeAspect="1"/>
          </p:cNvPicPr>
          <p:nvPr/>
        </p:nvPicPr>
        <p:blipFill>
          <a:blip r:embed="rId3" cstate="print"/>
          <a:stretch>
            <a:fillRect/>
          </a:stretch>
        </p:blipFill>
        <p:spPr>
          <a:xfrm>
            <a:off x="7831757" y="332657"/>
            <a:ext cx="1080120" cy="10801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linds(horizont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linds(horizontal)">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229768"/>
            <a:ext cx="9073008" cy="1399032"/>
          </a:xfrm>
        </p:spPr>
        <p:txBody>
          <a:bodyPr/>
          <a:lstStyle/>
          <a:p>
            <a:pPr rtl="0"/>
            <a:r>
              <a:rPr lang="en-US" b="1" dirty="0" smtClean="0"/>
              <a:t>Auscultatory method</a:t>
            </a:r>
            <a:br>
              <a:rPr lang="en-US" b="1" dirty="0" smtClean="0"/>
            </a:br>
            <a:r>
              <a:rPr lang="en-US" b="1" dirty="0" smtClean="0"/>
              <a:t>Explanatory Notes</a:t>
            </a:r>
            <a:endParaRPr lang="ar-SA" b="1" dirty="0"/>
          </a:p>
        </p:txBody>
      </p:sp>
      <p:pic>
        <p:nvPicPr>
          <p:cNvPr id="4" name="صورة 3" descr="laminar.gif"/>
          <p:cNvPicPr>
            <a:picLocks noChangeAspect="1"/>
          </p:cNvPicPr>
          <p:nvPr/>
        </p:nvPicPr>
        <p:blipFill>
          <a:blip r:embed="rId3" cstate="print"/>
          <a:stretch>
            <a:fillRect/>
          </a:stretch>
        </p:blipFill>
        <p:spPr>
          <a:xfrm>
            <a:off x="4932040" y="1844824"/>
            <a:ext cx="2671366" cy="2012429"/>
          </a:xfrm>
          <a:prstGeom prst="rect">
            <a:avLst/>
          </a:prstGeom>
        </p:spPr>
      </p:pic>
      <p:pic>
        <p:nvPicPr>
          <p:cNvPr id="5" name="صورة 4" descr="turbulent.gif"/>
          <p:cNvPicPr>
            <a:picLocks noChangeAspect="1"/>
          </p:cNvPicPr>
          <p:nvPr/>
        </p:nvPicPr>
        <p:blipFill>
          <a:blip r:embed="rId4" cstate="print"/>
          <a:stretch>
            <a:fillRect/>
          </a:stretch>
        </p:blipFill>
        <p:spPr>
          <a:xfrm>
            <a:off x="4932040" y="4221088"/>
            <a:ext cx="2664296" cy="2007103"/>
          </a:xfrm>
          <a:prstGeom prst="rect">
            <a:avLst/>
          </a:prstGeom>
        </p:spPr>
      </p:pic>
      <p:pic>
        <p:nvPicPr>
          <p:cNvPr id="6" name="صورة 5" descr="EM00001.jpg"/>
          <p:cNvPicPr>
            <a:picLocks noChangeAspect="1"/>
          </p:cNvPicPr>
          <p:nvPr/>
        </p:nvPicPr>
        <p:blipFill>
          <a:blip r:embed="rId5" cstate="print"/>
          <a:stretch>
            <a:fillRect/>
          </a:stretch>
        </p:blipFill>
        <p:spPr>
          <a:xfrm>
            <a:off x="1259632" y="1916832"/>
            <a:ext cx="3096344" cy="44644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157760"/>
            <a:ext cx="9001000" cy="1399032"/>
          </a:xfrm>
        </p:spPr>
        <p:txBody>
          <a:bodyPr/>
          <a:lstStyle/>
          <a:p>
            <a:pPr rtl="0"/>
            <a:r>
              <a:rPr lang="en-US" b="1" dirty="0" smtClean="0">
                <a:solidFill>
                  <a:schemeClr val="accent2">
                    <a:lumMod val="60000"/>
                    <a:lumOff val="40000"/>
                  </a:schemeClr>
                </a:solidFill>
              </a:rPr>
              <a:t>Summary of </a:t>
            </a:r>
            <a:r>
              <a:rPr lang="en-US" b="1" dirty="0" smtClean="0"/>
              <a:t>Auscultatory method</a:t>
            </a:r>
            <a:endParaRPr lang="ar-SA" b="1" dirty="0"/>
          </a:p>
        </p:txBody>
      </p:sp>
      <p:pic>
        <p:nvPicPr>
          <p:cNvPr id="4" name="صورة 3" descr="X2604-B-25.png"/>
          <p:cNvPicPr>
            <a:picLocks noChangeAspect="1"/>
          </p:cNvPicPr>
          <p:nvPr/>
        </p:nvPicPr>
        <p:blipFill>
          <a:blip r:embed="rId3" cstate="print"/>
          <a:srcRect l="1021"/>
          <a:stretch>
            <a:fillRect/>
          </a:stretch>
        </p:blipFill>
        <p:spPr>
          <a:xfrm>
            <a:off x="1115616" y="1844824"/>
            <a:ext cx="6979222" cy="4559796"/>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229768"/>
            <a:ext cx="8712968" cy="1399032"/>
          </a:xfrm>
        </p:spPr>
        <p:txBody>
          <a:bodyPr/>
          <a:lstStyle/>
          <a:p>
            <a:pPr rtl="0"/>
            <a:r>
              <a:rPr lang="en-US" b="1" dirty="0" smtClean="0">
                <a:solidFill>
                  <a:schemeClr val="accent2">
                    <a:lumMod val="60000"/>
                    <a:lumOff val="40000"/>
                  </a:schemeClr>
                </a:solidFill>
              </a:rPr>
              <a:t>Summary of </a:t>
            </a:r>
            <a:r>
              <a:rPr lang="en-US" b="1" dirty="0" smtClean="0"/>
              <a:t>Auscultatory method</a:t>
            </a:r>
            <a:endParaRPr lang="ar-SA" b="1" dirty="0"/>
          </a:p>
        </p:txBody>
      </p:sp>
      <p:pic>
        <p:nvPicPr>
          <p:cNvPr id="4" name="صورة 3" descr="bloodpressuremeasurement.jpg"/>
          <p:cNvPicPr>
            <a:picLocks noChangeAspect="1"/>
          </p:cNvPicPr>
          <p:nvPr/>
        </p:nvPicPr>
        <p:blipFill>
          <a:blip r:embed="rId2" cstate="print"/>
          <a:stretch>
            <a:fillRect/>
          </a:stretch>
        </p:blipFill>
        <p:spPr>
          <a:xfrm>
            <a:off x="1907704" y="1916832"/>
            <a:ext cx="5904656" cy="4464496"/>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310952" y="229768"/>
            <a:ext cx="8229600" cy="1399032"/>
          </a:xfrm>
        </p:spPr>
        <p:txBody>
          <a:bodyPr/>
          <a:lstStyle/>
          <a:p>
            <a:r>
              <a:rPr lang="en-US" b="1" dirty="0"/>
              <a:t>Normal BP Measurements</a:t>
            </a:r>
          </a:p>
        </p:txBody>
      </p:sp>
      <p:sp>
        <p:nvSpPr>
          <p:cNvPr id="48219" name="Rectangle 91"/>
          <p:cNvSpPr>
            <a:spLocks noChangeArrowheads="1"/>
          </p:cNvSpPr>
          <p:nvPr/>
        </p:nvSpPr>
        <p:spPr bwMode="auto">
          <a:xfrm>
            <a:off x="0" y="4570413"/>
            <a:ext cx="9144000" cy="0"/>
          </a:xfrm>
          <a:prstGeom prst="rect">
            <a:avLst/>
          </a:prstGeom>
          <a:noFill/>
          <a:ln w="9525">
            <a:noFill/>
            <a:miter lim="800000"/>
            <a:headEnd/>
            <a:tailEnd/>
          </a:ln>
          <a:effectLst/>
        </p:spPr>
        <p:txBody>
          <a:bodyPr wrap="none" anchor="ctr">
            <a:spAutoFit/>
          </a:bodyPr>
          <a:lstStyle/>
          <a:p>
            <a:endParaRPr lang="ar-SA"/>
          </a:p>
        </p:txBody>
      </p:sp>
      <p:pic>
        <p:nvPicPr>
          <p:cNvPr id="6" name="صورة 5" descr="8693.jpg"/>
          <p:cNvPicPr>
            <a:picLocks noChangeAspect="1"/>
          </p:cNvPicPr>
          <p:nvPr/>
        </p:nvPicPr>
        <p:blipFill>
          <a:blip r:embed="rId2" cstate="print"/>
          <a:stretch>
            <a:fillRect/>
          </a:stretch>
        </p:blipFill>
        <p:spPr>
          <a:xfrm>
            <a:off x="611560" y="2132856"/>
            <a:ext cx="3089920" cy="2880320"/>
          </a:xfrm>
          <a:prstGeom prst="rect">
            <a:avLst/>
          </a:prstGeom>
          <a:ln>
            <a:solidFill>
              <a:schemeClr val="accent1"/>
            </a:solidFill>
          </a:ln>
        </p:spPr>
      </p:pic>
      <p:pic>
        <p:nvPicPr>
          <p:cNvPr id="7" name="صورة 6" descr="bp10.jpg"/>
          <p:cNvPicPr>
            <a:picLocks noChangeAspect="1"/>
          </p:cNvPicPr>
          <p:nvPr/>
        </p:nvPicPr>
        <p:blipFill>
          <a:blip r:embed="rId3" cstate="print"/>
          <a:stretch>
            <a:fillRect/>
          </a:stretch>
        </p:blipFill>
        <p:spPr>
          <a:xfrm>
            <a:off x="3995936" y="2132856"/>
            <a:ext cx="4187323" cy="2880320"/>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linds(horizontal)">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48130"/>
                                        </p:tgtEl>
                                        <p:attrNameLst>
                                          <p:attrName>style.visibility</p:attrName>
                                        </p:attrNameLst>
                                      </p:cBhvr>
                                      <p:to>
                                        <p:strVal val="visible"/>
                                      </p:to>
                                    </p:set>
                                    <p:animEffect transition="in" filter="blinds(horizontal)">
                                      <p:cBhvr>
                                        <p:cTn id="12" dur="500"/>
                                        <p:tgtEl>
                                          <p:spTgt spid="4813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0"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b="1" dirty="0" smtClean="0"/>
              <a:t>Errors in blood pressure readings</a:t>
            </a:r>
            <a:endParaRPr lang="ar-SA" dirty="0"/>
          </a:p>
        </p:txBody>
      </p:sp>
      <p:sp>
        <p:nvSpPr>
          <p:cNvPr id="3" name="عنصر نائب للمحتوى 2"/>
          <p:cNvSpPr>
            <a:spLocks noGrp="1"/>
          </p:cNvSpPr>
          <p:nvPr>
            <p:ph idx="1"/>
          </p:nvPr>
        </p:nvSpPr>
        <p:spPr/>
        <p:txBody>
          <a:bodyPr>
            <a:normAutofit/>
          </a:bodyPr>
          <a:lstStyle/>
          <a:p>
            <a:pPr algn="l" rtl="0">
              <a:buNone/>
            </a:pPr>
            <a:endParaRPr lang="en-US" b="1" dirty="0" smtClean="0"/>
          </a:p>
          <a:p>
            <a:pPr algn="l" rtl="0"/>
            <a:r>
              <a:rPr lang="en-US" b="1" dirty="0" smtClean="0"/>
              <a:t>The cuff is not of the proper size</a:t>
            </a:r>
          </a:p>
          <a:p>
            <a:pPr algn="l" rtl="0"/>
            <a:r>
              <a:rPr lang="en-US" b="1" dirty="0" smtClean="0"/>
              <a:t>The cuff is positioned too loosely</a:t>
            </a:r>
          </a:p>
          <a:p>
            <a:pPr algn="l" rtl="0"/>
            <a:r>
              <a:rPr lang="en-US" b="1" dirty="0" smtClean="0"/>
              <a:t>The cuff is inflated slowly</a:t>
            </a:r>
          </a:p>
          <a:p>
            <a:pPr algn="l" rtl="0"/>
            <a:r>
              <a:rPr lang="en-US" b="1" dirty="0" smtClean="0"/>
              <a:t>If the cuff is re-inflated immediately after an initial reading (trying to re-check the reading</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38944" y="13744"/>
            <a:ext cx="8229600" cy="1399032"/>
          </a:xfrm>
        </p:spPr>
        <p:txBody>
          <a:bodyPr/>
          <a:lstStyle/>
          <a:p>
            <a:r>
              <a:rPr lang="en-US" b="1" dirty="0" smtClean="0"/>
              <a:t>Factors effecting BP</a:t>
            </a:r>
            <a:endParaRPr lang="ar-SA" b="1" dirty="0"/>
          </a:p>
        </p:txBody>
      </p:sp>
      <p:pic>
        <p:nvPicPr>
          <p:cNvPr id="4" name="عنصر نائب للمحتوى 3" descr="htndeterminnats.jpg"/>
          <p:cNvPicPr>
            <a:picLocks noGrp="1" noChangeAspect="1"/>
          </p:cNvPicPr>
          <p:nvPr>
            <p:ph idx="1"/>
          </p:nvPr>
        </p:nvPicPr>
        <p:blipFill>
          <a:blip r:embed="rId3" cstate="print"/>
          <a:stretch>
            <a:fillRect/>
          </a:stretch>
        </p:blipFill>
        <p:spPr>
          <a:xfrm>
            <a:off x="1619672" y="1700808"/>
            <a:ext cx="5947934" cy="4506011"/>
          </a:xfr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34888" y="157760"/>
            <a:ext cx="8229600" cy="1399032"/>
          </a:xfrm>
        </p:spPr>
        <p:txBody>
          <a:bodyPr/>
          <a:lstStyle/>
          <a:p>
            <a:pPr rtl="0"/>
            <a:r>
              <a:rPr lang="ar-SA" b="1" dirty="0" smtClean="0"/>
              <a:t> </a:t>
            </a:r>
            <a:r>
              <a:rPr lang="en-US" b="1" dirty="0" smtClean="0"/>
              <a:t>Effect of gravity on BP</a:t>
            </a:r>
            <a:endParaRPr lang="ar-SA" b="1" dirty="0"/>
          </a:p>
        </p:txBody>
      </p:sp>
      <p:pic>
        <p:nvPicPr>
          <p:cNvPr id="5" name="صورة 4" descr="Sitting_Orthostatic_Hypotension_Test_L.jpg"/>
          <p:cNvPicPr>
            <a:picLocks noChangeAspect="1"/>
          </p:cNvPicPr>
          <p:nvPr/>
        </p:nvPicPr>
        <p:blipFill>
          <a:blip r:embed="rId3" cstate="print"/>
          <a:srcRect t="12843" b="3680"/>
          <a:stretch>
            <a:fillRect/>
          </a:stretch>
        </p:blipFill>
        <p:spPr>
          <a:xfrm>
            <a:off x="827584" y="1844824"/>
            <a:ext cx="3249835" cy="3528392"/>
          </a:xfrm>
          <a:prstGeom prst="rect">
            <a:avLst/>
          </a:prstGeom>
          <a:ln>
            <a:solidFill>
              <a:schemeClr val="accent1"/>
            </a:solidFill>
          </a:ln>
        </p:spPr>
      </p:pic>
      <p:pic>
        <p:nvPicPr>
          <p:cNvPr id="6" name="صورة 5" descr="Standing_Orthostatic_Hypotension_Test_L.jpg"/>
          <p:cNvPicPr>
            <a:picLocks noChangeAspect="1"/>
          </p:cNvPicPr>
          <p:nvPr/>
        </p:nvPicPr>
        <p:blipFill>
          <a:blip r:embed="rId4" cstate="print"/>
          <a:srcRect t="14774" b="1736"/>
          <a:stretch>
            <a:fillRect/>
          </a:stretch>
        </p:blipFill>
        <p:spPr>
          <a:xfrm>
            <a:off x="5220072" y="1916832"/>
            <a:ext cx="3224195" cy="3456384"/>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82960" y="44624"/>
            <a:ext cx="8229600" cy="1399032"/>
          </a:xfrm>
        </p:spPr>
        <p:txBody>
          <a:bodyPr/>
          <a:lstStyle/>
          <a:p>
            <a:r>
              <a:rPr lang="en-US" b="1" dirty="0" smtClean="0"/>
              <a:t>Effect of exercise on BP</a:t>
            </a:r>
            <a:endParaRPr lang="ar-SA" b="1" dirty="0"/>
          </a:p>
        </p:txBody>
      </p:sp>
      <p:pic>
        <p:nvPicPr>
          <p:cNvPr id="4" name="عنصر نائب للمحتوى 3" descr="exercise.jpg"/>
          <p:cNvPicPr>
            <a:picLocks noGrp="1" noChangeAspect="1"/>
          </p:cNvPicPr>
          <p:nvPr>
            <p:ph idx="1"/>
          </p:nvPr>
        </p:nvPicPr>
        <p:blipFill>
          <a:blip r:embed="rId3" cstate="print"/>
          <a:stretch>
            <a:fillRect/>
          </a:stretch>
        </p:blipFill>
        <p:spPr>
          <a:xfrm>
            <a:off x="2339752" y="1772816"/>
            <a:ext cx="4392488" cy="4392488"/>
          </a:xfr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66936" y="-27384"/>
            <a:ext cx="8229600" cy="1399032"/>
          </a:xfrm>
        </p:spPr>
        <p:txBody>
          <a:bodyPr/>
          <a:lstStyle/>
          <a:p>
            <a:pPr rtl="0"/>
            <a:r>
              <a:rPr lang="en-US" b="1" dirty="0" smtClean="0"/>
              <a:t>Effect of age </a:t>
            </a:r>
            <a:endParaRPr lang="ar-SA" b="1" dirty="0"/>
          </a:p>
        </p:txBody>
      </p:sp>
      <p:pic>
        <p:nvPicPr>
          <p:cNvPr id="4" name="عنصر نائب للمحتوى 3" descr="ageandarteries1.jpg"/>
          <p:cNvPicPr>
            <a:picLocks noGrp="1" noChangeAspect="1"/>
          </p:cNvPicPr>
          <p:nvPr>
            <p:ph idx="1"/>
          </p:nvPr>
        </p:nvPicPr>
        <p:blipFill>
          <a:blip r:embed="rId3" cstate="print"/>
          <a:stretch>
            <a:fillRect/>
          </a:stretch>
        </p:blipFill>
        <p:spPr>
          <a:xfrm>
            <a:off x="1259632" y="1268760"/>
            <a:ext cx="6408711" cy="5248185"/>
          </a:xfrm>
          <a:ln>
            <a:solidFill>
              <a:schemeClr val="accent1"/>
            </a:solidFill>
          </a:ln>
        </p:spPr>
      </p:pic>
      <p:sp>
        <p:nvSpPr>
          <p:cNvPr id="6" name="شكل بيضاوي 5"/>
          <p:cNvSpPr/>
          <p:nvPr/>
        </p:nvSpPr>
        <p:spPr>
          <a:xfrm>
            <a:off x="5652120" y="1916832"/>
            <a:ext cx="1728192"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شكل بيضاوي 6"/>
          <p:cNvSpPr/>
          <p:nvPr/>
        </p:nvSpPr>
        <p:spPr>
          <a:xfrm>
            <a:off x="1844080" y="2564904"/>
            <a:ext cx="1296144"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شكل بيضاوي 7"/>
          <p:cNvSpPr/>
          <p:nvPr/>
        </p:nvSpPr>
        <p:spPr>
          <a:xfrm flipV="1">
            <a:off x="1547664" y="3933056"/>
            <a:ext cx="1296144"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45792"/>
            <a:ext cx="8229600" cy="1399032"/>
          </a:xfrm>
        </p:spPr>
        <p:txBody>
          <a:bodyPr>
            <a:normAutofit/>
          </a:bodyPr>
          <a:lstStyle/>
          <a:p>
            <a:pPr rtl="0"/>
            <a:r>
              <a:rPr lang="en-US" sz="4800" b="1" dirty="0" smtClean="0"/>
              <a:t>Thanks for your attention</a:t>
            </a:r>
            <a:endParaRPr lang="ar-SA" sz="4800" b="1" dirty="0"/>
          </a:p>
        </p:txBody>
      </p:sp>
      <p:pic>
        <p:nvPicPr>
          <p:cNvPr id="4" name="عنصر نائب للمحتوى 3" descr="Blood-Pressure-150x150.jpg"/>
          <p:cNvPicPr>
            <a:picLocks noGrp="1" noChangeAspect="1"/>
          </p:cNvPicPr>
          <p:nvPr>
            <p:ph idx="1"/>
          </p:nvPr>
        </p:nvPicPr>
        <p:blipFill>
          <a:blip r:embed="rId2" cstate="print"/>
          <a:stretch>
            <a:fillRect/>
          </a:stretch>
        </p:blipFill>
        <p:spPr>
          <a:xfrm>
            <a:off x="2569766" y="1988840"/>
            <a:ext cx="4090466" cy="4090466"/>
          </a:xfr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untitled.bmp"/>
          <p:cNvPicPr>
            <a:picLocks noChangeAspect="1"/>
          </p:cNvPicPr>
          <p:nvPr/>
        </p:nvPicPr>
        <p:blipFill>
          <a:blip r:embed="rId3" cstate="print"/>
          <a:stretch>
            <a:fillRect/>
          </a:stretch>
        </p:blipFill>
        <p:spPr>
          <a:xfrm>
            <a:off x="7308304" y="188640"/>
            <a:ext cx="1633964" cy="1700808"/>
          </a:xfrm>
          <a:prstGeom prst="rect">
            <a:avLst/>
          </a:prstGeom>
        </p:spPr>
      </p:pic>
      <p:sp>
        <p:nvSpPr>
          <p:cNvPr id="2" name="عنوان 1"/>
          <p:cNvSpPr>
            <a:spLocks noGrp="1"/>
          </p:cNvSpPr>
          <p:nvPr>
            <p:ph type="title"/>
          </p:nvPr>
        </p:nvSpPr>
        <p:spPr/>
        <p:txBody>
          <a:bodyPr>
            <a:normAutofit fontScale="90000"/>
          </a:bodyPr>
          <a:lstStyle/>
          <a:p>
            <a:pPr rtl="0"/>
            <a:r>
              <a:rPr lang="en-US" sz="4400" b="1" dirty="0" smtClean="0"/>
              <a:t>What happened to poor </a:t>
            </a:r>
            <a:br>
              <a:rPr lang="en-US" sz="4400" b="1" dirty="0" smtClean="0"/>
            </a:br>
            <a:r>
              <a:rPr lang="en-US" sz="4400" b="1" dirty="0" smtClean="0"/>
              <a:t>aunt Norah?</a:t>
            </a:r>
            <a:endParaRPr lang="ar-SA" dirty="0"/>
          </a:p>
        </p:txBody>
      </p:sp>
      <p:sp>
        <p:nvSpPr>
          <p:cNvPr id="3" name="عنصر نائب للمحتوى 2"/>
          <p:cNvSpPr>
            <a:spLocks noGrp="1"/>
          </p:cNvSpPr>
          <p:nvPr>
            <p:ph idx="1"/>
          </p:nvPr>
        </p:nvSpPr>
        <p:spPr/>
        <p:txBody>
          <a:bodyPr>
            <a:normAutofit fontScale="77500" lnSpcReduction="20000"/>
          </a:bodyPr>
          <a:lstStyle/>
          <a:p>
            <a:pPr algn="just" rtl="0"/>
            <a:r>
              <a:rPr lang="en-US" b="1" dirty="0" smtClean="0"/>
              <a:t>Aunt </a:t>
            </a:r>
            <a:r>
              <a:rPr lang="en-US" b="1" dirty="0" smtClean="0"/>
              <a:t>Norah is a regular patient that comes to your clinic for </a:t>
            </a:r>
            <a:r>
              <a:rPr lang="en-US" b="1" dirty="0" smtClean="0"/>
              <a:t>check up</a:t>
            </a:r>
            <a:r>
              <a:rPr lang="en-US" b="1" dirty="0" smtClean="0"/>
              <a:t>,  she is 70 years old and hypertensive. She comes in today for her routine check up, she has no complaints and her blood pressure is </a:t>
            </a:r>
            <a:r>
              <a:rPr lang="en-US" b="1" dirty="0" smtClean="0"/>
              <a:t>120/80 </a:t>
            </a:r>
            <a:r>
              <a:rPr lang="en-US" b="1" dirty="0" smtClean="0"/>
              <a:t>on medication. </a:t>
            </a:r>
            <a:endParaRPr lang="en-US" b="1" dirty="0" smtClean="0"/>
          </a:p>
          <a:p>
            <a:pPr algn="just" rtl="0"/>
            <a:r>
              <a:rPr lang="en-US" b="1" dirty="0" smtClean="0"/>
              <a:t>You </a:t>
            </a:r>
            <a:r>
              <a:rPr lang="en-US" b="1" dirty="0" smtClean="0"/>
              <a:t>ask her to go on the couch for examination, after you finish your examination, you tell her everything is fine. </a:t>
            </a:r>
          </a:p>
          <a:p>
            <a:pPr algn="just" rtl="0"/>
            <a:r>
              <a:rPr lang="en-US" b="1" dirty="0" smtClean="0"/>
              <a:t>While </a:t>
            </a:r>
            <a:r>
              <a:rPr lang="en-US" b="1" dirty="0" smtClean="0"/>
              <a:t>you are recording your notes, she gets up from the couch,  but she feels dizzy and nearly falls; thank god you were there in the right moment to prevent a tragic fall. You  help her to lie on the couch.</a:t>
            </a:r>
          </a:p>
          <a:p>
            <a:pPr algn="just" rtl="0"/>
            <a:r>
              <a:rPr lang="en-US" b="1" dirty="0" smtClean="0"/>
              <a:t>what </a:t>
            </a:r>
            <a:r>
              <a:rPr lang="en-US" b="1" dirty="0" smtClean="0"/>
              <a:t>do you think happened to poor aunt Norah and how would manage such a situation.</a:t>
            </a:r>
          </a:p>
          <a:p>
            <a:pPr algn="l" rtl="0"/>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linds(horizontal)">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r>
              <a:rPr lang="en-US" sz="3200" b="1" dirty="0" smtClean="0"/>
              <a:t>Are You Ready for a Medical</a:t>
            </a:r>
            <a:br>
              <a:rPr lang="en-US" sz="3200" b="1" dirty="0" smtClean="0"/>
            </a:br>
            <a:r>
              <a:rPr lang="en-US" sz="3200" b="1" dirty="0" smtClean="0"/>
              <a:t>Emergency in Your Practice?</a:t>
            </a:r>
            <a:endParaRPr lang="ar-SA" sz="3200" b="1" dirty="0"/>
          </a:p>
        </p:txBody>
      </p:sp>
      <p:sp>
        <p:nvSpPr>
          <p:cNvPr id="3" name="عنصر نائب للمحتوى 2"/>
          <p:cNvSpPr>
            <a:spLocks noGrp="1"/>
          </p:cNvSpPr>
          <p:nvPr>
            <p:ph idx="1"/>
          </p:nvPr>
        </p:nvSpPr>
        <p:spPr>
          <a:xfrm>
            <a:off x="457200" y="1882808"/>
            <a:ext cx="8229600" cy="4282496"/>
          </a:xfrm>
        </p:spPr>
        <p:txBody>
          <a:bodyPr>
            <a:normAutofit fontScale="70000" lnSpcReduction="20000"/>
          </a:bodyPr>
          <a:lstStyle/>
          <a:p>
            <a:pPr algn="l" rtl="0">
              <a:buNone/>
            </a:pPr>
            <a:r>
              <a:rPr lang="en-US" b="1" dirty="0" smtClean="0"/>
              <a:t>It’s a wonderful day, you woke up happy and fresh. You have a clinic this morning . I love my job and  I am going to make those smiles shine and glow. </a:t>
            </a:r>
          </a:p>
          <a:p>
            <a:pPr algn="l" rtl="0">
              <a:buNone/>
            </a:pPr>
            <a:r>
              <a:rPr lang="en-US" b="1" dirty="0" smtClean="0"/>
              <a:t>You enter the clinic and ask the nurse to call the patient. While the patient is coming you check her file; her name is </a:t>
            </a:r>
            <a:r>
              <a:rPr lang="en-US" b="1" dirty="0" err="1" smtClean="0"/>
              <a:t>Maha</a:t>
            </a:r>
            <a:r>
              <a:rPr lang="en-US" b="1" dirty="0" smtClean="0"/>
              <a:t>, she is 17 years old and she is in good health.</a:t>
            </a:r>
          </a:p>
          <a:p>
            <a:pPr algn="l" rtl="0">
              <a:buNone/>
            </a:pPr>
            <a:r>
              <a:rPr lang="en-US" b="1" dirty="0" smtClean="0"/>
              <a:t>The patient enters the clinic, you welcome her warmly, then you ask her what brought her to the clinic. She  mentions some tooth problem. You  examine her and find some cavities which need to be filled. You  inform her .</a:t>
            </a:r>
          </a:p>
          <a:p>
            <a:pPr algn="l" rtl="0">
              <a:buNone/>
            </a:pPr>
            <a:r>
              <a:rPr lang="en-US" b="1" dirty="0" smtClean="0"/>
              <a:t>While you are preparing your instruments, </a:t>
            </a:r>
            <a:r>
              <a:rPr lang="en-US" b="1" dirty="0" err="1" smtClean="0"/>
              <a:t>Maha</a:t>
            </a:r>
            <a:r>
              <a:rPr lang="en-US" b="1" dirty="0" smtClean="0"/>
              <a:t> is already clenching the sides of the dental chair looking pale, then she faints.</a:t>
            </a:r>
          </a:p>
          <a:p>
            <a:pPr algn="l" rtl="0">
              <a:buNone/>
            </a:pPr>
            <a:r>
              <a:rPr lang="en-US" b="1" dirty="0" smtClean="0"/>
              <a:t>As a dentist how would you approach this situation.	</a:t>
            </a:r>
            <a:endParaRPr lang="ar-SA" b="1" dirty="0"/>
          </a:p>
        </p:txBody>
      </p:sp>
      <p:pic>
        <p:nvPicPr>
          <p:cNvPr id="5" name="صورة 4" descr="dentalroom.png"/>
          <p:cNvPicPr>
            <a:picLocks noChangeAspect="1"/>
          </p:cNvPicPr>
          <p:nvPr/>
        </p:nvPicPr>
        <p:blipFill>
          <a:blip r:embed="rId3" cstate="print"/>
          <a:stretch>
            <a:fillRect/>
          </a:stretch>
        </p:blipFill>
        <p:spPr>
          <a:xfrm>
            <a:off x="7092280" y="260648"/>
            <a:ext cx="1728192" cy="1532085"/>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linds(horizont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linds(horizontal)">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b="1" dirty="0" smtClean="0"/>
              <a:t>Are You Ready for a Medical</a:t>
            </a:r>
            <a:br>
              <a:rPr lang="en-US" sz="3200" b="1" dirty="0" smtClean="0"/>
            </a:br>
            <a:r>
              <a:rPr lang="en-US" sz="3200" b="1" dirty="0" smtClean="0"/>
              <a:t>Emergency in Your Practice?</a:t>
            </a:r>
            <a:endParaRPr lang="ar-SA" sz="3200" b="1" dirty="0"/>
          </a:p>
        </p:txBody>
      </p:sp>
      <p:sp>
        <p:nvSpPr>
          <p:cNvPr id="3" name="عنصر نائب للمحتوى 2"/>
          <p:cNvSpPr>
            <a:spLocks noGrp="1"/>
          </p:cNvSpPr>
          <p:nvPr>
            <p:ph idx="1"/>
          </p:nvPr>
        </p:nvSpPr>
        <p:spPr/>
        <p:txBody>
          <a:bodyPr>
            <a:normAutofit fontScale="77500" lnSpcReduction="20000"/>
          </a:bodyPr>
          <a:lstStyle/>
          <a:p>
            <a:pPr algn="l" rtl="0">
              <a:buNone/>
            </a:pPr>
            <a:r>
              <a:rPr lang="en-US" b="1" dirty="0" smtClean="0"/>
              <a:t>Aunt Norah is a regular patient that comes to your clinic for checkup,  she is 70 years old and hypertensive. She comes in today for her routine check up, she has no complaints and her blood pressure is 140/90 on medication. She takes her seat and is ready for her dental checkup, after you finish your examination, you tell her everything is fine. </a:t>
            </a:r>
          </a:p>
          <a:p>
            <a:pPr algn="l" rtl="0">
              <a:buNone/>
            </a:pPr>
            <a:r>
              <a:rPr lang="en-US" b="1" dirty="0" smtClean="0"/>
              <a:t>While you are recording your notes, she gets up from the dental chair,  but she feels dizzy and nearly falls; thank god you were there in the right moment to prevent a tragic fall. You  help her to lie on the dental chair.</a:t>
            </a:r>
          </a:p>
          <a:p>
            <a:pPr algn="l" rtl="0">
              <a:buNone/>
            </a:pPr>
            <a:r>
              <a:rPr lang="en-US" b="1" dirty="0" smtClean="0"/>
              <a:t>As a dentist what do you think happened to poor aunt Norah and how would manage such a situation.</a:t>
            </a:r>
          </a:p>
          <a:p>
            <a:pPr algn="l" rtl="0"/>
            <a:endParaRPr lang="ar-SA" b="1" dirty="0"/>
          </a:p>
        </p:txBody>
      </p:sp>
      <p:pic>
        <p:nvPicPr>
          <p:cNvPr id="5" name="صورة 4" descr="dental chair.png"/>
          <p:cNvPicPr>
            <a:picLocks noChangeAspect="1"/>
          </p:cNvPicPr>
          <p:nvPr/>
        </p:nvPicPr>
        <p:blipFill>
          <a:blip r:embed="rId3" cstate="print"/>
          <a:srcRect l="57183" r="618" b="6646"/>
          <a:stretch>
            <a:fillRect/>
          </a:stretch>
        </p:blipFill>
        <p:spPr>
          <a:xfrm>
            <a:off x="6660232" y="260648"/>
            <a:ext cx="1964654" cy="1440160"/>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381000"/>
            <a:ext cx="8243888" cy="1466850"/>
          </a:xfrm>
        </p:spPr>
        <p:txBody>
          <a:bodyPr>
            <a:normAutofit fontScale="90000"/>
          </a:bodyPr>
          <a:lstStyle/>
          <a:p>
            <a:r>
              <a:rPr lang="en-US" sz="3400" dirty="0"/>
              <a:t>Which of the following can cause sounds to be heard down to zero mmHg?</a:t>
            </a:r>
          </a:p>
        </p:txBody>
      </p:sp>
      <p:sp>
        <p:nvSpPr>
          <p:cNvPr id="46083" name="Rectangle 3"/>
          <p:cNvSpPr>
            <a:spLocks noGrp="1" noChangeArrowheads="1"/>
          </p:cNvSpPr>
          <p:nvPr>
            <p:ph idx="1"/>
          </p:nvPr>
        </p:nvSpPr>
        <p:spPr>
          <a:xfrm>
            <a:off x="457200" y="2209800"/>
            <a:ext cx="8229600" cy="2819400"/>
          </a:xfrm>
        </p:spPr>
        <p:txBody>
          <a:bodyPr/>
          <a:lstStyle/>
          <a:p>
            <a:pPr marL="609600" indent="-609600" algn="l" rtl="0">
              <a:buFont typeface="Wingdings" pitchFamily="2" charset="2"/>
              <a:buAutoNum type="alphaLcPeriod"/>
            </a:pPr>
            <a:r>
              <a:rPr lang="en-US" dirty="0"/>
              <a:t>Anemia</a:t>
            </a:r>
          </a:p>
          <a:p>
            <a:pPr marL="609600" indent="-609600" algn="l" rtl="0">
              <a:buFont typeface="Wingdings" pitchFamily="2" charset="2"/>
              <a:buAutoNum type="alphaLcPeriod"/>
            </a:pPr>
            <a:r>
              <a:rPr lang="en-US" dirty="0"/>
              <a:t>Vigorous exercise</a:t>
            </a:r>
          </a:p>
          <a:p>
            <a:pPr marL="609600" indent="-609600" algn="l" rtl="0">
              <a:buFont typeface="Wingdings" pitchFamily="2" charset="2"/>
              <a:buAutoNum type="alphaLcPeriod"/>
            </a:pPr>
            <a:r>
              <a:rPr lang="en-US" dirty="0"/>
              <a:t>Heavy pressure on the stethoscope</a:t>
            </a:r>
          </a:p>
          <a:p>
            <a:pPr marL="609600" indent="-609600" algn="l" rtl="0">
              <a:buFont typeface="Wingdings" pitchFamily="2" charset="2"/>
              <a:buAutoNum type="alphaLcPeriod"/>
            </a:pPr>
            <a:r>
              <a:rPr lang="en-US" dirty="0"/>
              <a:t>All of the above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linds(horizontal)">
                                      <p:cBhvr>
                                        <p:cTn id="7" dur="500"/>
                                        <p:tgtEl>
                                          <p:spTgt spid="460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6083">
                                            <p:txEl>
                                              <p:pRg st="0" end="0"/>
                                            </p:txEl>
                                          </p:spTgt>
                                        </p:tgtEl>
                                        <p:attrNameLst>
                                          <p:attrName>style.visibility</p:attrName>
                                        </p:attrNameLst>
                                      </p:cBhvr>
                                      <p:to>
                                        <p:strVal val="visible"/>
                                      </p:to>
                                    </p:set>
                                    <p:animEffect transition="in" filter="blinds(horizontal)">
                                      <p:cBhvr>
                                        <p:cTn id="12" dur="500"/>
                                        <p:tgtEl>
                                          <p:spTgt spid="460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6083">
                                            <p:txEl>
                                              <p:pRg st="1" end="1"/>
                                            </p:txEl>
                                          </p:spTgt>
                                        </p:tgtEl>
                                        <p:attrNameLst>
                                          <p:attrName>style.visibility</p:attrName>
                                        </p:attrNameLst>
                                      </p:cBhvr>
                                      <p:to>
                                        <p:strVal val="visible"/>
                                      </p:to>
                                    </p:set>
                                    <p:animEffect transition="in" filter="blinds(horizontal)">
                                      <p:cBhvr>
                                        <p:cTn id="17" dur="500"/>
                                        <p:tgtEl>
                                          <p:spTgt spid="460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6083">
                                            <p:txEl>
                                              <p:pRg st="2" end="2"/>
                                            </p:txEl>
                                          </p:spTgt>
                                        </p:tgtEl>
                                        <p:attrNameLst>
                                          <p:attrName>style.visibility</p:attrName>
                                        </p:attrNameLst>
                                      </p:cBhvr>
                                      <p:to>
                                        <p:strVal val="visible"/>
                                      </p:to>
                                    </p:set>
                                    <p:animEffect transition="in" filter="blinds(horizontal)">
                                      <p:cBhvr>
                                        <p:cTn id="22" dur="500"/>
                                        <p:tgtEl>
                                          <p:spTgt spid="4608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mph" presetSubtype="1" nodeType="clickEffect">
                                  <p:stCondLst>
                                    <p:cond delay="0"/>
                                  </p:stCondLst>
                                  <p:childTnLst>
                                    <p:set>
                                      <p:cBhvr override="childStyle">
                                        <p:cTn id="26" dur="indefinite"/>
                                        <p:tgtEl>
                                          <p:spTgt spid="46083">
                                            <p:txEl>
                                              <p:pRg st="3" end="3"/>
                                            </p:txEl>
                                          </p:spTgt>
                                        </p:tgtEl>
                                        <p:attrNameLst>
                                          <p:attrName>style.fontStyle</p:attrName>
                                        </p:attrNameLst>
                                      </p:cBhvr>
                                      <p:to>
                                        <p:strVal val="normal"/>
                                      </p:to>
                                    </p:set>
                                    <p:set>
                                      <p:cBhvr override="childStyle">
                                        <p:cTn id="27" dur="indefinite"/>
                                        <p:tgtEl>
                                          <p:spTgt spid="46083">
                                            <p:txEl>
                                              <p:pRg st="3" end="3"/>
                                            </p:txEl>
                                          </p:spTgt>
                                        </p:tgtEl>
                                        <p:attrNameLst>
                                          <p:attrName>style.fontWeight</p:attrName>
                                        </p:attrNameLst>
                                      </p:cBhvr>
                                      <p:to>
                                        <p:strVal val="bold"/>
                                      </p:to>
                                    </p:set>
                                    <p:set>
                                      <p:cBhvr override="childStyle">
                                        <p:cTn id="28" dur="indefinite"/>
                                        <p:tgtEl>
                                          <p:spTgt spid="4608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81000" y="457200"/>
            <a:ext cx="8243888" cy="1771650"/>
          </a:xfrm>
        </p:spPr>
        <p:txBody>
          <a:bodyPr>
            <a:normAutofit fontScale="90000"/>
          </a:bodyPr>
          <a:lstStyle/>
          <a:p>
            <a:pPr rtl="0"/>
            <a:r>
              <a:rPr lang="en-US" sz="4000" dirty="0"/>
              <a:t>A cuff with a bladder too small for the patients arm </a:t>
            </a:r>
            <a:br>
              <a:rPr lang="en-US" sz="4000" dirty="0"/>
            </a:br>
            <a:r>
              <a:rPr lang="en-US" sz="4000" dirty="0"/>
              <a:t>will result in:</a:t>
            </a:r>
          </a:p>
        </p:txBody>
      </p:sp>
      <p:sp>
        <p:nvSpPr>
          <p:cNvPr id="47107" name="Rectangle 3"/>
          <p:cNvSpPr>
            <a:spLocks noGrp="1" noChangeArrowheads="1"/>
          </p:cNvSpPr>
          <p:nvPr>
            <p:ph idx="1"/>
          </p:nvPr>
        </p:nvSpPr>
        <p:spPr>
          <a:xfrm>
            <a:off x="457200" y="2743200"/>
            <a:ext cx="8229600" cy="1981200"/>
          </a:xfrm>
        </p:spPr>
        <p:txBody>
          <a:bodyPr/>
          <a:lstStyle/>
          <a:p>
            <a:pPr marL="571500" indent="-571500" algn="l" rtl="0">
              <a:buFont typeface="Wingdings" pitchFamily="2" charset="2"/>
              <a:buAutoNum type="alphaLcPeriod"/>
            </a:pPr>
            <a:r>
              <a:rPr lang="en-US" dirty="0"/>
              <a:t>An inaccurately high reading</a:t>
            </a:r>
          </a:p>
          <a:p>
            <a:pPr marL="571500" indent="-571500" algn="l" rtl="0">
              <a:buFont typeface="Wingdings" pitchFamily="2" charset="2"/>
              <a:buAutoNum type="alphaLcPeriod"/>
            </a:pPr>
            <a:r>
              <a:rPr lang="en-US" dirty="0"/>
              <a:t>An inaccurately low reading</a:t>
            </a:r>
          </a:p>
          <a:p>
            <a:pPr marL="571500" indent="-571500" algn="l" rtl="0">
              <a:buFont typeface="Wingdings" pitchFamily="2" charset="2"/>
              <a:buAutoNum type="alphaLcPeriod"/>
            </a:pPr>
            <a:r>
              <a:rPr lang="en-US" dirty="0"/>
              <a:t>Sounds heard down to zero mmHg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47107">
                                            <p:txEl>
                                              <p:pRg st="0" end="0"/>
                                            </p:txEl>
                                          </p:spTgt>
                                        </p:tgtEl>
                                        <p:attrNameLst>
                                          <p:attrName>style.fontWeight</p:attrName>
                                        </p:attrNameLst>
                                      </p:cBhvr>
                                      <p:to>
                                        <p:strVal val="bold"/>
                                      </p:to>
                                    </p:set>
                                  </p:childTnLst>
                                  <p:subTnLst>
                                    <p:animClr>
                                      <p:cBhvr override="childStyle">
                                        <p:cTn dur="1" fill="hold" display="0" masterRel="nextClick" afterEffect="1"/>
                                        <p:tgtEl>
                                          <p:spTgt spid="47107">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7106"/>
                                        </p:tgtEl>
                                        <p:attrNameLst>
                                          <p:attrName>style.visibility</p:attrName>
                                        </p:attrNameLst>
                                      </p:cBhvr>
                                      <p:to>
                                        <p:strVal val="visible"/>
                                      </p:to>
                                    </p:set>
                                    <p:animEffect transition="in" filter="blinds(horizontal)">
                                      <p:cBhvr>
                                        <p:cTn id="11" dur="500"/>
                                        <p:tgtEl>
                                          <p:spTgt spid="47106"/>
                                        </p:tgtEl>
                                      </p:cBhvr>
                                    </p:animEffect>
                                  </p:childTnLst>
                                </p:cTn>
                              </p:par>
                              <p:par>
                                <p:cTn id="12" presetID="8" presetClass="entr" presetSubtype="16" fill="hold" nodeType="withEffect">
                                  <p:stCondLst>
                                    <p:cond delay="0"/>
                                  </p:stCondLst>
                                  <p:childTnLst>
                                    <p:set>
                                      <p:cBhvr>
                                        <p:cTn id="13" dur="1" fill="hold">
                                          <p:stCondLst>
                                            <p:cond delay="0"/>
                                          </p:stCondLst>
                                        </p:cTn>
                                        <p:tgtEl>
                                          <p:spTgt spid="47107">
                                            <p:txEl>
                                              <p:pRg st="2" end="2"/>
                                            </p:txEl>
                                          </p:spTgt>
                                        </p:tgtEl>
                                        <p:attrNameLst>
                                          <p:attrName>style.visibility</p:attrName>
                                        </p:attrNameLst>
                                      </p:cBhvr>
                                      <p:to>
                                        <p:strVal val="visible"/>
                                      </p:to>
                                    </p:set>
                                    <p:animEffect transition="in" filter="diamond(in)">
                                      <p:cBhvr>
                                        <p:cTn id="14" dur="2000"/>
                                        <p:tgtEl>
                                          <p:spTgt spid="47107">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47107">
                                            <p:txEl>
                                              <p:pRg st="1" end="1"/>
                                            </p:txEl>
                                          </p:spTgt>
                                        </p:tgtEl>
                                        <p:attrNameLst>
                                          <p:attrName>style.visibility</p:attrName>
                                        </p:attrNameLst>
                                      </p:cBhvr>
                                      <p:to>
                                        <p:strVal val="visible"/>
                                      </p:to>
                                    </p:set>
                                    <p:animEffect transition="in" filter="blinds(horizontal)">
                                      <p:cBhvr>
                                        <p:cTn id="19" dur="500"/>
                                        <p:tgtEl>
                                          <p:spTgt spid="4710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47107">
                                            <p:txEl>
                                              <p:pRg st="2" end="2"/>
                                            </p:txEl>
                                          </p:spTgt>
                                        </p:tgtEl>
                                        <p:attrNameLst>
                                          <p:attrName>style.visibility</p:attrName>
                                        </p:attrNameLst>
                                      </p:cBhvr>
                                      <p:to>
                                        <p:strVal val="visible"/>
                                      </p:to>
                                    </p:set>
                                    <p:animEffect transition="in" filter="blinds(horizontal)">
                                      <p:cBhvr>
                                        <p:cTn id="24" dur="500"/>
                                        <p:tgtEl>
                                          <p:spTgt spid="47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457200"/>
            <a:ext cx="8243888" cy="1771650"/>
          </a:xfrm>
        </p:spPr>
        <p:txBody>
          <a:bodyPr>
            <a:normAutofit fontScale="90000"/>
          </a:bodyPr>
          <a:lstStyle/>
          <a:p>
            <a:r>
              <a:rPr lang="en-US" sz="4000" dirty="0"/>
              <a:t>If the cuff is applied too loosely, the pressure </a:t>
            </a:r>
            <a:r>
              <a:rPr lang="en-US" sz="4000" dirty="0" smtClean="0"/>
              <a:t>reading </a:t>
            </a:r>
            <a:r>
              <a:rPr lang="en-US" sz="4000" dirty="0"/>
              <a:t>will be:</a:t>
            </a:r>
          </a:p>
        </p:txBody>
      </p:sp>
      <p:sp>
        <p:nvSpPr>
          <p:cNvPr id="48131" name="Rectangle 3"/>
          <p:cNvSpPr>
            <a:spLocks noGrp="1" noChangeArrowheads="1"/>
          </p:cNvSpPr>
          <p:nvPr>
            <p:ph idx="1"/>
          </p:nvPr>
        </p:nvSpPr>
        <p:spPr>
          <a:xfrm>
            <a:off x="457200" y="2971800"/>
            <a:ext cx="8229600" cy="2057400"/>
          </a:xfrm>
        </p:spPr>
        <p:txBody>
          <a:bodyPr/>
          <a:lstStyle/>
          <a:p>
            <a:pPr marL="571500" indent="-571500" algn="l" rtl="0">
              <a:buFont typeface="Wingdings" pitchFamily="2" charset="2"/>
              <a:buAutoNum type="alphaLcPeriod"/>
            </a:pPr>
            <a:r>
              <a:rPr lang="en-US" dirty="0"/>
              <a:t>Too low</a:t>
            </a:r>
          </a:p>
          <a:p>
            <a:pPr marL="571500" indent="-571500" algn="l" rtl="0">
              <a:buFont typeface="Wingdings" pitchFamily="2" charset="2"/>
              <a:buAutoNum type="alphaLcPeriod"/>
            </a:pPr>
            <a:r>
              <a:rPr lang="en-US" dirty="0"/>
              <a:t>Too high</a:t>
            </a:r>
          </a:p>
          <a:p>
            <a:pPr marL="571500" indent="-571500" algn="l" rtl="0">
              <a:buFont typeface="Wingdings" pitchFamily="2" charset="2"/>
              <a:buAutoNum type="alphaLcPeriod"/>
            </a:pPr>
            <a:r>
              <a:rPr lang="en-US" dirty="0"/>
              <a:t>Not affected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48131">
                                            <p:txEl>
                                              <p:pRg st="1" end="1"/>
                                            </p:txEl>
                                          </p:spTgt>
                                        </p:tgtEl>
                                        <p:attrNameLst>
                                          <p:attrName>style.fontWeight</p:attrName>
                                        </p:attrNameLst>
                                      </p:cBhvr>
                                      <p:to>
                                        <p:strVal val="bold"/>
                                      </p:to>
                                    </p:set>
                                  </p:childTnLst>
                                  <p:subTnLst>
                                    <p:animClr>
                                      <p:cBhvr override="childStyle">
                                        <p:cTn dur="1" fill="hold" display="0" masterRel="nextClick" afterEffect="1"/>
                                        <p:tgtEl>
                                          <p:spTgt spid="48131">
                                            <p:txEl>
                                              <p:pRg st="1" end="1"/>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8130"/>
                                        </p:tgtEl>
                                        <p:attrNameLst>
                                          <p:attrName>style.visibility</p:attrName>
                                        </p:attrNameLst>
                                      </p:cBhvr>
                                      <p:to>
                                        <p:strVal val="visible"/>
                                      </p:to>
                                    </p:set>
                                    <p:animEffect transition="in" filter="blinds(horizontal)">
                                      <p:cBhvr>
                                        <p:cTn id="11" dur="500"/>
                                        <p:tgtEl>
                                          <p:spTgt spid="48130"/>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48131">
                                            <p:txEl>
                                              <p:pRg st="0" end="0"/>
                                            </p:txEl>
                                          </p:spTgt>
                                        </p:tgtEl>
                                        <p:attrNameLst>
                                          <p:attrName>style.visibility</p:attrName>
                                        </p:attrNameLst>
                                      </p:cBhvr>
                                      <p:to>
                                        <p:strVal val="visible"/>
                                      </p:to>
                                    </p:set>
                                    <p:animEffect transition="in" filter="diamond(in)">
                                      <p:cBhvr>
                                        <p:cTn id="16" dur="2000"/>
                                        <p:tgtEl>
                                          <p:spTgt spid="48131">
                                            <p:txEl>
                                              <p:pRg st="0" end="0"/>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Effect transition="in" filter="diamond(in)">
                                      <p:cBhvr>
                                        <p:cTn id="19" dur="2000"/>
                                        <p:tgtEl>
                                          <p:spTgt spid="48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304800"/>
            <a:ext cx="8243888" cy="1695450"/>
          </a:xfrm>
        </p:spPr>
        <p:txBody>
          <a:bodyPr/>
          <a:lstStyle/>
          <a:p>
            <a:r>
              <a:rPr lang="en-US" sz="3400" dirty="0"/>
              <a:t>Unless otherwise indicated, measure the blood pressure using the patient’s ____ arm.</a:t>
            </a:r>
          </a:p>
        </p:txBody>
      </p:sp>
      <p:sp>
        <p:nvSpPr>
          <p:cNvPr id="49155" name="Rectangle 3"/>
          <p:cNvSpPr>
            <a:spLocks noGrp="1" noChangeArrowheads="1"/>
          </p:cNvSpPr>
          <p:nvPr>
            <p:ph idx="1"/>
          </p:nvPr>
        </p:nvSpPr>
        <p:spPr>
          <a:xfrm>
            <a:off x="533400" y="2514600"/>
            <a:ext cx="8229600" cy="2209800"/>
          </a:xfrm>
        </p:spPr>
        <p:txBody>
          <a:bodyPr/>
          <a:lstStyle/>
          <a:p>
            <a:pPr marL="571500" indent="-571500" algn="l" rtl="0">
              <a:buFont typeface="Wingdings" pitchFamily="2" charset="2"/>
              <a:buAutoNum type="alphaLcPeriod"/>
            </a:pPr>
            <a:r>
              <a:rPr lang="en-US" dirty="0"/>
              <a:t>Right</a:t>
            </a:r>
          </a:p>
          <a:p>
            <a:pPr marL="571500" indent="-571500" algn="l" rtl="0">
              <a:buFont typeface="Wingdings" pitchFamily="2" charset="2"/>
              <a:buAutoNum type="alphaLcPeriod"/>
            </a:pPr>
            <a:r>
              <a:rPr lang="en-US" dirty="0"/>
              <a:t>Left</a:t>
            </a:r>
          </a:p>
          <a:p>
            <a:pPr marL="571500" indent="-571500" algn="l" rtl="0">
              <a:buFont typeface="Wingdings" pitchFamily="2" charset="2"/>
              <a:buAutoNum type="alphaLcPeriod"/>
            </a:pPr>
            <a:r>
              <a:rPr lang="en-US" dirty="0"/>
              <a:t>Either arm is alright</a:t>
            </a:r>
          </a:p>
          <a:p>
            <a:pPr marL="571500" indent="-571500" algn="l" rtl="0">
              <a:buFont typeface="Wingdings" pitchFamily="2" charset="2"/>
              <a:buAutoNum type="alphaLcPeriod"/>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49155">
                                            <p:txEl>
                                              <p:pRg st="0" end="0"/>
                                            </p:txEl>
                                          </p:spTgt>
                                        </p:tgtEl>
                                        <p:attrNameLst>
                                          <p:attrName>style.fontWeight</p:attrName>
                                        </p:attrNameLst>
                                      </p:cBhvr>
                                      <p:to>
                                        <p:strVal val="bold"/>
                                      </p:to>
                                    </p:set>
                                  </p:childTnLst>
                                  <p:subTnLst>
                                    <p:animClr>
                                      <p:cBhvr override="childStyle">
                                        <p:cTn dur="1" fill="hold" display="0" masterRel="nextClick" afterEffect="1"/>
                                        <p:tgtEl>
                                          <p:spTgt spid="49155">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9154"/>
                                        </p:tgtEl>
                                        <p:attrNameLst>
                                          <p:attrName>style.visibility</p:attrName>
                                        </p:attrNameLst>
                                      </p:cBhvr>
                                      <p:to>
                                        <p:strVal val="visible"/>
                                      </p:to>
                                    </p:set>
                                    <p:animEffect transition="in" filter="blinds(horizontal)">
                                      <p:cBhvr>
                                        <p:cTn id="11" dur="500"/>
                                        <p:tgtEl>
                                          <p:spTgt spid="49154"/>
                                        </p:tgtEl>
                                      </p:cBhvr>
                                    </p:animEffect>
                                  </p:childTnLst>
                                </p:cTn>
                              </p:par>
                              <p:par>
                                <p:cTn id="12" presetID="8" presetClass="entr" presetSubtype="16" fill="hold" nodeType="withEffect">
                                  <p:stCondLst>
                                    <p:cond delay="0"/>
                                  </p:stCondLst>
                                  <p:childTnLst>
                                    <p:set>
                                      <p:cBhvr>
                                        <p:cTn id="13" dur="1" fill="hold">
                                          <p:stCondLst>
                                            <p:cond delay="0"/>
                                          </p:stCondLst>
                                        </p:cTn>
                                        <p:tgtEl>
                                          <p:spTgt spid="49155">
                                            <p:txEl>
                                              <p:pRg st="2" end="2"/>
                                            </p:txEl>
                                          </p:spTgt>
                                        </p:tgtEl>
                                        <p:attrNameLst>
                                          <p:attrName>style.visibility</p:attrName>
                                        </p:attrNameLst>
                                      </p:cBhvr>
                                      <p:to>
                                        <p:strVal val="visible"/>
                                      </p:to>
                                    </p:set>
                                    <p:animEffect transition="in" filter="diamond(in)">
                                      <p:cBhvr>
                                        <p:cTn id="14" dur="2000"/>
                                        <p:tgtEl>
                                          <p:spTgt spid="491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457200"/>
            <a:ext cx="8243888" cy="1619250"/>
          </a:xfrm>
        </p:spPr>
        <p:txBody>
          <a:bodyPr>
            <a:normAutofit fontScale="90000"/>
          </a:bodyPr>
          <a:lstStyle/>
          <a:p>
            <a:r>
              <a:rPr lang="en-US" sz="3800" dirty="0"/>
              <a:t>Common causes of errors in blood pressure measurement include:</a:t>
            </a:r>
          </a:p>
        </p:txBody>
      </p:sp>
      <p:sp>
        <p:nvSpPr>
          <p:cNvPr id="50179" name="Rectangle 3"/>
          <p:cNvSpPr>
            <a:spLocks noGrp="1" noChangeArrowheads="1"/>
          </p:cNvSpPr>
          <p:nvPr>
            <p:ph idx="1"/>
          </p:nvPr>
        </p:nvSpPr>
        <p:spPr>
          <a:xfrm>
            <a:off x="381000" y="2743200"/>
            <a:ext cx="8229600" cy="3124200"/>
          </a:xfrm>
        </p:spPr>
        <p:txBody>
          <a:bodyPr/>
          <a:lstStyle/>
          <a:p>
            <a:pPr marL="571500" indent="-571500" algn="l" rtl="0">
              <a:buFont typeface="Wingdings" pitchFamily="2" charset="2"/>
              <a:buAutoNum type="alphaLcPeriod"/>
            </a:pPr>
            <a:r>
              <a:rPr lang="en-US" dirty="0"/>
              <a:t>Dirty mercury or dirty glass tube</a:t>
            </a:r>
          </a:p>
          <a:p>
            <a:pPr marL="571500" indent="-571500" algn="l" rtl="0">
              <a:buFont typeface="Wingdings" pitchFamily="2" charset="2"/>
              <a:buAutoNum type="alphaLcPeriod"/>
            </a:pPr>
            <a:r>
              <a:rPr lang="en-US" dirty="0"/>
              <a:t>Cuff applied over clothing</a:t>
            </a:r>
          </a:p>
          <a:p>
            <a:pPr marL="571500" indent="-571500" algn="l" rtl="0">
              <a:buFont typeface="Wingdings" pitchFamily="2" charset="2"/>
              <a:buAutoNum type="alphaLcPeriod"/>
            </a:pPr>
            <a:r>
              <a:rPr lang="en-US" dirty="0"/>
              <a:t>Leaks in the pressure bulb or tubing</a:t>
            </a:r>
          </a:p>
          <a:p>
            <a:pPr marL="571500" indent="-571500" algn="l" rtl="0">
              <a:buFont typeface="Wingdings" pitchFamily="2" charset="2"/>
              <a:buAutoNum type="alphaLcPeriod"/>
            </a:pPr>
            <a:r>
              <a:rPr lang="en-US" dirty="0"/>
              <a:t>Arm above or below heart level</a:t>
            </a:r>
          </a:p>
          <a:p>
            <a:pPr marL="571500" indent="-571500" algn="l" rtl="0">
              <a:buFont typeface="Wingdings" pitchFamily="2" charset="2"/>
              <a:buAutoNum type="alphaLcPeriod"/>
            </a:pPr>
            <a:r>
              <a:rPr lang="en-US" dirty="0"/>
              <a:t>All of the above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blinds(horizontal)">
                                      <p:cBhvr>
                                        <p:cTn id="7" dur="500"/>
                                        <p:tgtEl>
                                          <p:spTgt spid="50178"/>
                                        </p:tgtEl>
                                      </p:cBhvr>
                                    </p:animEffect>
                                  </p:childTnLst>
                                </p:cTn>
                              </p:par>
                              <p:par>
                                <p:cTn id="8" presetID="8" presetClass="entr" presetSubtype="16" fill="hold" nodeType="withEffect">
                                  <p:stCondLst>
                                    <p:cond delay="0"/>
                                  </p:stCondLst>
                                  <p:iterate type="lt">
                                    <p:tmPct val="0"/>
                                  </p:iterate>
                                  <p:childTnLst>
                                    <p:set>
                                      <p:cBhvr>
                                        <p:cTn id="9" dur="1" fill="hold">
                                          <p:stCondLst>
                                            <p:cond delay="0"/>
                                          </p:stCondLst>
                                        </p:cTn>
                                        <p:tgtEl>
                                          <p:spTgt spid="50179">
                                            <p:txEl>
                                              <p:pRg st="4" end="4"/>
                                            </p:txEl>
                                          </p:spTgt>
                                        </p:tgtEl>
                                        <p:attrNameLst>
                                          <p:attrName>style.visibility</p:attrName>
                                        </p:attrNameLst>
                                      </p:cBhvr>
                                      <p:to>
                                        <p:strVal val="visible"/>
                                      </p:to>
                                    </p:set>
                                    <p:animEffect transition="in" filter="diamond(in)">
                                      <p:cBhvr>
                                        <p:cTn id="10" dur="2000"/>
                                        <p:tgtEl>
                                          <p:spTgt spid="50179">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0179">
                                            <p:txEl>
                                              <p:pRg st="0" end="0"/>
                                            </p:txEl>
                                          </p:spTgt>
                                        </p:tgtEl>
                                        <p:attrNameLst>
                                          <p:attrName>style.visibility</p:attrName>
                                        </p:attrNameLst>
                                      </p:cBhvr>
                                      <p:to>
                                        <p:strVal val="visible"/>
                                      </p:to>
                                    </p:set>
                                    <p:animEffect transition="in" filter="blinds(horizontal)">
                                      <p:cBhvr>
                                        <p:cTn id="15" dur="500"/>
                                        <p:tgtEl>
                                          <p:spTgt spid="5017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0179">
                                            <p:txEl>
                                              <p:pRg st="1" end="1"/>
                                            </p:txEl>
                                          </p:spTgt>
                                        </p:tgtEl>
                                        <p:attrNameLst>
                                          <p:attrName>style.visibility</p:attrName>
                                        </p:attrNameLst>
                                      </p:cBhvr>
                                      <p:to>
                                        <p:strVal val="visible"/>
                                      </p:to>
                                    </p:set>
                                    <p:animEffect transition="in" filter="blinds(horizontal)">
                                      <p:cBhvr>
                                        <p:cTn id="20" dur="500"/>
                                        <p:tgtEl>
                                          <p:spTgt spid="5017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0179">
                                            <p:txEl>
                                              <p:pRg st="2" end="2"/>
                                            </p:txEl>
                                          </p:spTgt>
                                        </p:tgtEl>
                                        <p:attrNameLst>
                                          <p:attrName>style.visibility</p:attrName>
                                        </p:attrNameLst>
                                      </p:cBhvr>
                                      <p:to>
                                        <p:strVal val="visible"/>
                                      </p:to>
                                    </p:set>
                                    <p:animEffect transition="in" filter="blinds(horizontal)">
                                      <p:cBhvr>
                                        <p:cTn id="25" dur="500"/>
                                        <p:tgtEl>
                                          <p:spTgt spid="5017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0179">
                                            <p:txEl>
                                              <p:pRg st="3" end="3"/>
                                            </p:txEl>
                                          </p:spTgt>
                                        </p:tgtEl>
                                        <p:attrNameLst>
                                          <p:attrName>style.visibility</p:attrName>
                                        </p:attrNameLst>
                                      </p:cBhvr>
                                      <p:to>
                                        <p:strVal val="visible"/>
                                      </p:to>
                                    </p:set>
                                    <p:animEffect transition="in" filter="blinds(horizontal)">
                                      <p:cBhvr>
                                        <p:cTn id="30" dur="500"/>
                                        <p:tgtEl>
                                          <p:spTgt spid="5017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mph" presetSubtype="2" fill="hold" nodeType="clickEffect">
                                  <p:stCondLst>
                                    <p:cond delay="0"/>
                                  </p:stCondLst>
                                  <p:iterate type="lt">
                                    <p:tmPct val="0"/>
                                  </p:iterate>
                                  <p:childTnLst>
                                    <p:anim to="1.5" calcmode="lin" valueType="num">
                                      <p:cBhvr override="childStyle">
                                        <p:cTn id="34" dur="2000" fill="hold"/>
                                        <p:tgtEl>
                                          <p:spTgt spid="50179">
                                            <p:txEl>
                                              <p:pRg st="4" end="4"/>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r>
              <a:rPr lang="en-US" sz="4000" dirty="0"/>
              <a:t>Some factors that can alter blood pressure are:</a:t>
            </a:r>
          </a:p>
        </p:txBody>
      </p:sp>
      <p:sp>
        <p:nvSpPr>
          <p:cNvPr id="51203" name="Rectangle 3"/>
          <p:cNvSpPr>
            <a:spLocks noGrp="1" noChangeArrowheads="1"/>
          </p:cNvSpPr>
          <p:nvPr>
            <p:ph idx="1"/>
          </p:nvPr>
        </p:nvSpPr>
        <p:spPr/>
        <p:txBody>
          <a:bodyPr/>
          <a:lstStyle/>
          <a:p>
            <a:pPr marL="571500" indent="-571500" algn="l" rtl="0">
              <a:buFont typeface="Wingdings" pitchFamily="2" charset="2"/>
              <a:buAutoNum type="alphaLcPeriod"/>
            </a:pPr>
            <a:r>
              <a:rPr lang="en-US" dirty="0"/>
              <a:t>Smoking</a:t>
            </a:r>
          </a:p>
          <a:p>
            <a:pPr marL="571500" indent="-571500" algn="l" rtl="0">
              <a:buFont typeface="Wingdings" pitchFamily="2" charset="2"/>
              <a:buAutoNum type="alphaLcPeriod"/>
            </a:pPr>
            <a:r>
              <a:rPr lang="en-US" dirty="0"/>
              <a:t>Anxiety and other emotional states</a:t>
            </a:r>
          </a:p>
          <a:p>
            <a:pPr marL="571500" indent="-571500" algn="l" rtl="0">
              <a:buFont typeface="Wingdings" pitchFamily="2" charset="2"/>
              <a:buAutoNum type="alphaLcPeriod"/>
            </a:pPr>
            <a:r>
              <a:rPr lang="en-US" dirty="0"/>
              <a:t>Talking</a:t>
            </a:r>
          </a:p>
          <a:p>
            <a:pPr marL="571500" indent="-571500" algn="l" rtl="0">
              <a:buFont typeface="Wingdings" pitchFamily="2" charset="2"/>
              <a:buAutoNum type="alphaLcPeriod"/>
            </a:pPr>
            <a:r>
              <a:rPr lang="en-US" dirty="0"/>
              <a:t>Full bladder</a:t>
            </a:r>
          </a:p>
          <a:p>
            <a:pPr marL="571500" indent="-571500" algn="l" rtl="0">
              <a:buFont typeface="Wingdings" pitchFamily="2" charset="2"/>
              <a:buAutoNum type="alphaLcPeriod"/>
            </a:pPr>
            <a:r>
              <a:rPr lang="en-US" dirty="0"/>
              <a:t>All of the above</a:t>
            </a:r>
          </a:p>
          <a:p>
            <a:pPr marL="571500" indent="-571500" algn="l" rtl="0">
              <a:buFont typeface="Wingdings" pitchFamily="2" charset="2"/>
              <a:buAutoNum type="alphaLcPeriod"/>
            </a:pPr>
            <a:r>
              <a:rPr lang="en-US" dirty="0"/>
              <a:t>B &amp; D only</a:t>
            </a:r>
          </a:p>
          <a:p>
            <a:pPr marL="571500" indent="-571500" algn="l" rtl="0">
              <a:buFontTx/>
              <a:buNone/>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blinds(horizontal)">
                                      <p:cBhvr>
                                        <p:cTn id="7" dur="5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blinds(horizontal)">
                                      <p:cBhvr>
                                        <p:cTn id="12" dur="500"/>
                                        <p:tgtEl>
                                          <p:spTgt spid="512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Effect transition="in" filter="blinds(horizontal)">
                                      <p:cBhvr>
                                        <p:cTn id="17" dur="500"/>
                                        <p:tgtEl>
                                          <p:spTgt spid="512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1203">
                                            <p:txEl>
                                              <p:pRg st="3" end="3"/>
                                            </p:txEl>
                                          </p:spTgt>
                                        </p:tgtEl>
                                        <p:attrNameLst>
                                          <p:attrName>style.visibility</p:attrName>
                                        </p:attrNameLst>
                                      </p:cBhvr>
                                      <p:to>
                                        <p:strVal val="visible"/>
                                      </p:to>
                                    </p:set>
                                    <p:animEffect transition="in" filter="blinds(horizontal)">
                                      <p:cBhvr>
                                        <p:cTn id="22" dur="500"/>
                                        <p:tgtEl>
                                          <p:spTgt spid="512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iterate type="lt">
                                    <p:tmPct val="0"/>
                                  </p:iterate>
                                  <p:childTnLst>
                                    <p:set>
                                      <p:cBhvr>
                                        <p:cTn id="26" dur="1" fill="hold">
                                          <p:stCondLst>
                                            <p:cond delay="0"/>
                                          </p:stCondLst>
                                        </p:cTn>
                                        <p:tgtEl>
                                          <p:spTgt spid="51203">
                                            <p:txEl>
                                              <p:pRg st="4" end="4"/>
                                            </p:txEl>
                                          </p:spTgt>
                                        </p:tgtEl>
                                        <p:attrNameLst>
                                          <p:attrName>style.visibility</p:attrName>
                                        </p:attrNameLst>
                                      </p:cBhvr>
                                      <p:to>
                                        <p:strVal val="visible"/>
                                      </p:to>
                                    </p:set>
                                    <p:animEffect transition="in" filter="blinds(horizontal)">
                                      <p:cBhvr>
                                        <p:cTn id="27" dur="500"/>
                                        <p:tgtEl>
                                          <p:spTgt spid="512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1203">
                                            <p:txEl>
                                              <p:pRg st="5" end="5"/>
                                            </p:txEl>
                                          </p:spTgt>
                                        </p:tgtEl>
                                        <p:attrNameLst>
                                          <p:attrName>style.visibility</p:attrName>
                                        </p:attrNameLst>
                                      </p:cBhvr>
                                      <p:to>
                                        <p:strVal val="visible"/>
                                      </p:to>
                                    </p:set>
                                    <p:animEffect transition="in" filter="blinds(horizontal)">
                                      <p:cBhvr>
                                        <p:cTn id="32" dur="500"/>
                                        <p:tgtEl>
                                          <p:spTgt spid="512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mph" presetSubtype="1" nodeType="clickEffect">
                                  <p:stCondLst>
                                    <p:cond delay="0"/>
                                  </p:stCondLst>
                                  <p:iterate type="lt">
                                    <p:tmAbs val="0"/>
                                  </p:iterate>
                                  <p:childTnLst>
                                    <p:set>
                                      <p:cBhvr override="childStyle">
                                        <p:cTn id="36" dur="indefinite"/>
                                        <p:tgtEl>
                                          <p:spTgt spid="51203">
                                            <p:txEl>
                                              <p:pRg st="4" end="4"/>
                                            </p:txEl>
                                          </p:spTgt>
                                        </p:tgtEl>
                                        <p:attrNameLst>
                                          <p:attrName>style.fontStyle</p:attrName>
                                        </p:attrNameLst>
                                      </p:cBhvr>
                                      <p:to>
                                        <p:strVal val="normal"/>
                                      </p:to>
                                    </p:set>
                                    <p:set>
                                      <p:cBhvr override="childStyle">
                                        <p:cTn id="37" dur="indefinite"/>
                                        <p:tgtEl>
                                          <p:spTgt spid="51203">
                                            <p:txEl>
                                              <p:pRg st="4" end="4"/>
                                            </p:txEl>
                                          </p:spTgt>
                                        </p:tgtEl>
                                        <p:attrNameLst>
                                          <p:attrName>style.fontWeight</p:attrName>
                                        </p:attrNameLst>
                                      </p:cBhvr>
                                      <p:to>
                                        <p:strVal val="bold"/>
                                      </p:to>
                                    </p:set>
                                    <p:set>
                                      <p:cBhvr override="childStyle">
                                        <p:cTn id="38" dur="indefinite"/>
                                        <p:tgtEl>
                                          <p:spTgt spid="5120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81000" y="914400"/>
            <a:ext cx="8243888" cy="1314450"/>
          </a:xfrm>
        </p:spPr>
        <p:txBody>
          <a:bodyPr>
            <a:normAutofit fontScale="90000"/>
          </a:bodyPr>
          <a:lstStyle/>
          <a:p>
            <a:r>
              <a:rPr lang="en-US" sz="3000" dirty="0"/>
              <a:t>When using the Auscultatory-Palpatory technique </a:t>
            </a:r>
            <a:r>
              <a:rPr lang="en-US" sz="3000" dirty="0" smtClean="0"/>
              <a:t>of </a:t>
            </a:r>
            <a:r>
              <a:rPr lang="en-US" sz="3000" dirty="0"/>
              <a:t>blood pressure measurement, the pressure in the cuff should be raised:</a:t>
            </a:r>
          </a:p>
        </p:txBody>
      </p:sp>
      <p:sp>
        <p:nvSpPr>
          <p:cNvPr id="52227" name="Rectangle 3"/>
          <p:cNvSpPr>
            <a:spLocks noGrp="1" noChangeArrowheads="1"/>
          </p:cNvSpPr>
          <p:nvPr>
            <p:ph idx="1"/>
          </p:nvPr>
        </p:nvSpPr>
        <p:spPr>
          <a:xfrm>
            <a:off x="457200" y="2667000"/>
            <a:ext cx="8229600" cy="3352800"/>
          </a:xfrm>
        </p:spPr>
        <p:txBody>
          <a:bodyPr/>
          <a:lstStyle/>
          <a:p>
            <a:pPr marL="571500" indent="-571500" algn="l" rtl="0">
              <a:buFont typeface="Wingdings" pitchFamily="2" charset="2"/>
              <a:buAutoNum type="alphaLcPeriod"/>
            </a:pPr>
            <a:r>
              <a:rPr lang="en-US" dirty="0"/>
              <a:t>20-30 mmHg higher than the point where the pulse disappeared.</a:t>
            </a:r>
          </a:p>
          <a:p>
            <a:pPr marL="571500" indent="-571500" algn="l" rtl="0">
              <a:buFont typeface="Wingdings" pitchFamily="2" charset="2"/>
              <a:buAutoNum type="alphaLcPeriod"/>
            </a:pPr>
            <a:r>
              <a:rPr lang="en-US" dirty="0"/>
              <a:t>30 mmHg higher than the systolic pressure</a:t>
            </a:r>
          </a:p>
          <a:p>
            <a:pPr marL="571500" indent="-571500" algn="l" rtl="0">
              <a:buFont typeface="Wingdings" pitchFamily="2" charset="2"/>
              <a:buAutoNum type="alphaLcPeriod"/>
            </a:pPr>
            <a:r>
              <a:rPr lang="en-US" dirty="0"/>
              <a:t>20 mmHg higher than the systolic pressure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blinds(horizontal)">
                                      <p:cBhvr>
                                        <p:cTn id="7" dur="500"/>
                                        <p:tgtEl>
                                          <p:spTgt spid="522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iterate type="lt">
                                    <p:tmPct val="0"/>
                                  </p:iterate>
                                  <p:childTnLst>
                                    <p:set>
                                      <p:cBhvr>
                                        <p:cTn id="11" dur="1" fill="hold">
                                          <p:stCondLst>
                                            <p:cond delay="0"/>
                                          </p:stCondLst>
                                        </p:cTn>
                                        <p:tgtEl>
                                          <p:spTgt spid="52227">
                                            <p:txEl>
                                              <p:pRg st="0" end="0"/>
                                            </p:txEl>
                                          </p:spTgt>
                                        </p:tgtEl>
                                        <p:attrNameLst>
                                          <p:attrName>style.visibility</p:attrName>
                                        </p:attrNameLst>
                                      </p:cBhvr>
                                      <p:to>
                                        <p:strVal val="visible"/>
                                      </p:to>
                                    </p:set>
                                    <p:animEffect transition="in" filter="blinds(horizontal)">
                                      <p:cBhvr>
                                        <p:cTn id="12" dur="500"/>
                                        <p:tgtEl>
                                          <p:spTgt spid="522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2227">
                                            <p:txEl>
                                              <p:pRg st="1" end="1"/>
                                            </p:txEl>
                                          </p:spTgt>
                                        </p:tgtEl>
                                        <p:attrNameLst>
                                          <p:attrName>style.visibility</p:attrName>
                                        </p:attrNameLst>
                                      </p:cBhvr>
                                      <p:to>
                                        <p:strVal val="visible"/>
                                      </p:to>
                                    </p:set>
                                    <p:animEffect transition="in" filter="blinds(horizontal)">
                                      <p:cBhvr>
                                        <p:cTn id="17" dur="500"/>
                                        <p:tgtEl>
                                          <p:spTgt spid="522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2227">
                                            <p:txEl>
                                              <p:pRg st="2" end="2"/>
                                            </p:txEl>
                                          </p:spTgt>
                                        </p:tgtEl>
                                        <p:attrNameLst>
                                          <p:attrName>style.visibility</p:attrName>
                                        </p:attrNameLst>
                                      </p:cBhvr>
                                      <p:to>
                                        <p:strVal val="visible"/>
                                      </p:to>
                                    </p:set>
                                    <p:animEffect transition="in" filter="blinds(horizontal)">
                                      <p:cBhvr>
                                        <p:cTn id="22" dur="500"/>
                                        <p:tgtEl>
                                          <p:spTgt spid="522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mph" presetSubtype="0" nodeType="clickEffect">
                                  <p:stCondLst>
                                    <p:cond delay="0"/>
                                  </p:stCondLst>
                                  <p:iterate type="lt">
                                    <p:tmAbs val="0"/>
                                  </p:iterate>
                                  <p:childTnLst>
                                    <p:set>
                                      <p:cBhvr override="childStyle">
                                        <p:cTn id="26" dur="indefinite"/>
                                        <p:tgtEl>
                                          <p:spTgt spid="52227">
                                            <p:txEl>
                                              <p:pRg st="0" end="0"/>
                                            </p:txEl>
                                          </p:spTgt>
                                        </p:tgtEl>
                                        <p:attrNameLst>
                                          <p:attrName>style.fontFamily</p:attrName>
                                        </p:attrNameLst>
                                      </p:cBhvr>
                                      <p:to>
                                        <p:strVal val="Times New Roman"/>
                                      </p:to>
                                    </p:set>
                                  </p:childTnLst>
                                </p:cTn>
                              </p:par>
                            </p:childTnLst>
                          </p:cTn>
                        </p:par>
                      </p:childTnLst>
                    </p:cTn>
                  </p:par>
                  <p:par>
                    <p:cTn id="27" fill="hold">
                      <p:stCondLst>
                        <p:cond delay="indefinite"/>
                      </p:stCondLst>
                      <p:childTnLst>
                        <p:par>
                          <p:cTn id="28" fill="hold">
                            <p:stCondLst>
                              <p:cond delay="0"/>
                            </p:stCondLst>
                            <p:childTnLst>
                              <p:par>
                                <p:cTn id="29" presetID="5" presetClass="emph" presetSubtype="1" nodeType="clickEffect">
                                  <p:stCondLst>
                                    <p:cond delay="0"/>
                                  </p:stCondLst>
                                  <p:iterate type="lt">
                                    <p:tmAbs val="0"/>
                                  </p:iterate>
                                  <p:childTnLst>
                                    <p:set>
                                      <p:cBhvr override="childStyle">
                                        <p:cTn id="30" dur="indefinite"/>
                                        <p:tgtEl>
                                          <p:spTgt spid="52227">
                                            <p:txEl>
                                              <p:pRg st="0" end="0"/>
                                            </p:txEl>
                                          </p:spTgt>
                                        </p:tgtEl>
                                        <p:attrNameLst>
                                          <p:attrName>style.fontStyle</p:attrName>
                                        </p:attrNameLst>
                                      </p:cBhvr>
                                      <p:to>
                                        <p:strVal val="normal"/>
                                      </p:to>
                                    </p:set>
                                    <p:set>
                                      <p:cBhvr override="childStyle">
                                        <p:cTn id="31" dur="indefinite"/>
                                        <p:tgtEl>
                                          <p:spTgt spid="52227">
                                            <p:txEl>
                                              <p:pRg st="0" end="0"/>
                                            </p:txEl>
                                          </p:spTgt>
                                        </p:tgtEl>
                                        <p:attrNameLst>
                                          <p:attrName>style.fontWeight</p:attrName>
                                        </p:attrNameLst>
                                      </p:cBhvr>
                                      <p:to>
                                        <p:strVal val="bold"/>
                                      </p:to>
                                    </p:set>
                                    <p:set>
                                      <p:cBhvr override="childStyle">
                                        <p:cTn id="32" dur="indefinite"/>
                                        <p:tgtEl>
                                          <p:spTgt spid="52227">
                                            <p:txEl>
                                              <p:pRg st="0" end="0"/>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81000" y="228600"/>
            <a:ext cx="8243888" cy="1619250"/>
          </a:xfrm>
        </p:spPr>
        <p:txBody>
          <a:bodyPr>
            <a:normAutofit fontScale="90000"/>
          </a:bodyPr>
          <a:lstStyle/>
          <a:p>
            <a:r>
              <a:rPr lang="en-US" sz="3600" dirty="0"/>
              <a:t>Which of the following will increase the loudness of Korotkoff sounds?</a:t>
            </a:r>
          </a:p>
        </p:txBody>
      </p:sp>
      <p:sp>
        <p:nvSpPr>
          <p:cNvPr id="56323" name="Rectangle 3"/>
          <p:cNvSpPr>
            <a:spLocks noGrp="1" noChangeArrowheads="1"/>
          </p:cNvSpPr>
          <p:nvPr>
            <p:ph idx="1"/>
          </p:nvPr>
        </p:nvSpPr>
        <p:spPr>
          <a:xfrm>
            <a:off x="381000" y="2057400"/>
            <a:ext cx="8229600" cy="4456113"/>
          </a:xfrm>
        </p:spPr>
        <p:txBody>
          <a:bodyPr/>
          <a:lstStyle/>
          <a:p>
            <a:pPr marL="495300" indent="-495300" algn="l" rtl="0">
              <a:lnSpc>
                <a:spcPct val="80000"/>
              </a:lnSpc>
              <a:buFont typeface="Wingdings" pitchFamily="2" charset="2"/>
              <a:buAutoNum type="alphaLcPeriod"/>
            </a:pPr>
            <a:r>
              <a:rPr lang="en-US" sz="2800" dirty="0"/>
              <a:t>Have the patient open and close their fist 8-10 times after the pressure cuff has been inflated above systolic level.</a:t>
            </a:r>
          </a:p>
          <a:p>
            <a:pPr marL="495300" indent="-495300" algn="l" rtl="0">
              <a:lnSpc>
                <a:spcPct val="80000"/>
              </a:lnSpc>
              <a:buFont typeface="Wingdings" pitchFamily="2" charset="2"/>
              <a:buAutoNum type="alphaLcPeriod"/>
            </a:pPr>
            <a:r>
              <a:rPr lang="en-US" sz="2800" dirty="0"/>
              <a:t>Rapidly inflate the cuff</a:t>
            </a:r>
          </a:p>
          <a:p>
            <a:pPr marL="495300" indent="-495300" algn="l" rtl="0">
              <a:lnSpc>
                <a:spcPct val="80000"/>
              </a:lnSpc>
              <a:buFont typeface="Wingdings" pitchFamily="2" charset="2"/>
              <a:buAutoNum type="alphaLcPeriod"/>
            </a:pPr>
            <a:r>
              <a:rPr lang="en-US" sz="2800" dirty="0"/>
              <a:t>Raise the patient’s arm above heart level for several seconds- inflate the cuff above the systolic level while the arm is still elevated- lower the arm and proceed with the blood pressure measurement.</a:t>
            </a:r>
          </a:p>
          <a:p>
            <a:pPr marL="495300" indent="-495300" algn="l" rtl="0">
              <a:lnSpc>
                <a:spcPct val="80000"/>
              </a:lnSpc>
              <a:buFont typeface="Wingdings" pitchFamily="2" charset="2"/>
              <a:buAutoNum type="alphaLcPeriod"/>
            </a:pPr>
            <a:r>
              <a:rPr lang="en-US" sz="2800" dirty="0"/>
              <a:t>All of the above</a:t>
            </a:r>
          </a:p>
          <a:p>
            <a:pPr marL="495300" indent="-495300" algn="l" rtl="0">
              <a:lnSpc>
                <a:spcPct val="80000"/>
              </a:lnSpc>
              <a:buFont typeface="Wingdings" pitchFamily="2" charset="2"/>
              <a:buAutoNum type="alphaLcPeriod"/>
            </a:pPr>
            <a:r>
              <a:rPr lang="en-US" sz="2800" dirty="0"/>
              <a:t>A &amp; C only</a:t>
            </a:r>
          </a:p>
          <a:p>
            <a:pPr marL="495300" indent="-495300" algn="l" rtl="0">
              <a:lnSpc>
                <a:spcPct val="80000"/>
              </a:lnSpc>
              <a:buFontTx/>
              <a:buNone/>
            </a:pPr>
            <a:endParaRPr lang="en-US" sz="2800" dirty="0"/>
          </a:p>
          <a:p>
            <a:pPr marL="495300" indent="-495300" algn="l" rtl="0">
              <a:lnSpc>
                <a:spcPct val="80000"/>
              </a:lnSpc>
            </a:pP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blinds(horizontal)">
                                      <p:cBhvr>
                                        <p:cTn id="7" dur="500"/>
                                        <p:tgtEl>
                                          <p:spTgt spid="563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Effect transition="in" filter="blinds(horizontal)">
                                      <p:cBhvr>
                                        <p:cTn id="12" dur="500"/>
                                        <p:tgtEl>
                                          <p:spTgt spid="563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6323">
                                            <p:txEl>
                                              <p:pRg st="1" end="1"/>
                                            </p:txEl>
                                          </p:spTgt>
                                        </p:tgtEl>
                                        <p:attrNameLst>
                                          <p:attrName>style.visibility</p:attrName>
                                        </p:attrNameLst>
                                      </p:cBhvr>
                                      <p:to>
                                        <p:strVal val="visible"/>
                                      </p:to>
                                    </p:set>
                                    <p:animEffect transition="in" filter="blinds(horizontal)">
                                      <p:cBhvr>
                                        <p:cTn id="17" dur="500"/>
                                        <p:tgtEl>
                                          <p:spTgt spid="563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6323">
                                            <p:txEl>
                                              <p:pRg st="2" end="2"/>
                                            </p:txEl>
                                          </p:spTgt>
                                        </p:tgtEl>
                                        <p:attrNameLst>
                                          <p:attrName>style.visibility</p:attrName>
                                        </p:attrNameLst>
                                      </p:cBhvr>
                                      <p:to>
                                        <p:strVal val="visible"/>
                                      </p:to>
                                    </p:set>
                                    <p:animEffect transition="in" filter="blinds(horizontal)">
                                      <p:cBhvr>
                                        <p:cTn id="22" dur="500"/>
                                        <p:tgtEl>
                                          <p:spTgt spid="563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iterate type="lt">
                                    <p:tmPct val="0"/>
                                  </p:iterate>
                                  <p:childTnLst>
                                    <p:set>
                                      <p:cBhvr>
                                        <p:cTn id="26" dur="1" fill="hold">
                                          <p:stCondLst>
                                            <p:cond delay="0"/>
                                          </p:stCondLst>
                                        </p:cTn>
                                        <p:tgtEl>
                                          <p:spTgt spid="56323">
                                            <p:txEl>
                                              <p:pRg st="3" end="3"/>
                                            </p:txEl>
                                          </p:spTgt>
                                        </p:tgtEl>
                                        <p:attrNameLst>
                                          <p:attrName>style.visibility</p:attrName>
                                        </p:attrNameLst>
                                      </p:cBhvr>
                                      <p:to>
                                        <p:strVal val="visible"/>
                                      </p:to>
                                    </p:set>
                                    <p:animEffect transition="in" filter="blinds(horizontal)">
                                      <p:cBhvr>
                                        <p:cTn id="27" dur="500"/>
                                        <p:tgtEl>
                                          <p:spTgt spid="5632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6323">
                                            <p:txEl>
                                              <p:pRg st="4" end="4"/>
                                            </p:txEl>
                                          </p:spTgt>
                                        </p:tgtEl>
                                        <p:attrNameLst>
                                          <p:attrName>style.visibility</p:attrName>
                                        </p:attrNameLst>
                                      </p:cBhvr>
                                      <p:to>
                                        <p:strVal val="visible"/>
                                      </p:to>
                                    </p:set>
                                    <p:animEffect transition="in" filter="blinds(horizontal)">
                                      <p:cBhvr>
                                        <p:cTn id="32" dur="500"/>
                                        <p:tgtEl>
                                          <p:spTgt spid="5632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mph" presetSubtype="1" nodeType="clickEffect">
                                  <p:stCondLst>
                                    <p:cond delay="0"/>
                                  </p:stCondLst>
                                  <p:iterate type="lt">
                                    <p:tmAbs val="0"/>
                                  </p:iterate>
                                  <p:childTnLst>
                                    <p:set>
                                      <p:cBhvr override="childStyle">
                                        <p:cTn id="36" dur="indefinite"/>
                                        <p:tgtEl>
                                          <p:spTgt spid="56323">
                                            <p:txEl>
                                              <p:pRg st="3" end="3"/>
                                            </p:txEl>
                                          </p:spTgt>
                                        </p:tgtEl>
                                        <p:attrNameLst>
                                          <p:attrName>style.fontStyle</p:attrName>
                                        </p:attrNameLst>
                                      </p:cBhvr>
                                      <p:to>
                                        <p:strVal val="normal"/>
                                      </p:to>
                                    </p:set>
                                    <p:set>
                                      <p:cBhvr override="childStyle">
                                        <p:cTn id="37" dur="indefinite"/>
                                        <p:tgtEl>
                                          <p:spTgt spid="56323">
                                            <p:txEl>
                                              <p:pRg st="3" end="3"/>
                                            </p:txEl>
                                          </p:spTgt>
                                        </p:tgtEl>
                                        <p:attrNameLst>
                                          <p:attrName>style.fontWeight</p:attrName>
                                        </p:attrNameLst>
                                      </p:cBhvr>
                                      <p:to>
                                        <p:strVal val="bold"/>
                                      </p:to>
                                    </p:set>
                                    <p:set>
                                      <p:cBhvr override="childStyle">
                                        <p:cTn id="38" dur="indefinite"/>
                                        <p:tgtEl>
                                          <p:spTgt spid="5632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03648" y="0"/>
            <a:ext cx="8229600" cy="1399032"/>
          </a:xfrm>
        </p:spPr>
        <p:txBody>
          <a:bodyPr/>
          <a:lstStyle/>
          <a:p>
            <a:pPr rtl="0"/>
            <a:r>
              <a:rPr lang="en-US" b="1" dirty="0" smtClean="0"/>
              <a:t>Objectives </a:t>
            </a:r>
            <a:endParaRPr lang="ar-SA" b="1" dirty="0"/>
          </a:p>
        </p:txBody>
      </p:sp>
      <p:sp>
        <p:nvSpPr>
          <p:cNvPr id="3" name="عنصر نائب للمحتوى 2"/>
          <p:cNvSpPr>
            <a:spLocks noGrp="1"/>
          </p:cNvSpPr>
          <p:nvPr>
            <p:ph idx="1"/>
          </p:nvPr>
        </p:nvSpPr>
        <p:spPr>
          <a:xfrm>
            <a:off x="457200" y="1600201"/>
            <a:ext cx="8229600" cy="2471742"/>
          </a:xfrm>
        </p:spPr>
        <p:txBody>
          <a:bodyPr>
            <a:normAutofit/>
          </a:bodyPr>
          <a:lstStyle/>
          <a:p>
            <a:pPr algn="l" rtl="0"/>
            <a:r>
              <a:rPr lang="en-US" b="1" dirty="0" smtClean="0"/>
              <a:t>To be capable of measuring BP</a:t>
            </a:r>
          </a:p>
          <a:p>
            <a:pPr algn="l" rtl="0"/>
            <a:r>
              <a:rPr lang="en-US" b="1" dirty="0" smtClean="0"/>
              <a:t>To recognize the effects of gravity and muscular exercise on BP</a:t>
            </a:r>
          </a:p>
          <a:p>
            <a:pPr algn="l" rtl="0">
              <a:buNone/>
            </a:pPr>
            <a:r>
              <a:rPr lang="en-US" dirty="0" smtClean="0"/>
              <a:t> </a:t>
            </a:r>
            <a:endParaRPr lang="ar-SA" dirty="0"/>
          </a:p>
        </p:txBody>
      </p:sp>
      <p:pic>
        <p:nvPicPr>
          <p:cNvPr id="4" name="صورة 3" descr="M5320784-Blood_pressure_measurement-SPL.jpg"/>
          <p:cNvPicPr>
            <a:picLocks noChangeAspect="1"/>
          </p:cNvPicPr>
          <p:nvPr/>
        </p:nvPicPr>
        <p:blipFill>
          <a:blip r:embed="rId2" cstate="print"/>
          <a:stretch>
            <a:fillRect/>
          </a:stretch>
        </p:blipFill>
        <p:spPr>
          <a:xfrm>
            <a:off x="1187624" y="3501008"/>
            <a:ext cx="2736304" cy="2580118"/>
          </a:xfrm>
          <a:prstGeom prst="rect">
            <a:avLst/>
          </a:prstGeom>
          <a:ln>
            <a:solidFill>
              <a:schemeClr val="accent1"/>
            </a:solidFill>
          </a:ln>
        </p:spPr>
      </p:pic>
      <p:pic>
        <p:nvPicPr>
          <p:cNvPr id="5" name="صورة 4" descr="23228.jpg"/>
          <p:cNvPicPr>
            <a:picLocks noChangeAspect="1"/>
          </p:cNvPicPr>
          <p:nvPr/>
        </p:nvPicPr>
        <p:blipFill>
          <a:blip r:embed="rId3" cstate="print"/>
          <a:stretch>
            <a:fillRect/>
          </a:stretch>
        </p:blipFill>
        <p:spPr>
          <a:xfrm>
            <a:off x="5004048" y="3573016"/>
            <a:ext cx="3096344" cy="2477075"/>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dirty="0" smtClean="0"/>
              <a:t>Questions and problems </a:t>
            </a:r>
            <a:endParaRPr lang="ar-SA" dirty="0"/>
          </a:p>
        </p:txBody>
      </p:sp>
      <p:sp>
        <p:nvSpPr>
          <p:cNvPr id="3" name="عنصر نائب للمحتوى 2"/>
          <p:cNvSpPr>
            <a:spLocks noGrp="1"/>
          </p:cNvSpPr>
          <p:nvPr>
            <p:ph idx="1"/>
          </p:nvPr>
        </p:nvSpPr>
        <p:spPr/>
        <p:txBody>
          <a:bodyPr>
            <a:normAutofit fontScale="85000" lnSpcReduction="10000"/>
          </a:bodyPr>
          <a:lstStyle/>
          <a:p>
            <a:pPr algn="l" rtl="0"/>
            <a:r>
              <a:rPr lang="en-US" dirty="0" smtClean="0"/>
              <a:t>What are the ranges of normal arterial BP?</a:t>
            </a:r>
          </a:p>
          <a:p>
            <a:pPr algn="l" rtl="0"/>
            <a:r>
              <a:rPr lang="en-US" dirty="0" smtClean="0"/>
              <a:t>What is the effect of age on the arterial BP?</a:t>
            </a:r>
          </a:p>
          <a:p>
            <a:pPr algn="l" rtl="0"/>
            <a:r>
              <a:rPr lang="en-US" dirty="0" smtClean="0"/>
              <a:t>Explain how Korotkov sounds are produced?</a:t>
            </a:r>
          </a:p>
          <a:p>
            <a:pPr algn="l" rtl="0"/>
            <a:r>
              <a:rPr lang="en-US" dirty="0" smtClean="0"/>
              <a:t>Which factors are responsible for the normal variations in arterial BP?</a:t>
            </a:r>
          </a:p>
          <a:p>
            <a:pPr algn="l" rtl="0"/>
            <a:r>
              <a:rPr lang="en-US" dirty="0" smtClean="0"/>
              <a:t>Is the BP measured from the popliteal artery the same as that determined from the brachial artery?</a:t>
            </a:r>
          </a:p>
          <a:p>
            <a:pPr algn="l" rtl="0"/>
            <a:r>
              <a:rPr lang="en-US" dirty="0" smtClean="0"/>
              <a:t>What are the effects of muscular exercise on systolic and diastolic BP? What happens to the pulse pressure?</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in)">
                                      <p:cBhvr>
                                        <p:cTn id="15" dur="2000"/>
                                        <p:tgtEl>
                                          <p:spTgt spid="3">
                                            <p:txEl>
                                              <p:pRg st="1" end="1"/>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amond(in)">
                                      <p:cBhvr>
                                        <p:cTn id="18" dur="2000"/>
                                        <p:tgtEl>
                                          <p:spTgt spid="3">
                                            <p:txEl>
                                              <p:pRg st="2" end="2"/>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amond(in)">
                                      <p:cBhvr>
                                        <p:cTn id="21" dur="2000"/>
                                        <p:tgtEl>
                                          <p:spTgt spid="3">
                                            <p:txEl>
                                              <p:pRg st="3" end="3"/>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diamond(in)">
                                      <p:cBhvr>
                                        <p:cTn id="24" dur="2000"/>
                                        <p:tgtEl>
                                          <p:spTgt spid="3">
                                            <p:txEl>
                                              <p:pRg st="4" end="4"/>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amond(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blinds(horizontal)">
                                      <p:cBhvr>
                                        <p:cTn id="32" dur="5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box(in)">
                                      <p:cBhvr>
                                        <p:cTn id="37" dur="500"/>
                                        <p:tgtEl>
                                          <p:spTgt spid="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blinds(horizontal)">
                                      <p:cBhvr>
                                        <p:cTn id="42" dur="5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blinds(horizontal)">
                                      <p:cBhvr>
                                        <p:cTn id="47" dur="500"/>
                                        <p:tgtEl>
                                          <p:spTgt spid="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blinds(horizontal)">
                                      <p:cBhvr>
                                        <p:cTn id="52" dur="500"/>
                                        <p:tgtEl>
                                          <p:spTgt spid="3">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blinds(horizontal)">
                                      <p:cBhvr>
                                        <p:cTn id="5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91680" y="188640"/>
            <a:ext cx="8229600" cy="1399032"/>
          </a:xfrm>
        </p:spPr>
        <p:txBody>
          <a:bodyPr/>
          <a:lstStyle/>
          <a:p>
            <a:pPr rtl="0"/>
            <a:r>
              <a:rPr lang="en-US" b="1" dirty="0" smtClean="0"/>
              <a:t>What is BP </a:t>
            </a:r>
            <a:endParaRPr lang="ar-SA" b="1" dirty="0"/>
          </a:p>
        </p:txBody>
      </p:sp>
      <p:pic>
        <p:nvPicPr>
          <p:cNvPr id="4" name="صورة 3" descr="9124.jpg"/>
          <p:cNvPicPr>
            <a:picLocks noChangeAspect="1"/>
          </p:cNvPicPr>
          <p:nvPr/>
        </p:nvPicPr>
        <p:blipFill>
          <a:blip r:embed="rId3" cstate="print"/>
          <a:stretch>
            <a:fillRect/>
          </a:stretch>
        </p:blipFill>
        <p:spPr>
          <a:xfrm>
            <a:off x="1619672" y="1700808"/>
            <a:ext cx="5760640" cy="4392488"/>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0"/>
            <a:ext cx="8229600" cy="1399032"/>
          </a:xfrm>
        </p:spPr>
        <p:txBody>
          <a:bodyPr/>
          <a:lstStyle/>
          <a:p>
            <a:pPr rtl="0"/>
            <a:r>
              <a:rPr lang="en-US" b="1" dirty="0" smtClean="0"/>
              <a:t>Systolic blood pressure</a:t>
            </a:r>
            <a:endParaRPr lang="ar-SA" b="1" dirty="0"/>
          </a:p>
        </p:txBody>
      </p:sp>
      <p:pic>
        <p:nvPicPr>
          <p:cNvPr id="4" name="صورة 3" descr="blood-pressure.gif"/>
          <p:cNvPicPr>
            <a:picLocks noChangeAspect="1"/>
          </p:cNvPicPr>
          <p:nvPr/>
        </p:nvPicPr>
        <p:blipFill>
          <a:blip r:embed="rId3" cstate="print"/>
          <a:srcRect b="48689"/>
          <a:stretch>
            <a:fillRect/>
          </a:stretch>
        </p:blipFill>
        <p:spPr>
          <a:xfrm>
            <a:off x="1907704" y="2204864"/>
            <a:ext cx="5250160" cy="2976800"/>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03648" y="0"/>
            <a:ext cx="8229600" cy="1399032"/>
          </a:xfrm>
        </p:spPr>
        <p:txBody>
          <a:bodyPr/>
          <a:lstStyle/>
          <a:p>
            <a:r>
              <a:rPr lang="en-US" b="1" dirty="0" smtClean="0"/>
              <a:t>Diastolic Blood pressure</a:t>
            </a:r>
            <a:endParaRPr lang="ar-SA" b="1" dirty="0"/>
          </a:p>
        </p:txBody>
      </p:sp>
      <p:pic>
        <p:nvPicPr>
          <p:cNvPr id="4" name="صورة 3" descr="blood-pressure.gif"/>
          <p:cNvPicPr>
            <a:picLocks noChangeAspect="1"/>
          </p:cNvPicPr>
          <p:nvPr/>
        </p:nvPicPr>
        <p:blipFill>
          <a:blip r:embed="rId3" cstate="print"/>
          <a:srcRect t="54732"/>
          <a:stretch>
            <a:fillRect/>
          </a:stretch>
        </p:blipFill>
        <p:spPr>
          <a:xfrm>
            <a:off x="1547664" y="2060848"/>
            <a:ext cx="5647856" cy="2825105"/>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03648" y="0"/>
            <a:ext cx="8229600" cy="1399032"/>
          </a:xfrm>
        </p:spPr>
        <p:txBody>
          <a:bodyPr/>
          <a:lstStyle/>
          <a:p>
            <a:r>
              <a:rPr lang="en-US" b="1" dirty="0" smtClean="0"/>
              <a:t>What is the pulse pressure</a:t>
            </a:r>
            <a:endParaRPr lang="ar-SA" b="1" dirty="0"/>
          </a:p>
        </p:txBody>
      </p:sp>
      <p:pic>
        <p:nvPicPr>
          <p:cNvPr id="4" name="عنصر نائب للمحتوى 3" descr="BP003%20aortic%20pulse%20pressure.gif"/>
          <p:cNvPicPr>
            <a:picLocks noGrp="1" noChangeAspect="1"/>
          </p:cNvPicPr>
          <p:nvPr>
            <p:ph idx="1"/>
          </p:nvPr>
        </p:nvPicPr>
        <p:blipFill>
          <a:blip r:embed="rId3" cstate="print"/>
          <a:stretch>
            <a:fillRect/>
          </a:stretch>
        </p:blipFill>
        <p:spPr>
          <a:xfrm>
            <a:off x="1547664" y="1628800"/>
            <a:ext cx="6048672" cy="3896738"/>
          </a:xfr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260648"/>
            <a:ext cx="8229600" cy="1399032"/>
          </a:xfrm>
        </p:spPr>
        <p:txBody>
          <a:bodyPr/>
          <a:lstStyle/>
          <a:p>
            <a:pPr rtl="0"/>
            <a:r>
              <a:rPr lang="en-US" b="1" dirty="0" smtClean="0"/>
              <a:t>The  mean arterial </a:t>
            </a:r>
            <a:r>
              <a:rPr lang="ar-SA" b="1" dirty="0" smtClean="0"/>
              <a:t> </a:t>
            </a:r>
            <a:r>
              <a:rPr lang="en-US" b="1" dirty="0" smtClean="0"/>
              <a:t>pressure (perfusion pressure)</a:t>
            </a:r>
            <a:endParaRPr lang="ar-SA" b="1" dirty="0"/>
          </a:p>
        </p:txBody>
      </p:sp>
      <p:pic>
        <p:nvPicPr>
          <p:cNvPr id="5" name="صورة 4" descr="aterial_pressure_fluctuations_w.jpg"/>
          <p:cNvPicPr>
            <a:picLocks noChangeAspect="1"/>
          </p:cNvPicPr>
          <p:nvPr/>
        </p:nvPicPr>
        <p:blipFill>
          <a:blip r:embed="rId3" cstate="print"/>
          <a:stretch>
            <a:fillRect/>
          </a:stretch>
        </p:blipFill>
        <p:spPr>
          <a:xfrm>
            <a:off x="1115616" y="1916832"/>
            <a:ext cx="7285797" cy="2592288"/>
          </a:xfrm>
          <a:prstGeom prst="rect">
            <a:avLst/>
          </a:prstGeom>
          <a:ln>
            <a:solidFill>
              <a:schemeClr val="accent1"/>
            </a:solidFill>
          </a:ln>
        </p:spPr>
      </p:pic>
      <p:pic>
        <p:nvPicPr>
          <p:cNvPr id="7" name="صورة 6" descr="MAP_equation.gif"/>
          <p:cNvPicPr>
            <a:picLocks noChangeAspect="1"/>
          </p:cNvPicPr>
          <p:nvPr/>
        </p:nvPicPr>
        <p:blipFill>
          <a:blip r:embed="rId4" cstate="print"/>
          <a:stretch>
            <a:fillRect/>
          </a:stretch>
        </p:blipFill>
        <p:spPr>
          <a:xfrm>
            <a:off x="2123728" y="4869160"/>
            <a:ext cx="4832116" cy="1080120"/>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يوية">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حيوية">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933</TotalTime>
  <Words>2045</Words>
  <Application>Microsoft Office PowerPoint</Application>
  <PresentationFormat>عرض على الشاشة (3:4)‏</PresentationFormat>
  <Paragraphs>248</Paragraphs>
  <Slides>40</Slides>
  <Notes>33</Notes>
  <HiddenSlides>0</HiddenSlides>
  <MMClips>0</MMClips>
  <ScaleCrop>false</ScaleCrop>
  <HeadingPairs>
    <vt:vector size="4" baseType="variant">
      <vt:variant>
        <vt:lpstr>سمة</vt:lpstr>
      </vt:variant>
      <vt:variant>
        <vt:i4>1</vt:i4>
      </vt:variant>
      <vt:variant>
        <vt:lpstr>عناوين الشرائح</vt:lpstr>
      </vt:variant>
      <vt:variant>
        <vt:i4>40</vt:i4>
      </vt:variant>
    </vt:vector>
  </HeadingPairs>
  <TitlesOfParts>
    <vt:vector size="41" baseType="lpstr">
      <vt:lpstr>حيوية</vt:lpstr>
      <vt:lpstr>Cardiovascular practical Arterial blood pressure</vt:lpstr>
      <vt:lpstr>As a medical student are you ready for any emergencies ?</vt:lpstr>
      <vt:lpstr>What happened to poor  aunt Norah?</vt:lpstr>
      <vt:lpstr>Objectives </vt:lpstr>
      <vt:lpstr>What is BP </vt:lpstr>
      <vt:lpstr>Systolic blood pressure</vt:lpstr>
      <vt:lpstr>Diastolic Blood pressure</vt:lpstr>
      <vt:lpstr>What is the pulse pressure</vt:lpstr>
      <vt:lpstr>The  mean arterial  pressure (perfusion pressure)</vt:lpstr>
      <vt:lpstr>Methods for measuring arterial BP</vt:lpstr>
      <vt:lpstr>Equipment </vt:lpstr>
      <vt:lpstr>Palpatory  method </vt:lpstr>
      <vt:lpstr>Auscultatory method</vt:lpstr>
      <vt:lpstr>Auscultatory method, cont.</vt:lpstr>
      <vt:lpstr>Auscultatory method, cont.</vt:lpstr>
      <vt:lpstr>Auscultatory method cont.</vt:lpstr>
      <vt:lpstr>Auscultatory method cont.</vt:lpstr>
      <vt:lpstr>Auscultatory method cont.</vt:lpstr>
      <vt:lpstr>Auscultatory method cont.</vt:lpstr>
      <vt:lpstr>Auscultatory method Explanatory Notes</vt:lpstr>
      <vt:lpstr>Summary of Auscultatory method</vt:lpstr>
      <vt:lpstr>Summary of Auscultatory method</vt:lpstr>
      <vt:lpstr>Normal BP Measurements</vt:lpstr>
      <vt:lpstr>Errors in blood pressure readings</vt:lpstr>
      <vt:lpstr>Factors effecting BP</vt:lpstr>
      <vt:lpstr> Effect of gravity on BP</vt:lpstr>
      <vt:lpstr>Effect of exercise on BP</vt:lpstr>
      <vt:lpstr>Effect of age </vt:lpstr>
      <vt:lpstr>Thanks for your attention</vt:lpstr>
      <vt:lpstr>Are You Ready for a Medical Emergency in Your Practice?</vt:lpstr>
      <vt:lpstr>Are You Ready for a Medical Emergency in Your Practice?</vt:lpstr>
      <vt:lpstr>Which of the following can cause sounds to be heard down to zero mmHg?</vt:lpstr>
      <vt:lpstr>A cuff with a bladder too small for the patients arm  will result in:</vt:lpstr>
      <vt:lpstr>If the cuff is applied too loosely, the pressure reading will be:</vt:lpstr>
      <vt:lpstr>Unless otherwise indicated, measure the blood pressure using the patient’s ____ arm.</vt:lpstr>
      <vt:lpstr>Common causes of errors in blood pressure measurement include:</vt:lpstr>
      <vt:lpstr>Some factors that can alter blood pressure are:</vt:lpstr>
      <vt:lpstr>When using the Auscultatory-Palpatory technique of blood pressure measurement, the pressure in the cuff should be raised:</vt:lpstr>
      <vt:lpstr>Which of the following will increase the loudness of Korotkoff sounds?</vt:lpstr>
      <vt:lpstr>Questions and problems </vt:lpstr>
    </vt:vector>
  </TitlesOfParts>
  <Company>BEST FORUM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practicals Arterial blood pressure</dc:title>
  <dc:creator>Administrator</dc:creator>
  <cp:lastModifiedBy>Administrator</cp:lastModifiedBy>
  <cp:revision>88</cp:revision>
  <dcterms:created xsi:type="dcterms:W3CDTF">2011-11-14T06:56:25Z</dcterms:created>
  <dcterms:modified xsi:type="dcterms:W3CDTF">2012-03-31T07:21:12Z</dcterms:modified>
</cp:coreProperties>
</file>