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66" r:id="rId3"/>
    <p:sldId id="268" r:id="rId4"/>
    <p:sldId id="302" r:id="rId5"/>
    <p:sldId id="270" r:id="rId6"/>
    <p:sldId id="272" r:id="rId7"/>
    <p:sldId id="271" r:id="rId8"/>
    <p:sldId id="273" r:id="rId9"/>
    <p:sldId id="303" r:id="rId10"/>
    <p:sldId id="275" r:id="rId11"/>
    <p:sldId id="276" r:id="rId12"/>
    <p:sldId id="279" r:id="rId13"/>
    <p:sldId id="280" r:id="rId14"/>
    <p:sldId id="278" r:id="rId15"/>
    <p:sldId id="282" r:id="rId16"/>
    <p:sldId id="283" r:id="rId17"/>
    <p:sldId id="284" r:id="rId18"/>
    <p:sldId id="285" r:id="rId19"/>
    <p:sldId id="286" r:id="rId20"/>
    <p:sldId id="304" r:id="rId21"/>
    <p:sldId id="287" r:id="rId22"/>
    <p:sldId id="288" r:id="rId23"/>
    <p:sldId id="289" r:id="rId24"/>
    <p:sldId id="290" r:id="rId25"/>
    <p:sldId id="291" r:id="rId26"/>
    <p:sldId id="293" r:id="rId27"/>
    <p:sldId id="294" r:id="rId28"/>
    <p:sldId id="295" r:id="rId29"/>
    <p:sldId id="296" r:id="rId30"/>
    <p:sldId id="297" r:id="rId31"/>
    <p:sldId id="305" r:id="rId32"/>
    <p:sldId id="299" r:id="rId33"/>
    <p:sldId id="300" r:id="rId34"/>
    <p:sldId id="30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41" autoAdjust="0"/>
  </p:normalViewPr>
  <p:slideViewPr>
    <p:cSldViewPr>
      <p:cViewPr varScale="1">
        <p:scale>
          <a:sx n="58" d="100"/>
          <a:sy n="58" d="100"/>
        </p:scale>
        <p:origin x="-8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5CD0-5B20-4241-B480-C45143E34000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0E09E-D3E3-46C5-B191-A3C246205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pattern of inheritance for adult</a:t>
            </a:r>
            <a:r>
              <a:rPr lang="en-US" baseline="0" dirty="0" smtClean="0"/>
              <a:t> form is </a:t>
            </a:r>
            <a:r>
              <a:rPr lang="en-US" baseline="0" dirty="0" err="1" smtClean="0"/>
              <a:t>a</a:t>
            </a:r>
            <a:r>
              <a:rPr lang="en-US" dirty="0" err="1" smtClean="0"/>
              <a:t>utosomal</a:t>
            </a:r>
            <a:r>
              <a:rPr lang="en-US" dirty="0" smtClean="0"/>
              <a:t> dominant and</a:t>
            </a:r>
            <a:r>
              <a:rPr lang="en-US" baseline="0" dirty="0" smtClean="0"/>
              <a:t> for childhood form is </a:t>
            </a:r>
            <a:r>
              <a:rPr lang="en-US" baseline="0" dirty="0" err="1" smtClean="0"/>
              <a:t>autosomal</a:t>
            </a:r>
            <a:r>
              <a:rPr lang="en-US" baseline="0" dirty="0" smtClean="0"/>
              <a:t> recessive .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which is mutated in this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disorder: PKD-1 gene on the short arm of chromosome 16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rtl="0"/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children , the most common cause of chronic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pyelonephritis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flux associated nephropathy</a:t>
            </a:r>
            <a:endParaRPr lang="en-US" b="0" i="0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High power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 clear cell carcinoma may</a:t>
            </a:r>
            <a:r>
              <a:rPr lang="en-US" baseline="0" dirty="0" smtClean="0"/>
              <a:t> secrete e</a:t>
            </a:r>
            <a:r>
              <a:rPr lang="en-US" dirty="0" smtClean="0"/>
              <a:t>rythropoietin hormone .</a:t>
            </a:r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1AC1-205B-44FB-8F02-B023B9C88F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Tumor is on the right side. Left side shows compressed renal tissue.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33F55C-8E21-42F3-83AD-6B7C0CEBF6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545B9-EC2B-44A7-B970-D0ADAD2746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Extra-renal effects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this tumor are: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Polycythemia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hypercalcemia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Cushing’s syndrome, fever.</a:t>
            </a:r>
            <a:endParaRPr lang="en-US" b="0" i="0" dirty="0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AB09F-F938-48C2-BAED-A106A5A852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C824-33ED-4A2B-B045-A41F0DD24CFA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66403-707D-4057-BAA9-1B85C35FA5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alterations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chromosome 9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monosomy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mutations in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p53 and mutation of p16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Predisposing factors include: cigarette smoking ,</a:t>
            </a:r>
            <a:r>
              <a:rPr lang="en-US" dirty="0" smtClean="0"/>
              <a:t> Aniline dyes , </a:t>
            </a:r>
            <a:r>
              <a:rPr lang="en-US" baseline="0" dirty="0" smtClean="0"/>
              <a:t> long term use of analgesics , chronic cystitis, heavy long term exposure to </a:t>
            </a:r>
            <a:r>
              <a:rPr lang="en-US" baseline="0" dirty="0" err="1" smtClean="0"/>
              <a:t>cyclophosphamide</a:t>
            </a:r>
            <a:r>
              <a:rPr lang="en-US" baseline="0" dirty="0" smtClean="0"/>
              <a:t>.</a:t>
            </a:r>
          </a:p>
          <a:p>
            <a:pPr lvl="0" rtl="0"/>
            <a:endParaRPr lang="en-US" b="0" i="0" dirty="0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76C7AA-8948-43EC-BCCF-EBF27062B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8C272-3879-4311-816F-6DDF9AF7065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0E09E-D3E3-46C5-B191-A3C2462054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Notice the red blood cells in a distal tubule, to the left of the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(arrow). H&amp;E</a:t>
            </a:r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i="0" dirty="0" smtClean="0"/>
              <a:t>The most common causes for </a:t>
            </a:r>
            <a:r>
              <a:rPr lang="en-US" b="0" i="0" dirty="0" err="1" smtClean="0"/>
              <a:t>hydronephrosis</a:t>
            </a:r>
            <a:r>
              <a:rPr lang="en-US" b="0" i="0" dirty="0" smtClean="0"/>
              <a:t> are</a:t>
            </a:r>
            <a:r>
              <a:rPr lang="en-US" b="0" i="0" baseline="0" dirty="0" smtClean="0"/>
              <a:t> </a:t>
            </a:r>
            <a:r>
              <a:rPr lang="en-US" b="1" i="0" dirty="0" smtClean="0"/>
              <a:t>foreign bodies like calculi </a:t>
            </a:r>
            <a:r>
              <a:rPr lang="en-US" b="0" i="0" dirty="0" smtClean="0"/>
              <a:t>with obstruction, </a:t>
            </a:r>
            <a:r>
              <a:rPr lang="en-US" b="1" i="0" dirty="0" err="1" smtClean="0">
                <a:solidFill>
                  <a:srgbClr val="FF0000"/>
                </a:solidFill>
              </a:rPr>
              <a:t>atresia</a:t>
            </a:r>
            <a:r>
              <a:rPr lang="en-US" b="1" i="0" dirty="0" smtClean="0">
                <a:solidFill>
                  <a:srgbClr val="FF0000"/>
                </a:solidFill>
              </a:rPr>
              <a:t> of the urethra </a:t>
            </a:r>
            <a:r>
              <a:rPr lang="en-US" b="0" i="0" dirty="0" smtClean="0"/>
              <a:t>,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spinal cord damage  with paralysis of the bladder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normal pregnancy</a:t>
            </a:r>
          </a:p>
          <a:p>
            <a:r>
              <a:rPr lang="en-US" b="0" i="0" dirty="0" smtClean="0"/>
              <a:t>Other causes includes: Benign prostatic hyperplasia</a:t>
            </a:r>
            <a:r>
              <a:rPr lang="en-US" b="0" i="0" baseline="0" dirty="0" smtClean="0"/>
              <a:t> ,c</a:t>
            </a:r>
            <a:r>
              <a:rPr lang="en-US" b="0" i="0" dirty="0" smtClean="0"/>
              <a:t>arcinoma of the prostate and bladder </a:t>
            </a:r>
            <a:r>
              <a:rPr lang="en-US" b="0" i="0" dirty="0" err="1" smtClean="0"/>
              <a:t>tumours</a:t>
            </a:r>
            <a:endParaRPr lang="en-US" b="0" i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3DE6-019C-4932-838E-6AE362022B52}" type="datetimeFigureOut">
              <a:rPr lang="en-US" smtClean="0"/>
              <a:pPr/>
              <a:t>5/25/2013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630C-77C6-49B2-A2BD-162E51AFB8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</a:t>
            </a:r>
            <a:br>
              <a:rPr lang="en-US" dirty="0" smtClean="0"/>
            </a:br>
            <a:r>
              <a:rPr lang="en-US" dirty="0" smtClean="0"/>
              <a:t>Revision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/>
              <a:t>S</a:t>
            </a:r>
            <a:r>
              <a:rPr lang="en-US" dirty="0" err="1" smtClean="0"/>
              <a:t>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2656"/>
            <a:ext cx="59436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172200" y="381000"/>
            <a:ext cx="2971800" cy="4876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 err="1" smtClean="0"/>
              <a:t>Hydronephrosis</a:t>
            </a:r>
            <a:r>
              <a:rPr lang="en-US" sz="2800" b="1" i="1" dirty="0" smtClean="0"/>
              <a:t> is the term used to describe </a:t>
            </a:r>
            <a:r>
              <a:rPr lang="en-US" sz="2800" b="1" dirty="0" smtClean="0">
                <a:solidFill>
                  <a:srgbClr val="FF0000"/>
                </a:solidFill>
              </a:rPr>
              <a:t>dilation of the renal pelvis and calyces </a:t>
            </a:r>
            <a:r>
              <a:rPr lang="en-US" sz="2800" b="1" dirty="0" smtClean="0"/>
              <a:t>associated with </a:t>
            </a:r>
            <a:r>
              <a:rPr lang="en-US" sz="2800" b="1" dirty="0" smtClean="0">
                <a:solidFill>
                  <a:srgbClr val="7030A0"/>
                </a:solidFill>
              </a:rPr>
              <a:t>progressive atrophy of the kidney </a:t>
            </a:r>
            <a:r>
              <a:rPr lang="en-US" sz="2800" b="1" dirty="0" smtClean="0"/>
              <a:t>due to </a:t>
            </a:r>
            <a:r>
              <a:rPr lang="en-US" sz="2800" b="1" dirty="0" smtClean="0">
                <a:solidFill>
                  <a:srgbClr val="002060"/>
                </a:solidFill>
              </a:rPr>
              <a:t>obstruction to the outflow of urine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8200"/>
            <a:ext cx="3803848" cy="52951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1447800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038600" y="381001"/>
            <a:ext cx="4500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 smtClean="0"/>
              <a:t>Pyonephrosis</a:t>
            </a:r>
            <a:r>
              <a:rPr lang="en-US" sz="3600" dirty="0" smtClean="0"/>
              <a:t> with small cortical abscesses</a:t>
            </a:r>
            <a:endParaRPr lang="en-US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038600" y="2819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b="1" dirty="0" err="1" smtClean="0"/>
              <a:t>Pyonephrosis</a:t>
            </a:r>
            <a:r>
              <a:rPr lang="en-US" b="1" dirty="0" smtClean="0"/>
              <a:t> is seen when there is total or almost complete obstruction, particularly when it is high in the urinary tract.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en-US" b="1" dirty="0" smtClean="0"/>
          </a:p>
          <a:p>
            <a:pPr>
              <a:spcBef>
                <a:spcPct val="0"/>
              </a:spcBef>
            </a:pPr>
            <a:endParaRPr lang="en-US" b="1" dirty="0" smtClean="0"/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b="1" dirty="0" smtClean="0"/>
              <a:t> The </a:t>
            </a:r>
            <a:r>
              <a:rPr lang="en-US" b="1" dirty="0" err="1" smtClean="0"/>
              <a:t>suppurative</a:t>
            </a:r>
            <a:r>
              <a:rPr lang="en-US" b="1" dirty="0" smtClean="0"/>
              <a:t> </a:t>
            </a:r>
            <a:r>
              <a:rPr lang="en-US" b="1" dirty="0" err="1" smtClean="0"/>
              <a:t>exudate</a:t>
            </a:r>
            <a:r>
              <a:rPr lang="en-US" b="1" dirty="0" smtClean="0"/>
              <a:t> is unable to drain and thus fills the renal pelvis, calyces, and </a:t>
            </a:r>
            <a:r>
              <a:rPr lang="en-US" b="1" dirty="0" err="1" smtClean="0"/>
              <a:t>ureter</a:t>
            </a:r>
            <a:r>
              <a:rPr lang="en-US" b="1" dirty="0" smtClean="0"/>
              <a:t> with pus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447800"/>
            <a:ext cx="4500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  <a:p>
            <a:pPr>
              <a:spcBef>
                <a:spcPct val="0"/>
              </a:spcBef>
            </a:pP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33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4724400"/>
            <a:ext cx="799288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picture shows slightly atrophic and deformed kidneys with  cortical coarse scars 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It is a disorder in which chronic </a:t>
            </a:r>
            <a:r>
              <a:rPr lang="en-US" sz="2400" b="1" dirty="0" err="1" smtClean="0"/>
              <a:t>tubulo</a:t>
            </a:r>
            <a:r>
              <a:rPr lang="en-US" sz="2400" b="1" dirty="0" smtClean="0"/>
              <a:t>-interstitial inflammation and renal scarring are associated with pathologic involvement of the calyces and pelvis 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667000" y="0"/>
            <a:ext cx="39429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Chronic </a:t>
            </a:r>
            <a:r>
              <a:rPr lang="en-US" sz="3200" dirty="0" err="1" smtClean="0"/>
              <a:t>pyelonephritis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066800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962400" y="6488668"/>
            <a:ext cx="1222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Low power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5934670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higher magnification shows </a:t>
            </a:r>
            <a:r>
              <a:rPr lang="en-US" dirty="0" err="1" smtClean="0"/>
              <a:t>peri-glomerular</a:t>
            </a:r>
            <a:r>
              <a:rPr lang="en-US" dirty="0" smtClean="0"/>
              <a:t> fibrosis , </a:t>
            </a:r>
            <a:r>
              <a:rPr lang="en-US" dirty="0" err="1" smtClean="0"/>
              <a:t>glomerular</a:t>
            </a:r>
            <a:r>
              <a:rPr lang="en-US" dirty="0" smtClean="0"/>
              <a:t> sclerosis and hyalinization </a:t>
            </a:r>
            <a:r>
              <a:rPr lang="en-US" baseline="0" dirty="0" smtClean="0"/>
              <a:t> with</a:t>
            </a:r>
            <a:r>
              <a:rPr lang="en-US" dirty="0" smtClean="0"/>
              <a:t> marked chronic interstitial inflammation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57188" y="1785938"/>
            <a:ext cx="85010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show varying degrees of sclerosis and </a:t>
            </a:r>
            <a:r>
              <a:rPr lang="en-US" sz="2800" dirty="0" err="1">
                <a:latin typeface="Franklin Gothic Demi" pitchFamily="34" charset="0"/>
              </a:rPr>
              <a:t>periglomerular</a:t>
            </a:r>
            <a:r>
              <a:rPr lang="en-US" sz="2800" dirty="0">
                <a:latin typeface="Franklin Gothic Demi" pitchFamily="34" charset="0"/>
              </a:rPr>
              <a:t>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tubules show varying degrees of atrophy. Some tubules are dilated and filled with </a:t>
            </a:r>
            <a:r>
              <a:rPr lang="en-US" sz="2800" dirty="0" err="1" smtClean="0">
                <a:latin typeface="Franklin Gothic Demi" pitchFamily="34" charset="0"/>
              </a:rPr>
              <a:t>eosinophilic</a:t>
            </a:r>
            <a:r>
              <a:rPr lang="en-US" sz="2800" smtClean="0">
                <a:latin typeface="Franklin Gothic Demi" pitchFamily="34" charset="0"/>
              </a:rPr>
              <a:t> (pink) </a:t>
            </a:r>
            <a:r>
              <a:rPr lang="en-US" sz="2800" dirty="0">
                <a:latin typeface="Franklin Gothic Demi" pitchFamily="34" charset="0"/>
              </a:rPr>
              <a:t>hyaline casts resembling colloid (</a:t>
            </a:r>
            <a:r>
              <a:rPr lang="en-US" sz="2800" dirty="0" err="1">
                <a:latin typeface="Franklin Gothic Demi" pitchFamily="34" charset="0"/>
              </a:rPr>
              <a:t>thyroidization</a:t>
            </a:r>
            <a:r>
              <a:rPr lang="en-US" sz="2800" dirty="0">
                <a:latin typeface="Franklin Gothic Demi" pitchFamily="34" charset="0"/>
              </a:rPr>
              <a:t>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Interstitial tissue shows chronic inflammatory cells infiltrate and fibrosis.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228600" y="609600"/>
            <a:ext cx="3251200" cy="53340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21.9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3657600" y="2348881"/>
            <a:ext cx="4876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gross picture shows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markedly enlarged kidney</a:t>
            </a:r>
          </a:p>
          <a:p>
            <a:pPr>
              <a:buFont typeface="Wingdings" pitchFamily="2" charset="2"/>
              <a:buChar char="§"/>
            </a:pPr>
            <a:endParaRPr lang="en-US" sz="2800" dirty="0" smtClean="0"/>
          </a:p>
          <a:p>
            <a:pPr>
              <a:buFont typeface="Wingdings" pitchFamily="2" charset="2"/>
              <a:buChar char="§"/>
            </a:pPr>
            <a:r>
              <a:rPr lang="en-US" sz="2800" dirty="0" smtClean="0"/>
              <a:t> replacement of the renal parenchyma by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cysts of variable sizes </a:t>
            </a:r>
            <a:r>
              <a:rPr lang="en-US" sz="2800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7600" y="1052736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Adult polycystic kidney disease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81599" cy="68579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1"/>
            <a:ext cx="89154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/>
              <a:t>Renal cell carcinoma occupying the lower renal pole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181600" y="1447800"/>
            <a:ext cx="396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Cross-section of kidney shows a well circumscribed yellowish tumor mass occupying lower pole of the kidney.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There is compression of the </a:t>
            </a:r>
            <a:r>
              <a:rPr lang="en-US" sz="2400" b="1" dirty="0" err="1" smtClean="0"/>
              <a:t>hilar</a:t>
            </a:r>
            <a:r>
              <a:rPr lang="en-US" sz="2400" b="1" dirty="0" smtClean="0"/>
              <a:t> blood vessels and renal pelvis (small arrow). </a:t>
            </a:r>
            <a:endParaRPr lang="en-US" sz="2400" dirty="0"/>
          </a:p>
        </p:txBody>
      </p:sp>
      <p:cxnSp>
        <p:nvCxnSpPr>
          <p:cNvPr id="15361" name="Straight Arrow Connector 7"/>
          <p:cNvCxnSpPr>
            <a:cxnSpLocks noChangeShapeType="1"/>
          </p:cNvCxnSpPr>
          <p:nvPr/>
        </p:nvCxnSpPr>
        <p:spPr bwMode="auto">
          <a:xfrm flipH="1">
            <a:off x="3810000" y="2133600"/>
            <a:ext cx="838198" cy="105156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15362" name="Straight Arrow Connector 6"/>
          <p:cNvCxnSpPr>
            <a:cxnSpLocks noChangeShapeType="1"/>
          </p:cNvCxnSpPr>
          <p:nvPr/>
        </p:nvCxnSpPr>
        <p:spPr bwMode="auto">
          <a:xfrm>
            <a:off x="1600200" y="2590800"/>
            <a:ext cx="276225" cy="35242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714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8200" y="57912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Section shows clear tumor cells with </a:t>
            </a:r>
            <a:r>
              <a:rPr lang="en-US" sz="2400" b="1" dirty="0" smtClean="0"/>
              <a:t>mild </a:t>
            </a:r>
            <a:r>
              <a:rPr lang="en-US" sz="2400" b="1" dirty="0" err="1" smtClean="0"/>
              <a:t>pleomorphic</a:t>
            </a:r>
            <a:r>
              <a:rPr lang="en-US" sz="2400" b="1" dirty="0" smtClean="0"/>
              <a:t> 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14313" y="1571625"/>
            <a:ext cx="86439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Compressed kidney tissue at the margin of the </a:t>
            </a:r>
            <a:r>
              <a:rPr lang="en-US" sz="2800" dirty="0" smtClean="0">
                <a:latin typeface="Franklin Gothic Demi" pitchFamily="34" charset="0"/>
              </a:rPr>
              <a:t>tumor </a:t>
            </a:r>
            <a:r>
              <a:rPr lang="en-US" sz="2800" dirty="0">
                <a:latin typeface="Franklin Gothic Demi" pitchFamily="34" charset="0"/>
              </a:rPr>
              <a:t>masses.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smtClean="0">
                <a:latin typeface="Franklin Gothic Demi" pitchFamily="34" charset="0"/>
              </a:rPr>
              <a:t>Tumor </a:t>
            </a:r>
            <a:r>
              <a:rPr lang="en-US" sz="2800" dirty="0">
                <a:latin typeface="Franklin Gothic Demi" pitchFamily="34" charset="0"/>
              </a:rPr>
              <a:t>cells are large polygonal with clear cytoplasm (dissolved glycogen and lipid) and </a:t>
            </a:r>
            <a:r>
              <a:rPr lang="en-US" sz="2800" dirty="0" err="1" smtClean="0">
                <a:latin typeface="Franklin Gothic Demi" pitchFamily="34" charset="0"/>
              </a:rPr>
              <a:t>pyknotic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Cells are arranged as alveolar groups or tubules </a:t>
            </a:r>
            <a:r>
              <a:rPr lang="en-US" sz="2800" dirty="0" smtClean="0">
                <a:latin typeface="Franklin Gothic Demi" pitchFamily="34" charset="0"/>
              </a:rPr>
              <a:t>or </a:t>
            </a:r>
            <a:r>
              <a:rPr lang="en-US" sz="2800" dirty="0">
                <a:latin typeface="Franklin Gothic Demi" pitchFamily="34" charset="0"/>
              </a:rPr>
              <a:t>papillary formations separated by thin </a:t>
            </a:r>
            <a:r>
              <a:rPr lang="en-US" sz="2800" dirty="0" smtClean="0">
                <a:latin typeface="Franklin Gothic Demi" pitchFamily="34" charset="0"/>
              </a:rPr>
              <a:t>fibro-vascular </a:t>
            </a:r>
            <a:r>
              <a:rPr lang="en-US" sz="2800" dirty="0" err="1">
                <a:latin typeface="Franklin Gothic Demi" pitchFamily="34" charset="0"/>
              </a:rPr>
              <a:t>septae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Cells  show </a:t>
            </a:r>
            <a:r>
              <a:rPr lang="en-US" sz="2800" dirty="0" smtClean="0">
                <a:latin typeface="Franklin Gothic Demi" pitchFamily="34" charset="0"/>
              </a:rPr>
              <a:t>some </a:t>
            </a:r>
            <a:r>
              <a:rPr lang="en-US" sz="2800" dirty="0" err="1" smtClean="0">
                <a:latin typeface="Franklin Gothic Demi" pitchFamily="34" charset="0"/>
              </a:rPr>
              <a:t>pleomorphism</a:t>
            </a:r>
            <a:r>
              <a:rPr lang="en-US" sz="2800" dirty="0" smtClean="0">
                <a:latin typeface="Franklin Gothic Demi" pitchFamily="34" charset="0"/>
              </a:rPr>
              <a:t> </a:t>
            </a:r>
            <a:r>
              <a:rPr lang="en-US" sz="2800" dirty="0">
                <a:latin typeface="Franklin Gothic Demi" pitchFamily="34" charset="0"/>
              </a:rPr>
              <a:t>and mitosis.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Areas of </a:t>
            </a:r>
            <a:r>
              <a:rPr lang="en-US" sz="2800" dirty="0" err="1">
                <a:latin typeface="Franklin Gothic Demi" pitchFamily="34" charset="0"/>
              </a:rPr>
              <a:t>haemorrhage</a:t>
            </a:r>
            <a:r>
              <a:rPr lang="en-US" sz="2800" dirty="0">
                <a:latin typeface="Franklin Gothic Demi" pitchFamily="34" charset="0"/>
              </a:rPr>
              <a:t> and necrosis </a:t>
            </a:r>
            <a:r>
              <a:rPr lang="en-US" sz="2800" dirty="0" smtClean="0">
                <a:latin typeface="Franklin Gothic Demi" pitchFamily="34" charset="0"/>
              </a:rPr>
              <a:t>can be seen.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>
            <p:ph idx="1"/>
          </p:nvPr>
        </p:nvGraphicFramePr>
        <p:xfrm>
          <a:off x="228600" y="0"/>
          <a:ext cx="8686800" cy="5544616"/>
        </p:xfrm>
        <a:graphic>
          <a:graphicData uri="http://schemas.openxmlformats.org/presentationml/2006/ole">
            <p:oleObj spid="_x0000_s1026" name="Image" r:id="rId4" imgW="6933333" imgH="5688889" progId="">
              <p:embed/>
            </p:oleObj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dirty="0" err="1">
                <a:solidFill>
                  <a:srgbClr val="FFCC00"/>
                </a:solidFill>
                <a:latin typeface="Arial" charset="0"/>
              </a:rPr>
              <a:t>Wilms</a:t>
            </a:r>
            <a:r>
              <a:rPr lang="en-US" sz="3200" b="0" dirty="0">
                <a:solidFill>
                  <a:srgbClr val="FFCC00"/>
                </a:solidFill>
                <a:latin typeface="Arial" charset="0"/>
              </a:rPr>
              <a:t>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558924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Gross picture shows partly pale and partly hemorrhagic solid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replacing almost the entire renal parenchyma and areas of necrosis also seen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657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:\Cotran\Images\CH11\F01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hroblastoma_wilms_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7630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da-sy.com/pathology/JPEG1/RENAL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229600" cy="4648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876800"/>
            <a:ext cx="9601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Wilm's</a:t>
            </a:r>
            <a:r>
              <a:rPr lang="en-US" sz="2000" dirty="0" smtClean="0"/>
              <a:t> tumor resembles fetal </a:t>
            </a:r>
            <a:r>
              <a:rPr lang="en-US" sz="2000" dirty="0" err="1" smtClean="0"/>
              <a:t>nephrogenic</a:t>
            </a:r>
            <a:r>
              <a:rPr lang="en-US" sz="2000" dirty="0" smtClean="0"/>
              <a:t> zone of the kidney</a:t>
            </a:r>
            <a:r>
              <a:rPr lang="en-US" sz="2000" b="1" dirty="0" smtClean="0"/>
              <a:t>. </a:t>
            </a:r>
          </a:p>
          <a:p>
            <a:r>
              <a:rPr lang="en-US" sz="2000" b="1" dirty="0" smtClean="0"/>
              <a:t>3 major components: 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/>
              <a:t>U</a:t>
            </a:r>
            <a:r>
              <a:rPr lang="en-US" sz="2000" dirty="0" smtClean="0"/>
              <a:t>ndifferentiated </a:t>
            </a:r>
            <a:r>
              <a:rPr lang="en-US" sz="2000" dirty="0" err="1" smtClean="0"/>
              <a:t>blastema</a:t>
            </a:r>
            <a:r>
              <a:rPr lang="en-US" sz="2000" dirty="0" smtClean="0"/>
              <a:t> cells ,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/>
              <a:t>Epithelial tissue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attempts to form primitive </a:t>
            </a:r>
            <a:r>
              <a:rPr lang="en-US" sz="2000" dirty="0" err="1" smtClean="0"/>
              <a:t>glomerular</a:t>
            </a:r>
            <a:r>
              <a:rPr lang="en-US" sz="2000" dirty="0" smtClean="0"/>
              <a:t> &amp;tubular structure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err="1"/>
              <a:t>M</a:t>
            </a:r>
            <a:r>
              <a:rPr lang="en-US" sz="2000" dirty="0" err="1" smtClean="0"/>
              <a:t>esenchymal</a:t>
            </a:r>
            <a:r>
              <a:rPr lang="en-US" sz="2000" dirty="0" smtClean="0"/>
              <a:t> (</a:t>
            </a:r>
            <a:r>
              <a:rPr lang="en-US" sz="2000" dirty="0" err="1" smtClean="0"/>
              <a:t>stromal</a:t>
            </a:r>
            <a:r>
              <a:rPr lang="en-US" sz="2000" dirty="0" smtClean="0"/>
              <a:t>) 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0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Cotran\Images\CH11\F0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2275"/>
            <a:ext cx="8610600" cy="613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44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14876" y="304800"/>
            <a:ext cx="42005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 smtClean="0"/>
              <a:t>Longitudinal section of urinary bladder and prostate showing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dirty="0" smtClean="0"/>
              <a:t>benign prostatic hyperplasia ,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dirty="0" err="1" smtClean="0"/>
              <a:t>trabeculation</a:t>
            </a:r>
            <a:r>
              <a:rPr lang="en-US" sz="2800" dirty="0" smtClean="0"/>
              <a:t> of the urinary bladder wall  and 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sz="2800" dirty="0" smtClean="0"/>
              <a:t>bladder carcinoma (</a:t>
            </a:r>
            <a:r>
              <a:rPr lang="en-US" sz="2800" dirty="0" err="1" smtClean="0"/>
              <a:t>asterix</a:t>
            </a:r>
            <a:r>
              <a:rPr lang="en-US" sz="2800" dirty="0" smtClean="0"/>
              <a:t> )which is most likely proved </a:t>
            </a:r>
            <a:r>
              <a:rPr lang="en-US" sz="2800" dirty="0" err="1" smtClean="0"/>
              <a:t>histologically</a:t>
            </a:r>
            <a:r>
              <a:rPr lang="en-US" sz="2800" dirty="0" smtClean="0"/>
              <a:t> to be Transitional cell carcinoma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pillary urothelial carcinoma, low grade, histopathology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0648"/>
            <a:ext cx="8305800" cy="4997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5257800"/>
            <a:ext cx="91440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[UROTHELIAL CARCINOMA OF THE BLADER ; LOW GRADE].</a:t>
            </a:r>
            <a:r>
              <a:rPr lang="en-US" sz="2000" dirty="0" smtClean="0"/>
              <a:t> Multiple papillary projections lined by multiple layers of </a:t>
            </a:r>
            <a:r>
              <a:rPr lang="en-US" sz="2000" dirty="0" err="1" smtClean="0"/>
              <a:t>urothelium</a:t>
            </a:r>
            <a:r>
              <a:rPr lang="en-US" sz="2000" dirty="0" smtClean="0"/>
              <a:t> (transitional epithelium). </a:t>
            </a:r>
          </a:p>
          <a:p>
            <a:r>
              <a:rPr lang="en-US" sz="2000" dirty="0" smtClean="0"/>
              <a:t>These low grade tumors show overall preservation of cell polarity, few mitoses, and lack of significant morphologic </a:t>
            </a:r>
            <a:r>
              <a:rPr lang="en-US" sz="2000" dirty="0" err="1" smtClean="0"/>
              <a:t>atypia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ebpathology.com/slides/slides/UrinaryBladder_UrothelialCarcinoma_HighGrade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382000" cy="533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24000" y="116632"/>
            <a:ext cx="515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Papillary </a:t>
            </a:r>
            <a:r>
              <a:rPr lang="en-US" sz="2000" b="1" u="sng" dirty="0" err="1" smtClean="0"/>
              <a:t>Urothelial</a:t>
            </a:r>
            <a:r>
              <a:rPr lang="en-US" sz="2000" b="1" u="sng" dirty="0" smtClean="0"/>
              <a:t> Carcinoma, High-grade </a:t>
            </a:r>
            <a:endParaRPr lang="en-US" sz="20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nuclei in this high-grade tumor are significantly enlarged and show variably increased chromatin content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3" cstate="print"/>
          <a:srcRect l="50000" r="2273" b="53412"/>
          <a:stretch>
            <a:fillRect/>
          </a:stretch>
        </p:blipFill>
        <p:spPr bwMode="auto">
          <a:xfrm>
            <a:off x="4114800" y="1806575"/>
            <a:ext cx="50292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990600" y="1371600"/>
            <a:ext cx="258275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Normal </a:t>
            </a:r>
            <a:r>
              <a:rPr lang="en-US" sz="2400" dirty="0" err="1" smtClean="0"/>
              <a:t>glomerulus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562600" y="990600"/>
            <a:ext cx="262283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Post streptococcal </a:t>
            </a:r>
          </a:p>
          <a:p>
            <a:pPr algn="ctr"/>
            <a:r>
              <a:rPr lang="en-US" sz="2400" dirty="0" err="1" smtClean="0"/>
              <a:t>Glomerulonephritis</a:t>
            </a:r>
            <a:endParaRPr lang="en-US" sz="2400" dirty="0"/>
          </a:p>
        </p:txBody>
      </p:sp>
      <p:pic>
        <p:nvPicPr>
          <p:cNvPr id="5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4" cstate="print"/>
          <a:srcRect l="34167" t="22354" r="25000" b="19753"/>
          <a:stretch>
            <a:fillRect/>
          </a:stretch>
        </p:blipFill>
        <p:spPr bwMode="auto">
          <a:xfrm>
            <a:off x="0" y="1828800"/>
            <a:ext cx="4495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Post streptococcal </a:t>
            </a:r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57188" y="1600200"/>
            <a:ext cx="84296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are enlarged, </a:t>
            </a:r>
            <a:r>
              <a:rPr lang="en-US" sz="2800" dirty="0" err="1">
                <a:latin typeface="Franklin Gothic Demi" pitchFamily="34" charset="0"/>
              </a:rPr>
              <a:t>lobulated</a:t>
            </a:r>
            <a:r>
              <a:rPr lang="en-US" sz="2800" dirty="0">
                <a:latin typeface="Franklin Gothic Demi" pitchFamily="34" charset="0"/>
              </a:rPr>
              <a:t> and </a:t>
            </a:r>
            <a:r>
              <a:rPr lang="en-US" sz="2800" dirty="0" err="1">
                <a:latin typeface="Franklin Gothic Demi" pitchFamily="34" charset="0"/>
              </a:rPr>
              <a:t>hypercellular</a:t>
            </a:r>
            <a:r>
              <a:rPr lang="en-US" sz="2800" dirty="0">
                <a:latin typeface="Franklin Gothic Demi" pitchFamily="34" charset="0"/>
              </a:rPr>
              <a:t>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Cellularity</a:t>
            </a:r>
            <a:r>
              <a:rPr lang="en-US" sz="2800" dirty="0">
                <a:latin typeface="Franklin Gothic Demi" pitchFamily="34" charset="0"/>
              </a:rPr>
              <a:t> is due to proliferation of endothelial and </a:t>
            </a:r>
            <a:r>
              <a:rPr lang="en-US" sz="2800" dirty="0" err="1">
                <a:latin typeface="Franklin Gothic Demi" pitchFamily="34" charset="0"/>
              </a:rPr>
              <a:t>mesangial</a:t>
            </a:r>
            <a:r>
              <a:rPr lang="en-US" sz="2800" dirty="0">
                <a:latin typeface="Franklin Gothic Demi" pitchFamily="34" charset="0"/>
              </a:rPr>
              <a:t> cells with some </a:t>
            </a:r>
            <a:r>
              <a:rPr lang="en-US" sz="2800" dirty="0" err="1">
                <a:latin typeface="Franklin Gothic Demi" pitchFamily="34" charset="0"/>
              </a:rPr>
              <a:t>neutrophils</a:t>
            </a:r>
            <a:r>
              <a:rPr lang="en-US" sz="2800" dirty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Tubules show degenerative changes.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828</Words>
  <Application>Microsoft Office PowerPoint</Application>
  <PresentationFormat>On-screen Show (4:3)</PresentationFormat>
  <Paragraphs>113</Paragraphs>
  <Slides>34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Image</vt:lpstr>
      <vt:lpstr>Renal practical  Revision</vt:lpstr>
      <vt:lpstr>Slide 2</vt:lpstr>
      <vt:lpstr>Slide 3</vt:lpstr>
      <vt:lpstr>Slide 4</vt:lpstr>
      <vt:lpstr>POSTSTREPTOCOCCAL GLOMERULONEPHRITIS</vt:lpstr>
      <vt:lpstr>Slide 6</vt:lpstr>
      <vt:lpstr>Slide 7</vt:lpstr>
      <vt:lpstr>Post streptococcal glomerulonephritis: Section of kidney shows: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CHRONIC PYELONEPHRITIS</vt:lpstr>
      <vt:lpstr>CHRONIC PYELONEPHRITIS</vt:lpstr>
      <vt:lpstr>Slide 18</vt:lpstr>
      <vt:lpstr>Chronic pyelonephritis: Section of kidney reveals that:</vt:lpstr>
      <vt:lpstr>Slide 20</vt:lpstr>
      <vt:lpstr>Slide 21</vt:lpstr>
      <vt:lpstr>CLEAR CELL CARCINOMA (KIDNEY)</vt:lpstr>
      <vt:lpstr>CLEAR CELL CARCINOMA (KIDNEY)</vt:lpstr>
      <vt:lpstr>Slide 24</vt:lpstr>
      <vt:lpstr>Clear cell carcinoma of the kidney: Section of the kidney shows: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I</dc:title>
  <dc:creator>DrShaesta</dc:creator>
  <cp:lastModifiedBy>DrShaesta</cp:lastModifiedBy>
  <cp:revision>26</cp:revision>
  <dcterms:created xsi:type="dcterms:W3CDTF">2012-04-30T12:04:08Z</dcterms:created>
  <dcterms:modified xsi:type="dcterms:W3CDTF">2013-05-25T07:34:09Z</dcterms:modified>
</cp:coreProperties>
</file>