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handoutMasterIdLst>
    <p:handoutMasterId r:id="rId28"/>
  </p:handoutMasterIdLst>
  <p:sldIdLst>
    <p:sldId id="276" r:id="rId2"/>
    <p:sldId id="277" r:id="rId3"/>
    <p:sldId id="278" r:id="rId4"/>
    <p:sldId id="257" r:id="rId5"/>
    <p:sldId id="287" r:id="rId6"/>
    <p:sldId id="256" r:id="rId7"/>
    <p:sldId id="258" r:id="rId8"/>
    <p:sldId id="259" r:id="rId9"/>
    <p:sldId id="297" r:id="rId10"/>
    <p:sldId id="298" r:id="rId11"/>
    <p:sldId id="299" r:id="rId12"/>
    <p:sldId id="300" r:id="rId13"/>
    <p:sldId id="260" r:id="rId14"/>
    <p:sldId id="261" r:id="rId15"/>
    <p:sldId id="262" r:id="rId16"/>
    <p:sldId id="263" r:id="rId17"/>
    <p:sldId id="264" r:id="rId18"/>
    <p:sldId id="265" r:id="rId19"/>
    <p:sldId id="294" r:id="rId20"/>
    <p:sldId id="295" r:id="rId21"/>
    <p:sldId id="296" r:id="rId22"/>
    <p:sldId id="266" r:id="rId23"/>
    <p:sldId id="269" r:id="rId24"/>
    <p:sldId id="268" r:id="rId25"/>
    <p:sldId id="286" r:id="rId26"/>
    <p:sldId id="279" r:id="rId27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FF"/>
    <a:srgbClr val="FFFF00"/>
    <a:srgbClr val="FFCCFF"/>
    <a:srgbClr val="99CCFF"/>
    <a:srgbClr val="FF9933"/>
    <a:srgbClr val="99FF33"/>
    <a:srgbClr val="0000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67213"/>
    <p:restoredTop sz="90929"/>
  </p:normalViewPr>
  <p:slideViewPr>
    <p:cSldViewPr>
      <p:cViewPr varScale="1">
        <p:scale>
          <a:sx n="106" d="100"/>
          <a:sy n="106" d="100"/>
        </p:scale>
        <p:origin x="-5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CD973-B895-4722-BB10-643998958368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AF21A-9A75-4F93-B410-26DD4A4B30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1439D-4DD4-4EC9-8305-603314682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60437-BAAB-4FD7-A813-C56C3AD8F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1528C-C351-414A-8A47-C4744904D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C80A5-88E0-4F15-886A-728A7E186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AD55-284E-4638-BA3F-270410D4A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7C379-1DEE-4982-9EFD-CC2B3A701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4F3BD-7EE7-4267-905F-B47A3B554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4F8F9-D16D-4F9D-BBCA-97F7768FA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C1898-3EF9-4D92-99F6-2B0751413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A9CFE-6261-4B15-8937-69D2684EF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51792-FAA7-4ADB-BD04-F15FE575F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Times New Roman (Arabic)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Times New Roman (Arabic)" charset="-78"/>
              </a:defRPr>
            </a:lvl1pPr>
          </a:lstStyle>
          <a:p>
            <a:pPr>
              <a:defRPr/>
            </a:pPr>
            <a:fld id="{2AACB2DB-D39A-4617-9FD0-C55B4ECED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403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3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4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404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4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Times New Roman (Arabic)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t="20959" r="21035" b="31178"/>
          <a:stretch>
            <a:fillRect/>
          </a:stretch>
        </p:blipFill>
        <p:spPr bwMode="auto">
          <a:xfrm>
            <a:off x="323528" y="980728"/>
            <a:ext cx="86409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79712" y="260648"/>
            <a:ext cx="5674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00FF"/>
                </a:solidFill>
                <a:latin typeface="Arial" charset="0"/>
              </a:rPr>
              <a:t>Normal Urea </a:t>
            </a:r>
            <a:r>
              <a:rPr lang="en-GB" sz="3200" b="1" dirty="0" smtClean="0">
                <a:solidFill>
                  <a:srgbClr val="FF00FF"/>
                </a:solidFill>
                <a:latin typeface="Arial" charset="0"/>
              </a:rPr>
              <a:t>Low </a:t>
            </a:r>
            <a:r>
              <a:rPr lang="en-GB" sz="3200" b="1" dirty="0" err="1" smtClean="0">
                <a:solidFill>
                  <a:srgbClr val="FF00FF"/>
                </a:solidFill>
                <a:latin typeface="Arial" charset="0"/>
              </a:rPr>
              <a:t>Creatinine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51520" y="2060848"/>
            <a:ext cx="4104456" cy="43204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t="21000" r="20974" b="30900"/>
          <a:stretch>
            <a:fillRect/>
          </a:stretch>
        </p:blipFill>
        <p:spPr bwMode="auto">
          <a:xfrm>
            <a:off x="611560" y="1196752"/>
            <a:ext cx="806489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51720" y="404664"/>
            <a:ext cx="5262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00FF"/>
                </a:solidFill>
                <a:latin typeface="Arial" charset="0"/>
              </a:rPr>
              <a:t>High </a:t>
            </a:r>
            <a:r>
              <a:rPr lang="en-GB" sz="3200" b="1" dirty="0" smtClean="0">
                <a:solidFill>
                  <a:srgbClr val="FF00FF"/>
                </a:solidFill>
                <a:latin typeface="Arial" charset="0"/>
              </a:rPr>
              <a:t>Urea </a:t>
            </a:r>
            <a:r>
              <a:rPr lang="en-GB" sz="3200" b="1" dirty="0" smtClean="0">
                <a:solidFill>
                  <a:srgbClr val="FF00FF"/>
                </a:solidFill>
                <a:latin typeface="Arial" charset="0"/>
              </a:rPr>
              <a:t>High </a:t>
            </a:r>
            <a:r>
              <a:rPr lang="en-GB" sz="3200" b="1" dirty="0" err="1" smtClean="0">
                <a:solidFill>
                  <a:srgbClr val="FF00FF"/>
                </a:solidFill>
                <a:latin typeface="Arial" charset="0"/>
              </a:rPr>
              <a:t>Creatinine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95536" y="1628800"/>
            <a:ext cx="4104456" cy="43204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t="21150" r="20733" b="31006"/>
          <a:stretch>
            <a:fillRect/>
          </a:stretch>
        </p:blipFill>
        <p:spPr bwMode="auto">
          <a:xfrm>
            <a:off x="323528" y="1052736"/>
            <a:ext cx="835292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123728" y="332656"/>
            <a:ext cx="5766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00FF"/>
                </a:solidFill>
                <a:latin typeface="Arial" charset="0"/>
              </a:rPr>
              <a:t>High </a:t>
            </a:r>
            <a:r>
              <a:rPr lang="en-GB" sz="3200" b="1" dirty="0" smtClean="0">
                <a:solidFill>
                  <a:srgbClr val="FF00FF"/>
                </a:solidFill>
                <a:latin typeface="Arial" charset="0"/>
              </a:rPr>
              <a:t>Urea </a:t>
            </a:r>
            <a:r>
              <a:rPr lang="en-GB" sz="3200" b="1" dirty="0" smtClean="0">
                <a:solidFill>
                  <a:srgbClr val="FF00FF"/>
                </a:solidFill>
                <a:latin typeface="Arial" charset="0"/>
              </a:rPr>
              <a:t>Normal </a:t>
            </a:r>
            <a:r>
              <a:rPr lang="en-GB" sz="3200" b="1" dirty="0" err="1" smtClean="0">
                <a:solidFill>
                  <a:srgbClr val="FF00FF"/>
                </a:solidFill>
                <a:latin typeface="Arial" charset="0"/>
              </a:rPr>
              <a:t>Creatinine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51520" y="1484784"/>
            <a:ext cx="4032448" cy="36004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04800" y="538163"/>
            <a:ext cx="84582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>
              <a:spcBef>
                <a:spcPct val="50000"/>
              </a:spcBef>
            </a:pPr>
            <a:r>
              <a:rPr lang="en-GB" sz="3600" b="1" u="sng">
                <a:solidFill>
                  <a:srgbClr val="FF00FF"/>
                </a:solidFill>
                <a:latin typeface="Arial" charset="0"/>
              </a:rPr>
              <a:t>Serum creatinine</a:t>
            </a:r>
            <a:r>
              <a:rPr lang="en-GB" sz="3200" b="1" u="sng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GB" sz="2800" b="1" u="sng">
                <a:solidFill>
                  <a:srgbClr val="FF00FF"/>
                </a:solidFill>
                <a:latin typeface="Arial" charset="0"/>
              </a:rPr>
              <a:t>(55-120 </a:t>
            </a:r>
            <a:r>
              <a:rPr lang="en-GB" sz="2800" b="1" u="sng">
                <a:solidFill>
                  <a:srgbClr val="FF00FF"/>
                </a:solidFill>
                <a:latin typeface="Arial" charset="0"/>
                <a:sym typeface="Symbol" pitchFamily="18" charset="2"/>
              </a:rPr>
              <a:t></a:t>
            </a:r>
            <a:r>
              <a:rPr lang="en-GB" sz="2800" b="1" u="sng">
                <a:solidFill>
                  <a:srgbClr val="FF00FF"/>
                </a:solidFill>
                <a:latin typeface="Arial" charset="0"/>
              </a:rPr>
              <a:t>mol/L in adult):</a:t>
            </a:r>
            <a:r>
              <a:rPr lang="en-GB" sz="1800" b="1" u="sng">
                <a:solidFill>
                  <a:srgbClr val="FF00FF"/>
                </a:solidFill>
                <a:latin typeface="Arial" charset="0"/>
              </a:rPr>
              <a:t> </a:t>
            </a:r>
          </a:p>
          <a:p>
            <a:pPr marL="280988" indent="-280988">
              <a:spcBef>
                <a:spcPct val="50000"/>
              </a:spcBef>
            </a:pPr>
            <a:endParaRPr lang="en-GB" sz="1800">
              <a:solidFill>
                <a:srgbClr val="FF00FF"/>
              </a:solidFill>
              <a:latin typeface="Arial" charset="0"/>
            </a:endParaRPr>
          </a:p>
          <a:p>
            <a:pPr marL="280988" indent="-280988"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Arial" charset="0"/>
              </a:rPr>
              <a:t>Creatinine is the  end product of creatine catabolism. </a:t>
            </a:r>
          </a:p>
          <a:p>
            <a:pPr marL="280988" indent="-280988">
              <a:spcBef>
                <a:spcPct val="50000"/>
              </a:spcBef>
            </a:pPr>
            <a:endParaRPr lang="en-GB" sz="2400" b="1">
              <a:latin typeface="Arial" charset="0"/>
            </a:endParaRPr>
          </a:p>
          <a:p>
            <a:pPr marL="280988" indent="-280988"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Arial" charset="0"/>
              </a:rPr>
              <a:t>98% of the body creatine is present in the muscles where it functions  as store of high energy in the form of creatine phosphate.</a:t>
            </a:r>
          </a:p>
          <a:p>
            <a:pPr marL="280988" indent="-280988">
              <a:spcBef>
                <a:spcPct val="50000"/>
              </a:spcBef>
            </a:pPr>
            <a:r>
              <a:rPr lang="en-GB" sz="2400" b="1">
                <a:latin typeface="Arial" charset="0"/>
              </a:rPr>
              <a:t> </a:t>
            </a:r>
            <a:endParaRPr lang="en-GB" sz="2400">
              <a:latin typeface="Arial" charset="0"/>
            </a:endParaRPr>
          </a:p>
          <a:p>
            <a:pPr marL="280988" indent="-280988"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Arial" charset="0"/>
              </a:rPr>
              <a:t>About 1-2 % of total muscle creatine or creatine phosphate  pool is converted daily to creatinine through the spontaneous, non enzymatic  loss of water or phosphate.</a:t>
            </a:r>
            <a:r>
              <a:rPr lang="en-GB" sz="2800" b="1">
                <a:latin typeface="Arial" charset="0"/>
              </a:rPr>
              <a:t> </a:t>
            </a:r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1000" y="746125"/>
            <a:ext cx="8382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8938" indent="-388938"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Arial" charset="0"/>
              </a:rPr>
              <a:t>Creatinine in the plasma is filtered freely at the glomerulus and secreted by renal tubules (10 % of urinary creatinine). </a:t>
            </a:r>
          </a:p>
          <a:p>
            <a:pPr marL="388938" indent="-388938">
              <a:spcBef>
                <a:spcPct val="50000"/>
              </a:spcBef>
            </a:pPr>
            <a:endParaRPr lang="en-GB" sz="2400" b="1">
              <a:latin typeface="Arial" charset="0"/>
            </a:endParaRPr>
          </a:p>
          <a:p>
            <a:pPr marL="388938" indent="-388938"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Arial" charset="0"/>
              </a:rPr>
              <a:t>Creatinine is not reabsorbed by the renal tubules.</a:t>
            </a:r>
          </a:p>
          <a:p>
            <a:pPr marL="388938" indent="-388938">
              <a:spcBef>
                <a:spcPct val="50000"/>
              </a:spcBef>
            </a:pPr>
            <a:r>
              <a:rPr lang="en-GB" sz="2400" b="1">
                <a:latin typeface="Arial" charset="0"/>
              </a:rPr>
              <a:t> </a:t>
            </a:r>
          </a:p>
          <a:p>
            <a:pPr marL="388938" indent="-388938"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Arial" charset="0"/>
              </a:rPr>
              <a:t>Plasma creatinine is an endogenous substance not affected by diet. </a:t>
            </a:r>
          </a:p>
          <a:p>
            <a:pPr marL="388938" indent="-388938">
              <a:spcBef>
                <a:spcPct val="50000"/>
              </a:spcBef>
            </a:pPr>
            <a:endParaRPr lang="en-GB" sz="2400" b="1">
              <a:latin typeface="Arial" charset="0"/>
            </a:endParaRPr>
          </a:p>
          <a:p>
            <a:pPr marL="388938" indent="-388938"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Arial" charset="0"/>
              </a:rPr>
              <a:t>Plasma creatinine remains  fairly constant throughout  adult life.</a:t>
            </a:r>
            <a:endParaRPr 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5288" y="1428750"/>
            <a:ext cx="830738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>
              <a:spcBef>
                <a:spcPct val="50000"/>
              </a:spcBef>
            </a:pPr>
            <a:endParaRPr lang="en-GB" sz="3200">
              <a:solidFill>
                <a:schemeClr val="bg1"/>
              </a:solidFill>
              <a:latin typeface="Arial" charset="0"/>
            </a:endParaRPr>
          </a:p>
          <a:p>
            <a:pPr marL="280988" indent="-280988"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Arial" charset="0"/>
              </a:rPr>
              <a:t>The glomerular filtration rate (GFR) provides a useful index of the number of functioning glomeruli. </a:t>
            </a:r>
          </a:p>
          <a:p>
            <a:pPr marL="280988" indent="-280988" algn="just">
              <a:spcBef>
                <a:spcPct val="50000"/>
              </a:spcBef>
            </a:pPr>
            <a:endParaRPr lang="en-GB" sz="2400" b="1">
              <a:latin typeface="Arial" charset="0"/>
            </a:endParaRPr>
          </a:p>
          <a:p>
            <a:pPr marL="280988" indent="-280988"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Arial" charset="0"/>
              </a:rPr>
              <a:t>It gives an estimation of the degree of renal impairment by disease.</a:t>
            </a:r>
            <a:endParaRPr lang="en-GB" sz="2400">
              <a:latin typeface="Arial" charset="0"/>
            </a:endParaRPr>
          </a:p>
          <a:p>
            <a:pPr marL="280988" indent="-280988"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55650" y="833438"/>
            <a:ext cx="4400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GB" sz="3200" b="1" u="sng">
                <a:solidFill>
                  <a:srgbClr val="FF00FF"/>
                </a:solidFill>
                <a:latin typeface="Arial" charset="0"/>
              </a:rPr>
              <a:t>Creatinine clearance :</a:t>
            </a:r>
            <a:endParaRPr lang="en-US" sz="3200" b="1" u="sng">
              <a:solidFill>
                <a:srgbClr val="FF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81000" y="419100"/>
            <a:ext cx="8458200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8938" indent="-388938">
              <a:spcBef>
                <a:spcPct val="50000"/>
              </a:spcBef>
            </a:pPr>
            <a:r>
              <a:rPr lang="en-GB" sz="2800" b="1">
                <a:latin typeface="Arial" charset="0"/>
              </a:rPr>
              <a:t>    </a:t>
            </a:r>
            <a:r>
              <a:rPr lang="en-GB" sz="3200" b="1">
                <a:solidFill>
                  <a:srgbClr val="FFFF00"/>
                </a:solidFill>
                <a:latin typeface="Arial" charset="0"/>
              </a:rPr>
              <a:t>Accurate measurement of GRF by clearance tests requires determination of the concentration in plasma and urine of a substance that is:</a:t>
            </a:r>
            <a:r>
              <a:rPr lang="en-GB" sz="2800" b="1">
                <a:solidFill>
                  <a:srgbClr val="FFFF00"/>
                </a:solidFill>
                <a:latin typeface="Arial" charset="0"/>
              </a:rPr>
              <a:t>  </a:t>
            </a:r>
            <a:endParaRPr lang="en-GB" sz="2800">
              <a:solidFill>
                <a:srgbClr val="FFFF00"/>
              </a:solidFill>
              <a:latin typeface="Arial" charset="0"/>
            </a:endParaRPr>
          </a:p>
          <a:p>
            <a:pPr marL="388938" indent="-388938" algn="just">
              <a:spcBef>
                <a:spcPct val="50000"/>
              </a:spcBef>
            </a:pPr>
            <a:r>
              <a:rPr lang="en-GB" sz="2400">
                <a:latin typeface="Arial" charset="0"/>
              </a:rPr>
              <a:t> </a:t>
            </a:r>
            <a:r>
              <a:rPr lang="en-GB" sz="2800" b="1">
                <a:latin typeface="Arial" charset="0"/>
              </a:rPr>
              <a:t>•</a:t>
            </a:r>
            <a:r>
              <a:rPr lang="en-GB" sz="2400" b="1">
                <a:latin typeface="Arial" charset="0"/>
              </a:rPr>
              <a:t>  Freely filtered at glomeruli.</a:t>
            </a:r>
          </a:p>
          <a:p>
            <a:pPr marL="388938" indent="-388938" algn="just">
              <a:spcBef>
                <a:spcPct val="50000"/>
              </a:spcBef>
            </a:pPr>
            <a:r>
              <a:rPr lang="en-GB" sz="2400">
                <a:latin typeface="Arial" charset="0"/>
              </a:rPr>
              <a:t> </a:t>
            </a:r>
            <a:r>
              <a:rPr lang="en-GB" sz="2800">
                <a:latin typeface="Arial" charset="0"/>
              </a:rPr>
              <a:t>•</a:t>
            </a:r>
            <a:r>
              <a:rPr lang="en-GB" sz="2400">
                <a:latin typeface="Arial" charset="0"/>
              </a:rPr>
              <a:t>  </a:t>
            </a:r>
            <a:r>
              <a:rPr lang="en-GB" sz="2400" b="1">
                <a:latin typeface="Arial" charset="0"/>
              </a:rPr>
              <a:t>Neither reabsorbed nor secreted by tubules.</a:t>
            </a:r>
            <a:endParaRPr lang="en-GB" sz="2400">
              <a:latin typeface="Arial" charset="0"/>
            </a:endParaRPr>
          </a:p>
          <a:p>
            <a:pPr marL="388938" indent="-388938">
              <a:spcBef>
                <a:spcPct val="50000"/>
              </a:spcBef>
            </a:pPr>
            <a:r>
              <a:rPr lang="en-GB" sz="2400">
                <a:latin typeface="Arial" charset="0"/>
              </a:rPr>
              <a:t> </a:t>
            </a:r>
            <a:r>
              <a:rPr lang="en-GB" sz="2800">
                <a:latin typeface="Arial" charset="0"/>
              </a:rPr>
              <a:t>•</a:t>
            </a:r>
            <a:r>
              <a:rPr lang="en-GB" sz="2400">
                <a:latin typeface="Arial" charset="0"/>
              </a:rPr>
              <a:t>  </a:t>
            </a:r>
            <a:r>
              <a:rPr lang="en-GB" sz="2400" b="1">
                <a:latin typeface="Arial" charset="0"/>
              </a:rPr>
              <a:t>Its concentration in plasma needs to remains constant throughout  the period of urine collection. </a:t>
            </a:r>
            <a:endParaRPr lang="en-GB" sz="2400">
              <a:latin typeface="Arial" charset="0"/>
            </a:endParaRPr>
          </a:p>
          <a:p>
            <a:pPr marL="388938" indent="-388938" algn="just">
              <a:spcBef>
                <a:spcPct val="50000"/>
              </a:spcBef>
            </a:pPr>
            <a:r>
              <a:rPr lang="en-GB" sz="2400">
                <a:latin typeface="Arial" charset="0"/>
              </a:rPr>
              <a:t> </a:t>
            </a:r>
            <a:r>
              <a:rPr lang="en-GB" sz="2800">
                <a:latin typeface="Arial" charset="0"/>
              </a:rPr>
              <a:t>•</a:t>
            </a:r>
            <a:r>
              <a:rPr lang="en-GB" sz="2400">
                <a:latin typeface="Arial" charset="0"/>
              </a:rPr>
              <a:t>  </a:t>
            </a:r>
            <a:r>
              <a:rPr lang="en-GB" sz="2400" b="1">
                <a:latin typeface="Arial" charset="0"/>
              </a:rPr>
              <a:t>Better if the substance is present endogenously. </a:t>
            </a:r>
            <a:endParaRPr lang="en-GB" sz="2400">
              <a:latin typeface="Arial" charset="0"/>
            </a:endParaRPr>
          </a:p>
          <a:p>
            <a:pPr marL="388938" indent="-388938" algn="just">
              <a:spcBef>
                <a:spcPct val="50000"/>
              </a:spcBef>
            </a:pPr>
            <a:r>
              <a:rPr lang="en-GB" sz="2400">
                <a:latin typeface="Arial" charset="0"/>
              </a:rPr>
              <a:t> </a:t>
            </a:r>
            <a:r>
              <a:rPr lang="en-GB" sz="2800">
                <a:latin typeface="Arial" charset="0"/>
              </a:rPr>
              <a:t>•</a:t>
            </a:r>
            <a:r>
              <a:rPr lang="en-GB" sz="2400">
                <a:latin typeface="Arial" charset="0"/>
              </a:rPr>
              <a:t>  </a:t>
            </a:r>
            <a:r>
              <a:rPr lang="en-GB" sz="2400" b="1">
                <a:latin typeface="Arial" charset="0"/>
              </a:rPr>
              <a:t>Easily measured. </a:t>
            </a:r>
          </a:p>
          <a:p>
            <a:pPr marL="388938" indent="-388938">
              <a:spcBef>
                <a:spcPct val="50000"/>
              </a:spcBef>
            </a:pPr>
            <a:r>
              <a:rPr lang="en-GB" sz="2800" b="1">
                <a:solidFill>
                  <a:srgbClr val="FFFF00"/>
                </a:solidFill>
                <a:latin typeface="Arial" charset="0"/>
              </a:rPr>
              <a:t>    Creatinine </a:t>
            </a:r>
            <a:r>
              <a:rPr lang="en-GB" sz="2400" b="1">
                <a:latin typeface="Arial" charset="0"/>
              </a:rPr>
              <a:t>meets most of these criteria.</a:t>
            </a:r>
            <a:endParaRPr lang="en-US" sz="24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96863" y="804863"/>
            <a:ext cx="852328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>
              <a:spcBef>
                <a:spcPct val="50000"/>
              </a:spcBef>
            </a:pPr>
            <a:endParaRPr lang="en-GB" sz="2400" b="1">
              <a:latin typeface="Arial" charset="0"/>
            </a:endParaRPr>
          </a:p>
          <a:p>
            <a:pPr marL="280988" indent="-280988"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Arial" charset="0"/>
              </a:rPr>
              <a:t>Creatinine clearance is usually about 110 ml/min in the 20-40 year old adults.</a:t>
            </a:r>
          </a:p>
          <a:p>
            <a:pPr marL="280988" indent="-280988">
              <a:spcBef>
                <a:spcPct val="50000"/>
              </a:spcBef>
            </a:pPr>
            <a:endParaRPr lang="en-GB" sz="2400" b="1">
              <a:latin typeface="Arial" charset="0"/>
            </a:endParaRPr>
          </a:p>
          <a:p>
            <a:pPr marL="280988" indent="-280988"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Arial" charset="0"/>
              </a:rPr>
              <a:t>It falls slowly but progressively to about 70 ml/min  in individuals over 8o years of age. </a:t>
            </a:r>
          </a:p>
          <a:p>
            <a:pPr marL="280988" indent="-280988">
              <a:spcBef>
                <a:spcPct val="50000"/>
              </a:spcBef>
            </a:pPr>
            <a:endParaRPr lang="en-GB" sz="2400" b="1">
              <a:latin typeface="Arial" charset="0"/>
            </a:endParaRPr>
          </a:p>
          <a:p>
            <a:pPr marL="280988" indent="-280988"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Arial" charset="0"/>
              </a:rPr>
              <a:t>In children, the GFR should be related to surface area, when this is done, results are similar to those found in young adults. </a:t>
            </a:r>
            <a:endParaRPr lang="en-US" sz="24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82575" y="696913"/>
            <a:ext cx="86106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>
              <a:spcBef>
                <a:spcPct val="50000"/>
              </a:spcBef>
              <a:buFontTx/>
              <a:buChar char="•"/>
            </a:pPr>
            <a:r>
              <a:rPr lang="en-GB" sz="2800" b="1">
                <a:solidFill>
                  <a:srgbClr val="FFFF00"/>
                </a:solidFill>
                <a:latin typeface="Arial" charset="0"/>
              </a:rPr>
              <a:t>Clearance</a:t>
            </a:r>
            <a:r>
              <a:rPr lang="en-GB" sz="2800" b="1">
                <a:latin typeface="Arial" charset="0"/>
              </a:rPr>
              <a:t> is the volume of plasma cleared from the </a:t>
            </a:r>
            <a:r>
              <a:rPr lang="en-GB" sz="2800" b="1" u="sng">
                <a:latin typeface="Arial" charset="0"/>
              </a:rPr>
              <a:t>substance</a:t>
            </a:r>
            <a:r>
              <a:rPr lang="en-GB" sz="2800" b="1">
                <a:latin typeface="Arial" charset="0"/>
              </a:rPr>
              <a:t> excreted in urine per minute. </a:t>
            </a:r>
          </a:p>
          <a:p>
            <a:pPr marL="280988" indent="-280988">
              <a:spcBef>
                <a:spcPct val="50000"/>
              </a:spcBef>
              <a:buFontTx/>
              <a:buChar char="•"/>
            </a:pPr>
            <a:r>
              <a:rPr lang="en-GB" sz="2800" b="1">
                <a:latin typeface="Arial" charset="0"/>
              </a:rPr>
              <a:t>It could be calculated from the following equation:</a:t>
            </a:r>
            <a:endParaRPr lang="en-GB" sz="2800">
              <a:latin typeface="Arial" charset="0"/>
            </a:endParaRPr>
          </a:p>
          <a:p>
            <a:pPr marL="280988" indent="-280988" algn="just">
              <a:spcBef>
                <a:spcPct val="50000"/>
              </a:spcBef>
            </a:pPr>
            <a:r>
              <a:rPr lang="en-GB" sz="2400" b="1">
                <a:latin typeface="Arial" charset="0"/>
              </a:rPr>
              <a:t>       </a:t>
            </a:r>
            <a:r>
              <a:rPr lang="en-GB" sz="2800" b="1">
                <a:solidFill>
                  <a:srgbClr val="FFFF00"/>
                </a:solidFill>
                <a:latin typeface="Arial" charset="0"/>
              </a:rPr>
              <a:t>Clearance</a:t>
            </a:r>
            <a:r>
              <a:rPr lang="en-GB" sz="2800" b="1">
                <a:latin typeface="Arial" charset="0"/>
              </a:rPr>
              <a:t> (ml/min) =  </a:t>
            </a:r>
            <a:r>
              <a:rPr lang="en-GB" sz="2800" b="1" u="sng">
                <a:solidFill>
                  <a:srgbClr val="FFFF00"/>
                </a:solidFill>
                <a:latin typeface="Arial" charset="0"/>
              </a:rPr>
              <a:t>U</a:t>
            </a:r>
            <a:r>
              <a:rPr lang="en-GB" sz="2800" b="1" u="sng">
                <a:latin typeface="Arial" charset="0"/>
              </a:rPr>
              <a:t>  </a:t>
            </a:r>
            <a:r>
              <a:rPr lang="en-US" sz="2800" b="1" u="sng">
                <a:latin typeface="Arial" charset="0"/>
                <a:sym typeface="Symbol" pitchFamily="18" charset="2"/>
              </a:rPr>
              <a:t></a:t>
            </a:r>
            <a:r>
              <a:rPr lang="en-GB" sz="2800" b="1" u="sng">
                <a:latin typeface="Arial" charset="0"/>
              </a:rPr>
              <a:t>  </a:t>
            </a:r>
            <a:r>
              <a:rPr lang="en-GB" sz="2800" b="1" u="sng">
                <a:solidFill>
                  <a:srgbClr val="99FF33"/>
                </a:solidFill>
                <a:latin typeface="Arial" charset="0"/>
              </a:rPr>
              <a:t>V</a:t>
            </a:r>
            <a:endParaRPr lang="en-GB" sz="2800">
              <a:solidFill>
                <a:srgbClr val="99FF33"/>
              </a:solidFill>
              <a:latin typeface="Arial" charset="0"/>
            </a:endParaRPr>
          </a:p>
          <a:p>
            <a:pPr marL="280988" indent="-280988" algn="just">
              <a:spcBef>
                <a:spcPct val="50000"/>
              </a:spcBef>
            </a:pPr>
            <a:r>
              <a:rPr lang="en-GB" sz="2400" b="1">
                <a:latin typeface="Arial" charset="0"/>
              </a:rPr>
              <a:t>                                                        </a:t>
            </a:r>
            <a:r>
              <a:rPr lang="en-GB" sz="2800" b="1">
                <a:solidFill>
                  <a:srgbClr val="FF00FF"/>
                </a:solidFill>
                <a:latin typeface="Arial" charset="0"/>
              </a:rPr>
              <a:t>P</a:t>
            </a:r>
            <a:r>
              <a:rPr lang="en-GB" sz="2400" b="1">
                <a:latin typeface="Arial" charset="0"/>
              </a:rPr>
              <a:t> </a:t>
            </a:r>
            <a:endParaRPr lang="en-GB" sz="2400">
              <a:latin typeface="Arial" charset="0"/>
            </a:endParaRPr>
          </a:p>
          <a:p>
            <a:pPr marL="280988" indent="-280988" algn="just">
              <a:spcBef>
                <a:spcPct val="50000"/>
              </a:spcBef>
            </a:pPr>
            <a:r>
              <a:rPr lang="en-GB" sz="2400" b="1">
                <a:latin typeface="Arial" charset="0"/>
              </a:rPr>
              <a:t>   </a:t>
            </a:r>
            <a:r>
              <a:rPr lang="en-GB" sz="2400" b="1">
                <a:solidFill>
                  <a:srgbClr val="FFFF00"/>
                </a:solidFill>
                <a:latin typeface="Arial" charset="0"/>
              </a:rPr>
              <a:t>U</a:t>
            </a:r>
            <a:r>
              <a:rPr lang="en-GB" sz="2400" b="1">
                <a:latin typeface="Arial" charset="0"/>
              </a:rPr>
              <a:t> = Concentration of creatinine in urine  </a:t>
            </a:r>
            <a:r>
              <a:rPr lang="en-GB" sz="2400" b="1">
                <a:latin typeface="Arial" charset="0"/>
                <a:sym typeface="Symbol" pitchFamily="18" charset="2"/>
              </a:rPr>
              <a:t></a:t>
            </a:r>
            <a:r>
              <a:rPr lang="en-GB" sz="2400" b="1">
                <a:latin typeface="Arial" charset="0"/>
              </a:rPr>
              <a:t>mol/l  </a:t>
            </a:r>
            <a:endParaRPr lang="en-GB" sz="2400">
              <a:latin typeface="Arial" charset="0"/>
            </a:endParaRPr>
          </a:p>
          <a:p>
            <a:pPr marL="280988" indent="-280988" algn="just">
              <a:spcBef>
                <a:spcPct val="50000"/>
              </a:spcBef>
            </a:pPr>
            <a:r>
              <a:rPr lang="en-GB" sz="2400" b="1">
                <a:latin typeface="Arial" charset="0"/>
              </a:rPr>
              <a:t>   </a:t>
            </a:r>
            <a:r>
              <a:rPr lang="en-GB" sz="2400" b="1">
                <a:solidFill>
                  <a:srgbClr val="99FF33"/>
                </a:solidFill>
                <a:latin typeface="Arial" charset="0"/>
              </a:rPr>
              <a:t>V</a:t>
            </a:r>
            <a:r>
              <a:rPr lang="en-GB" sz="2400" b="1">
                <a:latin typeface="Arial" charset="0"/>
              </a:rPr>
              <a:t> = Volume of urine per min</a:t>
            </a:r>
            <a:endParaRPr lang="en-GB" sz="2400">
              <a:latin typeface="Arial" charset="0"/>
            </a:endParaRPr>
          </a:p>
          <a:p>
            <a:pPr marL="280988" indent="-280988">
              <a:spcBef>
                <a:spcPct val="50000"/>
              </a:spcBef>
            </a:pPr>
            <a:r>
              <a:rPr lang="en-GB" sz="2400" b="1">
                <a:latin typeface="Arial" charset="0"/>
              </a:rPr>
              <a:t>   </a:t>
            </a:r>
            <a:r>
              <a:rPr lang="en-GB" sz="2400" b="1">
                <a:solidFill>
                  <a:srgbClr val="FF00FF"/>
                </a:solidFill>
                <a:latin typeface="Arial" charset="0"/>
              </a:rPr>
              <a:t>P</a:t>
            </a:r>
            <a:r>
              <a:rPr lang="en-GB" sz="2400" b="1">
                <a:latin typeface="Arial" charset="0"/>
              </a:rPr>
              <a:t> = Concentration of creatinine in serum  </a:t>
            </a:r>
            <a:r>
              <a:rPr lang="en-GB" sz="2400" b="1">
                <a:latin typeface="Arial" charset="0"/>
                <a:sym typeface="Symbol" pitchFamily="18" charset="2"/>
              </a:rPr>
              <a:t></a:t>
            </a:r>
            <a:r>
              <a:rPr lang="en-GB" sz="2400" b="1">
                <a:latin typeface="Arial" charset="0"/>
              </a:rPr>
              <a:t>mol/l </a:t>
            </a:r>
            <a:endParaRPr lang="en-US" sz="24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00FF"/>
                </a:solidFill>
                <a:latin typeface="Arial" charset="0"/>
              </a:rPr>
              <a:t>Cockcroft-</a:t>
            </a:r>
            <a:r>
              <a:rPr lang="en-US" sz="3600" dirty="0" err="1" smtClean="0">
                <a:solidFill>
                  <a:srgbClr val="FF00FF"/>
                </a:solidFill>
                <a:latin typeface="Arial" charset="0"/>
              </a:rPr>
              <a:t>Gault</a:t>
            </a:r>
            <a:r>
              <a:rPr lang="en-US" sz="3600" dirty="0" smtClean="0">
                <a:solidFill>
                  <a:srgbClr val="FF00FF"/>
                </a:solidFill>
                <a:latin typeface="Arial" charset="0"/>
              </a:rPr>
              <a:t> Formula</a:t>
            </a:r>
            <a:br>
              <a:rPr lang="en-US" sz="3600" dirty="0" smtClean="0">
                <a:solidFill>
                  <a:srgbClr val="FF00FF"/>
                </a:solidFill>
                <a:latin typeface="Arial" charset="0"/>
              </a:rPr>
            </a:br>
            <a:r>
              <a:rPr lang="en-US" sz="3600" dirty="0" smtClean="0">
                <a:solidFill>
                  <a:srgbClr val="FF00FF"/>
                </a:solidFill>
                <a:latin typeface="Arial" charset="0"/>
              </a:rPr>
              <a:t>for Estimation of GFR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4825"/>
            <a:ext cx="8496300" cy="395922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defRPr/>
            </a:pPr>
            <a:r>
              <a:rPr lang="en-US" sz="2400" b="1" dirty="0" smtClean="0">
                <a:latin typeface="Arial" charset="0"/>
              </a:rPr>
              <a:t>As indicated above, the </a:t>
            </a:r>
            <a:r>
              <a:rPr lang="en-US" sz="2400" b="1" dirty="0" err="1" smtClean="0">
                <a:latin typeface="Arial" charset="0"/>
              </a:rPr>
              <a:t>creatinine</a:t>
            </a:r>
            <a:r>
              <a:rPr lang="en-US" sz="2400" b="1" dirty="0" smtClean="0">
                <a:latin typeface="Arial" charset="0"/>
              </a:rPr>
              <a:t> clearance is measured by using a 24-hour urine collection, but this does introduce the potential for errors in terms of completion of the collection.</a:t>
            </a:r>
          </a:p>
          <a:p>
            <a:pPr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Arial" charset="0"/>
            </a:endParaRPr>
          </a:p>
          <a:p>
            <a:pPr eaLnBrk="1" hangingPunct="1">
              <a:lnSpc>
                <a:spcPct val="115000"/>
              </a:lnSpc>
              <a:defRPr/>
            </a:pPr>
            <a:r>
              <a:rPr lang="en-US" sz="2400" b="1" dirty="0" smtClean="0">
                <a:latin typeface="Arial" charset="0"/>
              </a:rPr>
              <a:t>An alternative and convenient method is to employ various formulae devised to calculate </a:t>
            </a:r>
            <a:r>
              <a:rPr lang="en-US" sz="2400" b="1" dirty="0" err="1" smtClean="0">
                <a:latin typeface="Arial" charset="0"/>
              </a:rPr>
              <a:t>creatinine</a:t>
            </a:r>
            <a:r>
              <a:rPr lang="en-US" sz="2400" b="1" dirty="0" smtClean="0">
                <a:latin typeface="Arial" charset="0"/>
              </a:rPr>
              <a:t> clearance using parameters such as serum </a:t>
            </a:r>
            <a:r>
              <a:rPr lang="en-US" sz="2400" b="1" dirty="0" err="1" smtClean="0">
                <a:latin typeface="Arial" charset="0"/>
              </a:rPr>
              <a:t>creatinine</a:t>
            </a:r>
            <a:r>
              <a:rPr lang="en-US" sz="2400" b="1" dirty="0" smtClean="0">
                <a:latin typeface="Arial" charset="0"/>
              </a:rPr>
              <a:t> level, sex, age, and weight of the subject.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50825" y="1916113"/>
            <a:ext cx="86106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280988" indent="-280988" algn="ctr">
              <a:spcBef>
                <a:spcPct val="50000"/>
              </a:spcBef>
            </a:pPr>
            <a:r>
              <a:rPr lang="en-US" sz="5400">
                <a:solidFill>
                  <a:srgbClr val="FFFF00"/>
                </a:solidFill>
                <a:latin typeface="Arial Black" pitchFamily="34" charset="0"/>
              </a:rPr>
              <a:t>Kidney Function Tests</a:t>
            </a:r>
          </a:p>
          <a:p>
            <a:pPr marL="280988" indent="-280988" algn="ctr">
              <a:spcBef>
                <a:spcPct val="50000"/>
              </a:spcBef>
            </a:pPr>
            <a:endParaRPr lang="en-US" sz="1800">
              <a:latin typeface="Arial Black" pitchFamily="34" charset="0"/>
            </a:endParaRP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0" y="4005263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Lucida Handwriting" pitchFamily="66" charset="0"/>
              </a:rPr>
              <a:t>Rana</a:t>
            </a:r>
            <a:r>
              <a:rPr lang="en-US" sz="2800" b="1" dirty="0" smtClean="0">
                <a:solidFill>
                  <a:srgbClr val="FF00FF"/>
                </a:solidFill>
                <a:latin typeface="Lucida Handwriting" pitchFamily="66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Lucida Handwriting" pitchFamily="66" charset="0"/>
              </a:rPr>
              <a:t>Hasanato</a:t>
            </a:r>
            <a:r>
              <a:rPr lang="en-US" sz="2800" b="1" dirty="0" smtClean="0">
                <a:solidFill>
                  <a:srgbClr val="FF00FF"/>
                </a:solidFill>
                <a:latin typeface="Lucida Handwriting" pitchFamily="66" charset="0"/>
              </a:rPr>
              <a:t>, MD, KSFCB</a:t>
            </a:r>
            <a:r>
              <a:rPr lang="en-US" sz="2800" dirty="0" smtClean="0">
                <a:solidFill>
                  <a:srgbClr val="FF00FF"/>
                </a:solidFill>
                <a:latin typeface="Lucida Handwriting" pitchFamily="66" charset="0"/>
              </a:rPr>
              <a:t/>
            </a:r>
            <a:br>
              <a:rPr lang="en-US" sz="2800" dirty="0" smtClean="0">
                <a:solidFill>
                  <a:srgbClr val="FF00FF"/>
                </a:solidFill>
                <a:latin typeface="Lucida Handwriting" pitchFamily="66" charset="0"/>
              </a:rPr>
            </a:br>
            <a:r>
              <a:rPr lang="en-US" sz="2800" dirty="0" smtClean="0">
                <a:solidFill>
                  <a:srgbClr val="FF00FF"/>
                </a:solidFill>
                <a:latin typeface="Lucida Handwriting" pitchFamily="66" charset="0"/>
              </a:rPr>
              <a:t>        </a:t>
            </a:r>
          </a:p>
          <a:p>
            <a:pPr algn="ctr"/>
            <a:r>
              <a:rPr lang="en-US" sz="2800" dirty="0" smtClean="0">
                <a:solidFill>
                  <a:srgbClr val="FF00FF"/>
                </a:solidFill>
                <a:latin typeface="Lucida Handwriting" pitchFamily="66" charset="0"/>
              </a:rPr>
              <a:t>Clinical Biochemistry Unit, Pathology Dept.</a:t>
            </a:r>
          </a:p>
          <a:p>
            <a:pPr algn="ctr"/>
            <a:r>
              <a:rPr lang="en-US" sz="2800" dirty="0" smtClean="0">
                <a:solidFill>
                  <a:srgbClr val="FF00FF"/>
                </a:solidFill>
                <a:latin typeface="Lucida Handwriting" pitchFamily="66" charset="0"/>
              </a:rPr>
              <a:t>College of Medicine,  King Saud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353425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Arial" charset="0"/>
              </a:rPr>
              <a:t>An example is </a:t>
            </a:r>
            <a:r>
              <a:rPr lang="en-US" sz="2800" b="1" dirty="0" smtClean="0">
                <a:latin typeface="Arial" charset="0"/>
              </a:rPr>
              <a:t>the </a:t>
            </a:r>
            <a:r>
              <a:rPr lang="en-US" sz="2800" b="1" dirty="0" smtClean="0">
                <a:solidFill>
                  <a:srgbClr val="FF00FF"/>
                </a:solidFill>
                <a:latin typeface="Arial" charset="0"/>
              </a:rPr>
              <a:t>Cockcroft-</a:t>
            </a:r>
            <a:r>
              <a:rPr lang="en-US" sz="2800" b="1" dirty="0" err="1" smtClean="0">
                <a:solidFill>
                  <a:srgbClr val="FF00FF"/>
                </a:solidFill>
                <a:latin typeface="Arial" charset="0"/>
              </a:rPr>
              <a:t>Gault</a:t>
            </a:r>
            <a:r>
              <a:rPr lang="en-US" sz="2800" b="1" dirty="0" smtClean="0">
                <a:solidFill>
                  <a:srgbClr val="FF00FF"/>
                </a:solidFill>
                <a:latin typeface="Arial" charset="0"/>
              </a:rPr>
              <a:t> Formula</a:t>
            </a:r>
            <a:r>
              <a:rPr lang="en-US" sz="2800" dirty="0" smtClean="0">
                <a:latin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latin typeface="Arial" charset="0"/>
              </a:rPr>
              <a:t>                         </a:t>
            </a:r>
            <a:r>
              <a:rPr lang="en-US" sz="2800" b="1" dirty="0" smtClean="0">
                <a:solidFill>
                  <a:srgbClr val="FFFF00"/>
                </a:solidFill>
                <a:latin typeface="Arial" charset="0"/>
              </a:rPr>
              <a:t>K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smtClean="0">
                <a:latin typeface="Arial" charset="0"/>
                <a:sym typeface="Symbol" pitchFamily="18" charset="2"/>
              </a:rPr>
              <a:t> (140 – age)  Body weight</a:t>
            </a:r>
            <a:endParaRPr lang="en-US" sz="28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latin typeface="Arial" charset="0"/>
              </a:rPr>
              <a:t>    GFR</a:t>
            </a:r>
            <a:r>
              <a:rPr lang="en-US" sz="2800" dirty="0" smtClean="0">
                <a:latin typeface="Arial" charset="0"/>
              </a:rPr>
              <a:t>   =           ────────────────── </a:t>
            </a:r>
            <a:endParaRPr lang="en-US" sz="2800" u="sng" dirty="0" smtClean="0">
              <a:latin typeface="Arial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latin typeface="Arial" charset="0"/>
                <a:sym typeface="Symbol" pitchFamily="18" charset="2"/>
              </a:rPr>
              <a:t>                            Serum </a:t>
            </a:r>
            <a:r>
              <a:rPr lang="en-US" sz="2800" b="1" dirty="0" err="1" smtClean="0">
                <a:latin typeface="Arial" charset="0"/>
                <a:sym typeface="Symbol" pitchFamily="18" charset="2"/>
              </a:rPr>
              <a:t>creatinine</a:t>
            </a:r>
            <a:r>
              <a:rPr lang="en-US" sz="2800" b="1" dirty="0" smtClean="0">
                <a:latin typeface="Arial" charset="0"/>
                <a:sym typeface="Symbol" pitchFamily="18" charset="2"/>
              </a:rPr>
              <a:t> (mol/L)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Arial" charset="0"/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Arial" charset="0"/>
              </a:rPr>
              <a:t>where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K</a:t>
            </a:r>
            <a:r>
              <a:rPr lang="en-US" sz="2400" b="1" dirty="0" smtClean="0">
                <a:latin typeface="Arial" charset="0"/>
              </a:rPr>
              <a:t> is a constant that varies with sex: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Arial" charset="0"/>
              </a:rPr>
              <a:t>        1.23  for male   &amp;   1.04  for females.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6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Arial" charset="0"/>
              </a:rPr>
              <a:t>The constant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K</a:t>
            </a:r>
            <a:r>
              <a:rPr lang="en-US" sz="2400" b="1" dirty="0" smtClean="0">
                <a:latin typeface="Arial" charset="0"/>
              </a:rPr>
              <a:t> is used as females have a relatively lower muscle mass.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It should </a:t>
            </a:r>
            <a:r>
              <a:rPr lang="en-US" dirty="0" smtClean="0">
                <a:solidFill>
                  <a:srgbClr val="FFFF00"/>
                </a:solidFill>
              </a:rPr>
              <a:t>not</a:t>
            </a:r>
            <a:r>
              <a:rPr lang="en-US" dirty="0" smtClean="0"/>
              <a:t> be used if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		Serum </a:t>
            </a:r>
            <a:r>
              <a:rPr lang="en-US" dirty="0" err="1" smtClean="0"/>
              <a:t>creatinine</a:t>
            </a:r>
            <a:r>
              <a:rPr lang="en-US" dirty="0" smtClean="0"/>
              <a:t> is changing rapidly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		the diet is unusual, e.g., strict vegetarian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		Low muscle mass, e.g., muscle wasting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		Obesity</a:t>
            </a:r>
            <a:endParaRPr lang="en-US" dirty="0"/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00FF"/>
                </a:solidFill>
                <a:latin typeface="Arial" charset="0"/>
              </a:rPr>
              <a:t>Cockcroft-</a:t>
            </a:r>
            <a:r>
              <a:rPr lang="en-US" sz="3600" dirty="0" err="1" smtClean="0">
                <a:solidFill>
                  <a:srgbClr val="FF00FF"/>
                </a:solidFill>
                <a:latin typeface="Arial" charset="0"/>
              </a:rPr>
              <a:t>Gault</a:t>
            </a:r>
            <a:r>
              <a:rPr lang="en-US" sz="3600" dirty="0" smtClean="0">
                <a:solidFill>
                  <a:srgbClr val="FF00FF"/>
                </a:solidFill>
                <a:latin typeface="Arial" charset="0"/>
              </a:rPr>
              <a:t> Formula</a:t>
            </a:r>
            <a:br>
              <a:rPr lang="en-US" sz="3600" dirty="0" smtClean="0">
                <a:solidFill>
                  <a:srgbClr val="FF00FF"/>
                </a:solidFill>
                <a:latin typeface="Arial" charset="0"/>
              </a:rPr>
            </a:br>
            <a:r>
              <a:rPr lang="en-US" sz="3600" dirty="0" smtClean="0">
                <a:solidFill>
                  <a:srgbClr val="FF00FF"/>
                </a:solidFill>
                <a:latin typeface="Arial" charset="0"/>
              </a:rPr>
              <a:t>for Estimation of GFR: Limitations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290513"/>
            <a:ext cx="8640762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u="sng">
                <a:solidFill>
                  <a:srgbClr val="FFFF00"/>
                </a:solidFill>
                <a:latin typeface="Arial" charset="0"/>
              </a:rPr>
              <a:t>Serum  creatinine is a better kidney function test than creatinine clearance  because :</a:t>
            </a:r>
            <a:r>
              <a:rPr lang="en-GB" b="1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GB" sz="700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sz="2400">
                <a:latin typeface="Arial" charset="0"/>
              </a:rPr>
              <a:t>   •</a:t>
            </a:r>
            <a:r>
              <a:rPr lang="en-GB" sz="2400" b="1">
                <a:latin typeface="Arial" charset="0"/>
              </a:rPr>
              <a:t> Serum creatinine is more accurate. </a:t>
            </a:r>
            <a:endParaRPr lang="en-GB" sz="24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sz="2400">
                <a:latin typeface="Arial" charset="0"/>
              </a:rPr>
              <a:t>   • </a:t>
            </a:r>
            <a:r>
              <a:rPr lang="en-GB" sz="2400" b="1">
                <a:latin typeface="Arial" charset="0"/>
              </a:rPr>
              <a:t>Serum creatinine level is constant throughout adult life </a:t>
            </a:r>
            <a:endParaRPr lang="en-US" sz="2400" b="1">
              <a:latin typeface="Arial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2400" y="3284538"/>
            <a:ext cx="8763000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ct val="50000"/>
              </a:spcBef>
            </a:pPr>
            <a:r>
              <a:rPr lang="en-GB" sz="3600" b="1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GB" sz="2800" b="1" u="sng">
                <a:solidFill>
                  <a:srgbClr val="FFFF00"/>
                </a:solidFill>
                <a:latin typeface="Arial" charset="0"/>
              </a:rPr>
              <a:t>Creatinine clearance is only recommended in the following conditions</a:t>
            </a:r>
            <a:r>
              <a:rPr lang="en-GB" sz="3200" b="1" u="sng">
                <a:solidFill>
                  <a:srgbClr val="FFFF00"/>
                </a:solidFill>
                <a:latin typeface="Arial" charset="0"/>
              </a:rPr>
              <a:t>:</a:t>
            </a:r>
          </a:p>
          <a:p>
            <a:pPr marL="177800" indent="-177800">
              <a:spcBef>
                <a:spcPct val="50000"/>
              </a:spcBef>
            </a:pPr>
            <a:r>
              <a:rPr lang="en-GB" sz="3200">
                <a:latin typeface="Arial" charset="0"/>
              </a:rPr>
              <a:t> </a:t>
            </a:r>
            <a:r>
              <a:rPr lang="en-GB" sz="2400">
                <a:latin typeface="Arial" charset="0"/>
              </a:rPr>
              <a:t>  </a:t>
            </a:r>
            <a:r>
              <a:rPr lang="en-GB" sz="2800">
                <a:latin typeface="Arial" charset="0"/>
              </a:rPr>
              <a:t>•</a:t>
            </a:r>
            <a:r>
              <a:rPr lang="en-GB" sz="2400">
                <a:latin typeface="Arial" charset="0"/>
              </a:rPr>
              <a:t> </a:t>
            </a:r>
            <a:r>
              <a:rPr lang="en-GB" sz="2400" b="1">
                <a:latin typeface="Arial" charset="0"/>
              </a:rPr>
              <a:t>Patients with early ( minor ) renal disease. </a:t>
            </a:r>
            <a:endParaRPr lang="en-GB" sz="2400">
              <a:latin typeface="Arial" charset="0"/>
            </a:endParaRPr>
          </a:p>
          <a:p>
            <a:pPr marL="177800" indent="-177800">
              <a:spcBef>
                <a:spcPct val="50000"/>
              </a:spcBef>
            </a:pPr>
            <a:r>
              <a:rPr lang="en-GB" sz="2400">
                <a:latin typeface="Arial" charset="0"/>
              </a:rPr>
              <a:t>   </a:t>
            </a:r>
            <a:r>
              <a:rPr lang="en-GB" sz="2800">
                <a:latin typeface="Arial" charset="0"/>
              </a:rPr>
              <a:t>•</a:t>
            </a:r>
            <a:r>
              <a:rPr lang="en-GB" sz="2400">
                <a:latin typeface="Arial" charset="0"/>
              </a:rPr>
              <a:t> </a:t>
            </a:r>
            <a:r>
              <a:rPr lang="en-GB" sz="2400" b="1">
                <a:latin typeface="Arial" charset="0"/>
              </a:rPr>
              <a:t>Assessment of possible kidney donors.</a:t>
            </a:r>
            <a:endParaRPr lang="en-GB" sz="2400">
              <a:latin typeface="Arial" charset="0"/>
            </a:endParaRPr>
          </a:p>
          <a:p>
            <a:pPr marL="177800" indent="-177800">
              <a:spcBef>
                <a:spcPct val="50000"/>
              </a:spcBef>
            </a:pPr>
            <a:r>
              <a:rPr lang="en-GB" sz="2400">
                <a:latin typeface="Arial" charset="0"/>
              </a:rPr>
              <a:t>   </a:t>
            </a:r>
            <a:r>
              <a:rPr lang="en-GB" sz="2800">
                <a:latin typeface="Arial" charset="0"/>
              </a:rPr>
              <a:t>•</a:t>
            </a:r>
            <a:r>
              <a:rPr lang="en-GB" sz="2400">
                <a:latin typeface="Arial" charset="0"/>
              </a:rPr>
              <a:t> </a:t>
            </a:r>
            <a:r>
              <a:rPr lang="en-GB" sz="2400" b="1">
                <a:latin typeface="Arial" charset="0"/>
              </a:rPr>
              <a:t>Detection of renal toxicity of some nephrotoxic drugs.</a:t>
            </a:r>
            <a:r>
              <a:rPr lang="en-GB" sz="3200" b="1">
                <a:latin typeface="Arial" charset="0"/>
              </a:rPr>
              <a:t> </a:t>
            </a:r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GB" sz="2400" b="1" u="sng"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en-GB" sz="2400" b="1">
                <a:latin typeface="Arial" charset="0"/>
              </a:rPr>
              <a:t> </a:t>
            </a:r>
            <a:r>
              <a:rPr lang="en-GB" sz="2800" b="1" u="sng">
                <a:solidFill>
                  <a:srgbClr val="FFFF00"/>
                </a:solidFill>
                <a:latin typeface="Arial" charset="0"/>
              </a:rPr>
              <a:t>Normal adult reference values:</a:t>
            </a:r>
            <a:endParaRPr lang="en-GB" sz="280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en-GB" sz="2000" b="1">
                <a:latin typeface="Arial" charset="0"/>
              </a:rPr>
              <a:t>Urinary excretion of creatinine is 0.5 - 2.0 g per 24 hours in a normal adult, varying according to muscular weight.</a:t>
            </a:r>
            <a:endParaRPr lang="en-GB" sz="20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fr-FR" sz="2000" b="1">
                <a:latin typeface="Arial" charset="0"/>
              </a:rPr>
              <a:t>  -  Serum creatinine :       55 – 120  </a:t>
            </a:r>
            <a:r>
              <a:rPr lang="en-US" sz="2000" b="1">
                <a:latin typeface="Arial" charset="0"/>
                <a:sym typeface="Symbol" pitchFamily="18" charset="2"/>
              </a:rPr>
              <a:t></a:t>
            </a:r>
            <a:r>
              <a:rPr lang="fr-FR" sz="2000" b="1">
                <a:latin typeface="Arial" charset="0"/>
              </a:rPr>
              <a:t>mol/L </a:t>
            </a:r>
          </a:p>
          <a:p>
            <a:pPr algn="just">
              <a:spcBef>
                <a:spcPct val="50000"/>
              </a:spcBef>
            </a:pPr>
            <a:r>
              <a:rPr lang="en-GB" sz="2000" b="1">
                <a:latin typeface="Arial" charset="0"/>
              </a:rPr>
              <a:t>  -  Creatinine clearance:  90 </a:t>
            </a:r>
            <a:r>
              <a:rPr lang="fr-FR" sz="2000" b="1"/>
              <a:t>–</a:t>
            </a:r>
            <a:r>
              <a:rPr lang="en-GB"/>
              <a:t> </a:t>
            </a:r>
            <a:r>
              <a:rPr lang="en-GB" sz="2000" b="1">
                <a:latin typeface="Arial" charset="0"/>
              </a:rPr>
              <a:t>140 ml/min	 (Males)</a:t>
            </a:r>
          </a:p>
          <a:p>
            <a:pPr algn="just">
              <a:spcBef>
                <a:spcPct val="50000"/>
              </a:spcBef>
            </a:pPr>
            <a:r>
              <a:rPr lang="en-GB" sz="2000" b="1">
                <a:latin typeface="Arial" charset="0"/>
              </a:rPr>
              <a:t>		                  80 </a:t>
            </a:r>
            <a:r>
              <a:rPr lang="fr-FR" sz="2000" b="1"/>
              <a:t>–</a:t>
            </a:r>
            <a:r>
              <a:rPr lang="en-GB"/>
              <a:t> </a:t>
            </a:r>
            <a:r>
              <a:rPr lang="en-GB" sz="2000" b="1">
                <a:latin typeface="Arial" charset="0"/>
              </a:rPr>
              <a:t>125 ml/min	 (Females)</a:t>
            </a:r>
            <a:endParaRPr lang="en-US" sz="2000" b="1">
              <a:latin typeface="Arial" charset="0"/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439738" y="3933825"/>
            <a:ext cx="8153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000" b="1">
                <a:solidFill>
                  <a:srgbClr val="FFFF00"/>
                </a:solidFill>
                <a:latin typeface="Arial" charset="0"/>
              </a:rPr>
              <a:t>A raised serum creatinine is </a:t>
            </a:r>
          </a:p>
          <a:p>
            <a:pPr algn="just"/>
            <a:r>
              <a:rPr lang="en-US" sz="2000" b="1">
                <a:latin typeface="Arial" charset="0"/>
              </a:rPr>
              <a:t>	a good indicator of impaired renal function </a:t>
            </a:r>
          </a:p>
          <a:p>
            <a:pPr algn="just"/>
            <a:endParaRPr lang="en-US" sz="2000" b="1">
              <a:latin typeface="Arial" charset="0"/>
            </a:endParaRPr>
          </a:p>
          <a:p>
            <a:pPr algn="just"/>
            <a:r>
              <a:rPr lang="en-US" sz="2000" b="1">
                <a:solidFill>
                  <a:srgbClr val="FFFF00"/>
                </a:solidFill>
                <a:latin typeface="Arial" charset="0"/>
              </a:rPr>
              <a:t>But a normal serum creatinine</a:t>
            </a:r>
          </a:p>
          <a:p>
            <a:pPr algn="just"/>
            <a:r>
              <a:rPr lang="en-US" sz="2000" b="1">
                <a:latin typeface="Arial" charset="0"/>
              </a:rPr>
              <a:t>	does not necessarily indicate normal renal function as</a:t>
            </a:r>
          </a:p>
          <a:p>
            <a:pPr algn="just"/>
            <a:r>
              <a:rPr lang="en-US" sz="2000" b="1">
                <a:latin typeface="Arial" charset="0"/>
              </a:rPr>
              <a:t>	serum creatinine may not be elevated until GFR has fallen</a:t>
            </a:r>
          </a:p>
          <a:p>
            <a:pPr algn="just"/>
            <a:r>
              <a:rPr lang="en-US" sz="2000" b="1">
                <a:latin typeface="Arial" charset="0"/>
              </a:rPr>
              <a:t>	by as much as 50%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86868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23900" indent="-442913">
              <a:spcBef>
                <a:spcPct val="50000"/>
              </a:spcBef>
            </a:pPr>
            <a:r>
              <a:rPr lang="en-GB" sz="2800" b="1" u="sng" dirty="0">
                <a:solidFill>
                  <a:srgbClr val="FF00FF"/>
                </a:solidFill>
                <a:latin typeface="Arial" charset="0"/>
              </a:rPr>
              <a:t>Serum Urea ( 2.5-6.6 </a:t>
            </a:r>
            <a:r>
              <a:rPr lang="en-GB" sz="2800" b="1" u="sng" dirty="0" err="1">
                <a:solidFill>
                  <a:srgbClr val="FF00FF"/>
                </a:solidFill>
                <a:latin typeface="Arial" charset="0"/>
              </a:rPr>
              <a:t>mmol</a:t>
            </a:r>
            <a:r>
              <a:rPr lang="en-GB" sz="2800" b="1" u="sng" dirty="0">
                <a:solidFill>
                  <a:srgbClr val="FF00FF"/>
                </a:solidFill>
                <a:latin typeface="Arial" charset="0"/>
              </a:rPr>
              <a:t>/L) in adult:</a:t>
            </a:r>
            <a:r>
              <a:rPr lang="en-GB" sz="2800" b="1" dirty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marL="723900" indent="-442913"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  <a:latin typeface="Arial" charset="0"/>
              </a:rPr>
              <a:t>    </a:t>
            </a:r>
            <a:r>
              <a:rPr lang="en-GB" sz="2400" b="1" dirty="0">
                <a:latin typeface="Arial" charset="0"/>
              </a:rPr>
              <a:t>Urea is formed in the liver from ammonia</a:t>
            </a:r>
            <a:r>
              <a:rPr lang="en-GB" sz="2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2400" b="1" dirty="0">
                <a:latin typeface="Arial" charset="0"/>
              </a:rPr>
              <a:t>released from </a:t>
            </a:r>
            <a:r>
              <a:rPr lang="en-GB" sz="2400" b="1" dirty="0" err="1">
                <a:latin typeface="Arial" charset="0"/>
              </a:rPr>
              <a:t>deamination</a:t>
            </a:r>
            <a:r>
              <a:rPr lang="en-GB" sz="2400" b="1" dirty="0">
                <a:latin typeface="Arial" charset="0"/>
              </a:rPr>
              <a:t> of amino acids</a:t>
            </a:r>
            <a:r>
              <a:rPr lang="en-GB" sz="2800" b="1" dirty="0">
                <a:latin typeface="Arial" charset="0"/>
              </a:rPr>
              <a:t>. </a:t>
            </a:r>
            <a:br>
              <a:rPr lang="en-GB" sz="2800" b="1" dirty="0">
                <a:latin typeface="Arial" charset="0"/>
              </a:rPr>
            </a:br>
            <a:endParaRPr lang="en-GB" sz="2800" b="1" dirty="0" smtClean="0">
              <a:latin typeface="Arial" charset="0"/>
            </a:endParaRPr>
          </a:p>
          <a:p>
            <a:pPr marL="723900" indent="-442913">
              <a:spcBef>
                <a:spcPct val="50000"/>
              </a:spcBef>
            </a:pPr>
            <a:r>
              <a:rPr lang="en-GB" sz="2800" b="1" dirty="0" smtClean="0">
                <a:solidFill>
                  <a:srgbClr val="FFFF00"/>
                </a:solidFill>
                <a:latin typeface="Arial" charset="0"/>
              </a:rPr>
              <a:t>As a kidney function test, serum urea is inferior to serum </a:t>
            </a:r>
            <a:r>
              <a:rPr lang="en-GB" sz="2800" b="1" dirty="0" err="1" smtClean="0">
                <a:solidFill>
                  <a:srgbClr val="FFFF00"/>
                </a:solidFill>
                <a:latin typeface="Arial" charset="0"/>
              </a:rPr>
              <a:t>creatinine</a:t>
            </a:r>
            <a:r>
              <a:rPr lang="en-GB" sz="2800" b="1" dirty="0" smtClean="0">
                <a:solidFill>
                  <a:srgbClr val="FFFF00"/>
                </a:solidFill>
                <a:latin typeface="Arial" charset="0"/>
              </a:rPr>
              <a:t> because:</a:t>
            </a:r>
            <a:endParaRPr lang="en-GB" sz="2800" dirty="0" smtClean="0">
              <a:solidFill>
                <a:srgbClr val="FFFF00"/>
              </a:solidFill>
              <a:latin typeface="Arial" charset="0"/>
            </a:endParaRPr>
          </a:p>
          <a:p>
            <a:pPr marL="723900" indent="-442913">
              <a:spcBef>
                <a:spcPct val="50000"/>
              </a:spcBef>
            </a:pPr>
            <a:r>
              <a:rPr lang="en-GB" sz="2800" dirty="0" smtClean="0">
                <a:latin typeface="Arial" charset="0"/>
                <a:sym typeface="Marlett" pitchFamily="2" charset="2"/>
              </a:rPr>
              <a:t></a:t>
            </a:r>
            <a:r>
              <a:rPr lang="en-GB" sz="2800" dirty="0" smtClean="0">
                <a:latin typeface="Arial" charset="0"/>
              </a:rPr>
              <a:t> </a:t>
            </a:r>
            <a:r>
              <a:rPr lang="en-GB" sz="2000" b="1" dirty="0">
                <a:latin typeface="Arial" charset="0"/>
              </a:rPr>
              <a:t>High protein diet increases urea formation. </a:t>
            </a:r>
            <a:endParaRPr lang="en-GB" sz="2000" dirty="0">
              <a:latin typeface="Arial" charset="0"/>
            </a:endParaRPr>
          </a:p>
          <a:p>
            <a:pPr marL="723900" indent="-442913">
              <a:spcBef>
                <a:spcPct val="50000"/>
              </a:spcBef>
              <a:buFont typeface="Marlett"/>
              <a:buChar char="h"/>
            </a:pPr>
            <a:r>
              <a:rPr lang="en-GB" sz="2000" b="1" dirty="0" smtClean="0">
                <a:latin typeface="Arial" charset="0"/>
              </a:rPr>
              <a:t>Any </a:t>
            </a:r>
            <a:r>
              <a:rPr lang="en-GB" sz="2000" b="1" dirty="0">
                <a:latin typeface="Arial" charset="0"/>
              </a:rPr>
              <a:t>condition of </a:t>
            </a:r>
            <a:r>
              <a:rPr lang="en-GB" sz="2000" b="1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</a:t>
            </a:r>
            <a:r>
              <a:rPr lang="en-GB" sz="2000" b="1" dirty="0">
                <a:latin typeface="Arial" charset="0"/>
              </a:rPr>
              <a:t> proteins catabolism </a:t>
            </a:r>
            <a:r>
              <a:rPr lang="en-GB" sz="2000" b="1" i="1" dirty="0">
                <a:latin typeface="Arial" charset="0"/>
              </a:rPr>
              <a:t>(Cushing syndrome, diabetes mellitus, starvation, </a:t>
            </a:r>
            <a:r>
              <a:rPr lang="en-GB" sz="2000" b="1" i="1" dirty="0" err="1">
                <a:latin typeface="Arial" charset="0"/>
              </a:rPr>
              <a:t>thyrotoxicosis</a:t>
            </a:r>
            <a:r>
              <a:rPr lang="en-GB" sz="2000" b="1" i="1" dirty="0">
                <a:latin typeface="Arial" charset="0"/>
              </a:rPr>
              <a:t>)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>
                <a:latin typeface="Arial" charset="0"/>
                <a:sym typeface="Symbol" pitchFamily="18" charset="2"/>
              </a:rPr>
              <a:t></a:t>
            </a:r>
            <a:r>
              <a:rPr lang="en-GB" sz="2000" b="1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</a:t>
            </a:r>
            <a:r>
              <a:rPr lang="en-GB" sz="2000" b="1" dirty="0">
                <a:latin typeface="Arial" charset="0"/>
              </a:rPr>
              <a:t> urea formation. </a:t>
            </a:r>
            <a:endParaRPr lang="en-GB" sz="2000" b="1" dirty="0" smtClean="0">
              <a:latin typeface="Arial" charset="0"/>
            </a:endParaRPr>
          </a:p>
          <a:p>
            <a:pPr marL="723900" indent="-442913">
              <a:spcBef>
                <a:spcPct val="50000"/>
              </a:spcBef>
              <a:buFont typeface="Marlett"/>
              <a:buChar char="h"/>
            </a:pPr>
            <a:r>
              <a:rPr lang="en-GB" sz="2000" b="1" dirty="0" smtClean="0">
                <a:latin typeface="Arial" charset="0"/>
              </a:rPr>
              <a:t>Severe </a:t>
            </a:r>
            <a:r>
              <a:rPr lang="en-GB" sz="2000" b="1" dirty="0" err="1" smtClean="0">
                <a:latin typeface="Arial" charset="0"/>
              </a:rPr>
              <a:t>Vomitting</a:t>
            </a:r>
            <a:r>
              <a:rPr lang="en-GB" sz="2000" b="1" dirty="0" smtClean="0">
                <a:latin typeface="Arial" charset="0"/>
              </a:rPr>
              <a:t> and </a:t>
            </a:r>
            <a:r>
              <a:rPr lang="en-GB" sz="2000" b="1" dirty="0" err="1" smtClean="0">
                <a:latin typeface="Arial" charset="0"/>
              </a:rPr>
              <a:t>Diarrhea</a:t>
            </a:r>
            <a:r>
              <a:rPr lang="en-GB" sz="2000" b="1" dirty="0" smtClean="0">
                <a:latin typeface="Arial" charset="0"/>
              </a:rPr>
              <a:t> (Dehydration) leads to high Urea and Serum </a:t>
            </a:r>
            <a:r>
              <a:rPr lang="en-GB" sz="2000" b="1" dirty="0" err="1" smtClean="0">
                <a:latin typeface="Arial" charset="0"/>
              </a:rPr>
              <a:t>Creatinine</a:t>
            </a:r>
            <a:r>
              <a:rPr lang="en-GB" sz="2000" b="1" dirty="0" smtClean="0">
                <a:latin typeface="Arial" charset="0"/>
              </a:rPr>
              <a:t> will be Normal</a:t>
            </a:r>
            <a:endParaRPr lang="en-GB" sz="2000" dirty="0">
              <a:latin typeface="Arial" charset="0"/>
            </a:endParaRPr>
          </a:p>
          <a:p>
            <a:pPr marL="723900" indent="-442913">
              <a:spcBef>
                <a:spcPct val="50000"/>
              </a:spcBef>
            </a:pPr>
            <a:r>
              <a:rPr lang="en-GB" sz="2000" dirty="0">
                <a:latin typeface="Arial" charset="0"/>
              </a:rPr>
              <a:t> </a:t>
            </a:r>
            <a:r>
              <a:rPr lang="en-GB" sz="2000" dirty="0">
                <a:latin typeface="Arial" charset="0"/>
                <a:sym typeface="Marlett" pitchFamily="2" charset="2"/>
              </a:rPr>
              <a:t></a:t>
            </a:r>
            <a:r>
              <a:rPr lang="en-GB" sz="2000" dirty="0">
                <a:latin typeface="Arial" charset="0"/>
              </a:rPr>
              <a:t> </a:t>
            </a:r>
            <a:r>
              <a:rPr lang="en-GB" sz="2000" b="1" dirty="0">
                <a:latin typeface="Arial" charset="0"/>
              </a:rPr>
              <a:t>50 % or more of urea filtered at the </a:t>
            </a:r>
            <a:r>
              <a:rPr lang="en-GB" sz="2000" b="1" dirty="0" err="1">
                <a:latin typeface="Arial" charset="0"/>
              </a:rPr>
              <a:t>glomerulus</a:t>
            </a:r>
            <a:r>
              <a:rPr lang="en-GB" sz="2000" b="1" dirty="0">
                <a:latin typeface="Arial" charset="0"/>
              </a:rPr>
              <a:t> is passively reabsorbed by the renal tubules</a:t>
            </a:r>
            <a:r>
              <a:rPr lang="en-GB" sz="2800" b="1" dirty="0">
                <a:latin typeface="Arial" charset="0"/>
              </a:rPr>
              <a:t>.</a:t>
            </a:r>
            <a:r>
              <a:rPr lang="en-GB" sz="2400" b="1" dirty="0">
                <a:latin typeface="Arial" charset="0"/>
              </a:rPr>
              <a:t> </a:t>
            </a:r>
            <a:endParaRPr lang="en-US" sz="24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81000" y="1676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grpSp>
        <p:nvGrpSpPr>
          <p:cNvPr id="23555" name="Group 65"/>
          <p:cNvGrpSpPr>
            <a:grpSpLocks/>
          </p:cNvGrpSpPr>
          <p:nvPr/>
        </p:nvGrpSpPr>
        <p:grpSpPr bwMode="auto">
          <a:xfrm>
            <a:off x="539750" y="1268413"/>
            <a:ext cx="8229600" cy="4876800"/>
            <a:chOff x="-3" y="-3"/>
            <a:chExt cx="3058" cy="4360"/>
          </a:xfrm>
        </p:grpSpPr>
        <p:grpSp>
          <p:nvGrpSpPr>
            <p:cNvPr id="23569" name="Group 63"/>
            <p:cNvGrpSpPr>
              <a:grpSpLocks/>
            </p:cNvGrpSpPr>
            <p:nvPr/>
          </p:nvGrpSpPr>
          <p:grpSpPr bwMode="auto">
            <a:xfrm>
              <a:off x="0" y="0"/>
              <a:ext cx="3052" cy="4354"/>
              <a:chOff x="0" y="0"/>
              <a:chExt cx="3052" cy="4354"/>
            </a:xfrm>
          </p:grpSpPr>
          <p:grpSp>
            <p:nvGrpSpPr>
              <p:cNvPr id="23571" name="Group 24"/>
              <p:cNvGrpSpPr>
                <a:grpSpLocks/>
              </p:cNvGrpSpPr>
              <p:nvPr/>
            </p:nvGrpSpPr>
            <p:grpSpPr bwMode="auto">
              <a:xfrm>
                <a:off x="0" y="0"/>
                <a:ext cx="1742" cy="422"/>
                <a:chOff x="0" y="0"/>
                <a:chExt cx="1742" cy="422"/>
              </a:xfrm>
            </p:grpSpPr>
            <p:sp>
              <p:nvSpPr>
                <p:cNvPr id="23629" name="Rectangle 3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656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solidFill>
                        <a:srgbClr val="FFFF00"/>
                      </a:solidFill>
                      <a:latin typeface="Arial Black" pitchFamily="34" charset="0"/>
                    </a:rPr>
                    <a:t>SODIUM</a:t>
                  </a:r>
                </a:p>
                <a:p>
                  <a:pPr eaLnBrk="0" hangingPunct="0"/>
                  <a:endParaRPr lang="en-US" sz="2000">
                    <a:solidFill>
                      <a:srgbClr val="FFFF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630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4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72" name="Group 26"/>
              <p:cNvGrpSpPr>
                <a:grpSpLocks/>
              </p:cNvGrpSpPr>
              <p:nvPr/>
            </p:nvGrpSpPr>
            <p:grpSpPr bwMode="auto">
              <a:xfrm>
                <a:off x="1742" y="0"/>
                <a:ext cx="1310" cy="422"/>
                <a:chOff x="1742" y="0"/>
                <a:chExt cx="1310" cy="422"/>
              </a:xfrm>
            </p:grpSpPr>
            <p:sp>
              <p:nvSpPr>
                <p:cNvPr id="23627" name="Rectangle 4"/>
                <p:cNvSpPr>
                  <a:spLocks noChangeArrowheads="1"/>
                </p:cNvSpPr>
                <p:nvPr/>
              </p:nvSpPr>
              <p:spPr bwMode="auto">
                <a:xfrm>
                  <a:off x="1785" y="0"/>
                  <a:ext cx="122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solidFill>
                        <a:srgbClr val="FFFF00"/>
                      </a:solidFill>
                      <a:latin typeface="Arial Black" pitchFamily="34" charset="0"/>
                    </a:rPr>
                    <a:t>135  to 145  mEq/L</a:t>
                  </a:r>
                </a:p>
                <a:p>
                  <a:pPr eaLnBrk="0" hangingPunct="0"/>
                  <a:endParaRPr lang="en-US" sz="2000">
                    <a:solidFill>
                      <a:srgbClr val="FFFF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628" name="Rectangle 25"/>
                <p:cNvSpPr>
                  <a:spLocks noChangeArrowheads="1"/>
                </p:cNvSpPr>
                <p:nvPr/>
              </p:nvSpPr>
              <p:spPr bwMode="auto">
                <a:xfrm>
                  <a:off x="1742" y="0"/>
                  <a:ext cx="131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73" name="Group 28"/>
              <p:cNvGrpSpPr>
                <a:grpSpLocks/>
              </p:cNvGrpSpPr>
              <p:nvPr/>
            </p:nvGrpSpPr>
            <p:grpSpPr bwMode="auto">
              <a:xfrm>
                <a:off x="0" y="422"/>
                <a:ext cx="1742" cy="422"/>
                <a:chOff x="0" y="422"/>
                <a:chExt cx="1742" cy="422"/>
              </a:xfrm>
            </p:grpSpPr>
            <p:sp>
              <p:nvSpPr>
                <p:cNvPr id="23625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422"/>
                  <a:ext cx="1656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latin typeface="Arial Black" pitchFamily="34" charset="0"/>
                    </a:rPr>
                    <a:t>POTASSIUM</a:t>
                  </a:r>
                </a:p>
                <a:p>
                  <a:pPr eaLnBrk="0" hangingPunct="0"/>
                  <a:endParaRPr lang="en-US" sz="2000">
                    <a:solidFill>
                      <a:srgbClr val="66FFFF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626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422"/>
                  <a:ext cx="174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74" name="Group 30"/>
              <p:cNvGrpSpPr>
                <a:grpSpLocks/>
              </p:cNvGrpSpPr>
              <p:nvPr/>
            </p:nvGrpSpPr>
            <p:grpSpPr bwMode="auto">
              <a:xfrm>
                <a:off x="1742" y="422"/>
                <a:ext cx="1310" cy="422"/>
                <a:chOff x="1742" y="422"/>
                <a:chExt cx="1310" cy="422"/>
              </a:xfrm>
            </p:grpSpPr>
            <p:sp>
              <p:nvSpPr>
                <p:cNvPr id="23623" name="Rectangle 6"/>
                <p:cNvSpPr>
                  <a:spLocks noChangeArrowheads="1"/>
                </p:cNvSpPr>
                <p:nvPr/>
              </p:nvSpPr>
              <p:spPr bwMode="auto">
                <a:xfrm>
                  <a:off x="1785" y="422"/>
                  <a:ext cx="122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latin typeface="Arial Black" pitchFamily="34" charset="0"/>
                    </a:rPr>
                    <a:t>3.5   to 5.5  mEq/L</a:t>
                  </a:r>
                </a:p>
                <a:p>
                  <a:pPr eaLnBrk="0" hangingPunct="0"/>
                  <a:endParaRPr lang="en-US" sz="2000">
                    <a:latin typeface="Arial Black" pitchFamily="34" charset="0"/>
                  </a:endParaRPr>
                </a:p>
              </p:txBody>
            </p:sp>
            <p:sp>
              <p:nvSpPr>
                <p:cNvPr id="23624" name="Rectangle 29"/>
                <p:cNvSpPr>
                  <a:spLocks noChangeArrowheads="1"/>
                </p:cNvSpPr>
                <p:nvPr/>
              </p:nvSpPr>
              <p:spPr bwMode="auto">
                <a:xfrm>
                  <a:off x="1742" y="422"/>
                  <a:ext cx="131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75" name="Group 32"/>
              <p:cNvGrpSpPr>
                <a:grpSpLocks/>
              </p:cNvGrpSpPr>
              <p:nvPr/>
            </p:nvGrpSpPr>
            <p:grpSpPr bwMode="auto">
              <a:xfrm>
                <a:off x="0" y="844"/>
                <a:ext cx="1742" cy="422"/>
                <a:chOff x="0" y="844"/>
                <a:chExt cx="1742" cy="422"/>
              </a:xfrm>
            </p:grpSpPr>
            <p:sp>
              <p:nvSpPr>
                <p:cNvPr id="23621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844"/>
                  <a:ext cx="1656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solidFill>
                        <a:srgbClr val="FFFF00"/>
                      </a:solidFill>
                      <a:latin typeface="Arial Black" pitchFamily="34" charset="0"/>
                    </a:rPr>
                    <a:t>CHLORIDES</a:t>
                  </a:r>
                </a:p>
                <a:p>
                  <a:pPr eaLnBrk="0" hangingPunct="0"/>
                  <a:endParaRPr lang="en-US" sz="2000">
                    <a:solidFill>
                      <a:srgbClr val="FFFF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622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844"/>
                  <a:ext cx="174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76" name="Group 34"/>
              <p:cNvGrpSpPr>
                <a:grpSpLocks/>
              </p:cNvGrpSpPr>
              <p:nvPr/>
            </p:nvGrpSpPr>
            <p:grpSpPr bwMode="auto">
              <a:xfrm>
                <a:off x="1742" y="844"/>
                <a:ext cx="1310" cy="422"/>
                <a:chOff x="1742" y="844"/>
                <a:chExt cx="1310" cy="422"/>
              </a:xfrm>
            </p:grpSpPr>
            <p:sp>
              <p:nvSpPr>
                <p:cNvPr id="23619" name="Rectangle 8"/>
                <p:cNvSpPr>
                  <a:spLocks noChangeArrowheads="1"/>
                </p:cNvSpPr>
                <p:nvPr/>
              </p:nvSpPr>
              <p:spPr bwMode="auto">
                <a:xfrm>
                  <a:off x="1785" y="844"/>
                  <a:ext cx="122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solidFill>
                        <a:srgbClr val="FFFF00"/>
                      </a:solidFill>
                      <a:latin typeface="Arial Black" pitchFamily="34" charset="0"/>
                    </a:rPr>
                    <a:t>100  to 110   mEq/L</a:t>
                  </a:r>
                </a:p>
                <a:p>
                  <a:pPr eaLnBrk="0" hangingPunct="0"/>
                  <a:endParaRPr lang="en-US" sz="2000">
                    <a:solidFill>
                      <a:srgbClr val="FFFF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620" name="Rectangle 33"/>
                <p:cNvSpPr>
                  <a:spLocks noChangeArrowheads="1"/>
                </p:cNvSpPr>
                <p:nvPr/>
              </p:nvSpPr>
              <p:spPr bwMode="auto">
                <a:xfrm>
                  <a:off x="1742" y="844"/>
                  <a:ext cx="131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77" name="Group 36"/>
              <p:cNvGrpSpPr>
                <a:grpSpLocks/>
              </p:cNvGrpSpPr>
              <p:nvPr/>
            </p:nvGrpSpPr>
            <p:grpSpPr bwMode="auto">
              <a:xfrm>
                <a:off x="0" y="1266"/>
                <a:ext cx="1742" cy="422"/>
                <a:chOff x="0" y="1266"/>
                <a:chExt cx="1742" cy="422"/>
              </a:xfrm>
            </p:grpSpPr>
            <p:sp>
              <p:nvSpPr>
                <p:cNvPr id="23617" name="Rectangle 9"/>
                <p:cNvSpPr>
                  <a:spLocks noChangeArrowheads="1"/>
                </p:cNvSpPr>
                <p:nvPr/>
              </p:nvSpPr>
              <p:spPr bwMode="auto">
                <a:xfrm>
                  <a:off x="43" y="1266"/>
                  <a:ext cx="1656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latin typeface="Arial Black" pitchFamily="34" charset="0"/>
                    </a:rPr>
                    <a:t>BICARBONATE</a:t>
                  </a:r>
                </a:p>
                <a:p>
                  <a:pPr eaLnBrk="0" hangingPunct="0"/>
                  <a:endParaRPr lang="en-US" sz="2000">
                    <a:solidFill>
                      <a:srgbClr val="66FFFF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618" name="Rectangle 35"/>
                <p:cNvSpPr>
                  <a:spLocks noChangeArrowheads="1"/>
                </p:cNvSpPr>
                <p:nvPr/>
              </p:nvSpPr>
              <p:spPr bwMode="auto">
                <a:xfrm>
                  <a:off x="0" y="1266"/>
                  <a:ext cx="174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78" name="Group 38"/>
              <p:cNvGrpSpPr>
                <a:grpSpLocks/>
              </p:cNvGrpSpPr>
              <p:nvPr/>
            </p:nvGrpSpPr>
            <p:grpSpPr bwMode="auto">
              <a:xfrm>
                <a:off x="1742" y="1266"/>
                <a:ext cx="1310" cy="422"/>
                <a:chOff x="1742" y="1266"/>
                <a:chExt cx="1310" cy="422"/>
              </a:xfrm>
            </p:grpSpPr>
            <p:sp>
              <p:nvSpPr>
                <p:cNvPr id="23615" name="Rectangle 10"/>
                <p:cNvSpPr>
                  <a:spLocks noChangeArrowheads="1"/>
                </p:cNvSpPr>
                <p:nvPr/>
              </p:nvSpPr>
              <p:spPr bwMode="auto">
                <a:xfrm>
                  <a:off x="1785" y="1266"/>
                  <a:ext cx="122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latin typeface="Arial Black" pitchFamily="34" charset="0"/>
                    </a:rPr>
                    <a:t>24  to 26   mEq/L</a:t>
                  </a:r>
                </a:p>
                <a:p>
                  <a:pPr eaLnBrk="0" hangingPunct="0"/>
                  <a:endParaRPr lang="en-US" sz="2000">
                    <a:latin typeface="Arial Black" pitchFamily="34" charset="0"/>
                  </a:endParaRPr>
                </a:p>
              </p:txBody>
            </p:sp>
            <p:sp>
              <p:nvSpPr>
                <p:cNvPr id="23616" name="Rectangle 37"/>
                <p:cNvSpPr>
                  <a:spLocks noChangeArrowheads="1"/>
                </p:cNvSpPr>
                <p:nvPr/>
              </p:nvSpPr>
              <p:spPr bwMode="auto">
                <a:xfrm>
                  <a:off x="1742" y="1266"/>
                  <a:ext cx="131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79" name="Group 40"/>
              <p:cNvGrpSpPr>
                <a:grpSpLocks/>
              </p:cNvGrpSpPr>
              <p:nvPr/>
            </p:nvGrpSpPr>
            <p:grpSpPr bwMode="auto">
              <a:xfrm>
                <a:off x="0" y="1688"/>
                <a:ext cx="1742" cy="422"/>
                <a:chOff x="0" y="1688"/>
                <a:chExt cx="1742" cy="422"/>
              </a:xfrm>
            </p:grpSpPr>
            <p:sp>
              <p:nvSpPr>
                <p:cNvPr id="23613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1688"/>
                  <a:ext cx="1656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solidFill>
                        <a:srgbClr val="FFFF00"/>
                      </a:solidFill>
                      <a:latin typeface="Arial Black" pitchFamily="34" charset="0"/>
                    </a:rPr>
                    <a:t>CALCIUM</a:t>
                  </a:r>
                </a:p>
                <a:p>
                  <a:pPr eaLnBrk="0" hangingPunct="0"/>
                  <a:endParaRPr lang="en-US" sz="2000">
                    <a:solidFill>
                      <a:srgbClr val="FFFF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614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1688"/>
                  <a:ext cx="174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80" name="Group 42"/>
              <p:cNvGrpSpPr>
                <a:grpSpLocks/>
              </p:cNvGrpSpPr>
              <p:nvPr/>
            </p:nvGrpSpPr>
            <p:grpSpPr bwMode="auto">
              <a:xfrm>
                <a:off x="1742" y="1688"/>
                <a:ext cx="1310" cy="422"/>
                <a:chOff x="1742" y="1688"/>
                <a:chExt cx="1310" cy="422"/>
              </a:xfrm>
            </p:grpSpPr>
            <p:sp>
              <p:nvSpPr>
                <p:cNvPr id="23611" name="Rectangle 12"/>
                <p:cNvSpPr>
                  <a:spLocks noChangeArrowheads="1"/>
                </p:cNvSpPr>
                <p:nvPr/>
              </p:nvSpPr>
              <p:spPr bwMode="auto">
                <a:xfrm>
                  <a:off x="1785" y="1688"/>
                  <a:ext cx="122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solidFill>
                        <a:srgbClr val="FFFF00"/>
                      </a:solidFill>
                      <a:latin typeface="Arial Black" pitchFamily="34" charset="0"/>
                    </a:rPr>
                    <a:t>8.6  to 10 mg/dl</a:t>
                  </a:r>
                </a:p>
                <a:p>
                  <a:pPr eaLnBrk="0" hangingPunct="0"/>
                  <a:endParaRPr lang="en-US" sz="2000">
                    <a:solidFill>
                      <a:srgbClr val="FFFF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612" name="Rectangle 41"/>
                <p:cNvSpPr>
                  <a:spLocks noChangeArrowheads="1"/>
                </p:cNvSpPr>
                <p:nvPr/>
              </p:nvSpPr>
              <p:spPr bwMode="auto">
                <a:xfrm>
                  <a:off x="1742" y="1688"/>
                  <a:ext cx="131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81" name="Group 44"/>
              <p:cNvGrpSpPr>
                <a:grpSpLocks/>
              </p:cNvGrpSpPr>
              <p:nvPr/>
            </p:nvGrpSpPr>
            <p:grpSpPr bwMode="auto">
              <a:xfrm>
                <a:off x="0" y="2110"/>
                <a:ext cx="1742" cy="422"/>
                <a:chOff x="0" y="2110"/>
                <a:chExt cx="1742" cy="422"/>
              </a:xfrm>
            </p:grpSpPr>
            <p:sp>
              <p:nvSpPr>
                <p:cNvPr id="23609" name="Rectangle 13"/>
                <p:cNvSpPr>
                  <a:spLocks noChangeArrowheads="1"/>
                </p:cNvSpPr>
                <p:nvPr/>
              </p:nvSpPr>
              <p:spPr bwMode="auto">
                <a:xfrm>
                  <a:off x="43" y="2110"/>
                  <a:ext cx="1656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latin typeface="Arial Black" pitchFamily="34" charset="0"/>
                    </a:rPr>
                    <a:t>MAGNESIUM</a:t>
                  </a:r>
                </a:p>
                <a:p>
                  <a:pPr eaLnBrk="0" hangingPunct="0"/>
                  <a:endParaRPr lang="en-US" sz="2000">
                    <a:solidFill>
                      <a:srgbClr val="66FFFF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610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2110"/>
                  <a:ext cx="174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82" name="Group 46"/>
              <p:cNvGrpSpPr>
                <a:grpSpLocks/>
              </p:cNvGrpSpPr>
              <p:nvPr/>
            </p:nvGrpSpPr>
            <p:grpSpPr bwMode="auto">
              <a:xfrm>
                <a:off x="1742" y="2110"/>
                <a:ext cx="1310" cy="422"/>
                <a:chOff x="1742" y="2110"/>
                <a:chExt cx="1310" cy="422"/>
              </a:xfrm>
            </p:grpSpPr>
            <p:sp>
              <p:nvSpPr>
                <p:cNvPr id="23607" name="Rectangle 14"/>
                <p:cNvSpPr>
                  <a:spLocks noChangeArrowheads="1"/>
                </p:cNvSpPr>
                <p:nvPr/>
              </p:nvSpPr>
              <p:spPr bwMode="auto">
                <a:xfrm>
                  <a:off x="1785" y="2110"/>
                  <a:ext cx="122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latin typeface="Arial Black" pitchFamily="34" charset="0"/>
                    </a:rPr>
                    <a:t>1.6  to 2.4  mg/dl</a:t>
                  </a:r>
                </a:p>
                <a:p>
                  <a:pPr eaLnBrk="0" hangingPunct="0"/>
                  <a:endParaRPr lang="en-US" sz="2000">
                    <a:solidFill>
                      <a:srgbClr val="66FFFF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608" name="Rectangle 45"/>
                <p:cNvSpPr>
                  <a:spLocks noChangeArrowheads="1"/>
                </p:cNvSpPr>
                <p:nvPr/>
              </p:nvSpPr>
              <p:spPr bwMode="auto">
                <a:xfrm>
                  <a:off x="1742" y="2110"/>
                  <a:ext cx="131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83" name="Group 48"/>
              <p:cNvGrpSpPr>
                <a:grpSpLocks/>
              </p:cNvGrpSpPr>
              <p:nvPr/>
            </p:nvGrpSpPr>
            <p:grpSpPr bwMode="auto">
              <a:xfrm>
                <a:off x="0" y="2532"/>
                <a:ext cx="1742" cy="422"/>
                <a:chOff x="0" y="2532"/>
                <a:chExt cx="1742" cy="422"/>
              </a:xfrm>
            </p:grpSpPr>
            <p:sp>
              <p:nvSpPr>
                <p:cNvPr id="23605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2532"/>
                  <a:ext cx="1656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solidFill>
                        <a:srgbClr val="FFFF00"/>
                      </a:solidFill>
                      <a:latin typeface="Arial Black" pitchFamily="34" charset="0"/>
                    </a:rPr>
                    <a:t>PHOSPHORUS</a:t>
                  </a:r>
                </a:p>
                <a:p>
                  <a:pPr eaLnBrk="0" hangingPunct="0"/>
                  <a:endParaRPr lang="en-US" sz="2000">
                    <a:solidFill>
                      <a:srgbClr val="FFFF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606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2532"/>
                  <a:ext cx="174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84" name="Group 50"/>
              <p:cNvGrpSpPr>
                <a:grpSpLocks/>
              </p:cNvGrpSpPr>
              <p:nvPr/>
            </p:nvGrpSpPr>
            <p:grpSpPr bwMode="auto">
              <a:xfrm>
                <a:off x="1742" y="2532"/>
                <a:ext cx="1310" cy="422"/>
                <a:chOff x="1742" y="2532"/>
                <a:chExt cx="1310" cy="422"/>
              </a:xfrm>
            </p:grpSpPr>
            <p:sp>
              <p:nvSpPr>
                <p:cNvPr id="23603" name="Rectangle 16"/>
                <p:cNvSpPr>
                  <a:spLocks noChangeArrowheads="1"/>
                </p:cNvSpPr>
                <p:nvPr/>
              </p:nvSpPr>
              <p:spPr bwMode="auto">
                <a:xfrm>
                  <a:off x="1785" y="2532"/>
                  <a:ext cx="122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solidFill>
                        <a:srgbClr val="FFFF00"/>
                      </a:solidFill>
                      <a:latin typeface="Arial Black" pitchFamily="34" charset="0"/>
                    </a:rPr>
                    <a:t>3.0  to 5.0  mg/dl</a:t>
                  </a:r>
                </a:p>
                <a:p>
                  <a:pPr eaLnBrk="0" hangingPunct="0"/>
                  <a:endParaRPr lang="en-US" sz="2000">
                    <a:solidFill>
                      <a:srgbClr val="FFFF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604" name="Rectangle 49"/>
                <p:cNvSpPr>
                  <a:spLocks noChangeArrowheads="1"/>
                </p:cNvSpPr>
                <p:nvPr/>
              </p:nvSpPr>
              <p:spPr bwMode="auto">
                <a:xfrm>
                  <a:off x="1742" y="2532"/>
                  <a:ext cx="131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85" name="Group 52"/>
              <p:cNvGrpSpPr>
                <a:grpSpLocks/>
              </p:cNvGrpSpPr>
              <p:nvPr/>
            </p:nvGrpSpPr>
            <p:grpSpPr bwMode="auto">
              <a:xfrm>
                <a:off x="0" y="2954"/>
                <a:ext cx="1742" cy="422"/>
                <a:chOff x="0" y="2954"/>
                <a:chExt cx="1742" cy="422"/>
              </a:xfrm>
            </p:grpSpPr>
            <p:sp>
              <p:nvSpPr>
                <p:cNvPr id="23601" name="Rectangle 17"/>
                <p:cNvSpPr>
                  <a:spLocks noChangeArrowheads="1"/>
                </p:cNvSpPr>
                <p:nvPr/>
              </p:nvSpPr>
              <p:spPr bwMode="auto">
                <a:xfrm>
                  <a:off x="43" y="2954"/>
                  <a:ext cx="1656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latin typeface="Arial Black" pitchFamily="34" charset="0"/>
                    </a:rPr>
                    <a:t>URIC ACID</a:t>
                  </a:r>
                </a:p>
                <a:p>
                  <a:pPr eaLnBrk="0" hangingPunct="0"/>
                  <a:endParaRPr lang="en-US" sz="2000">
                    <a:solidFill>
                      <a:srgbClr val="66FFFF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602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2954"/>
                  <a:ext cx="174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86" name="Group 54"/>
              <p:cNvGrpSpPr>
                <a:grpSpLocks/>
              </p:cNvGrpSpPr>
              <p:nvPr/>
            </p:nvGrpSpPr>
            <p:grpSpPr bwMode="auto">
              <a:xfrm>
                <a:off x="1742" y="2954"/>
                <a:ext cx="1310" cy="422"/>
                <a:chOff x="1742" y="2954"/>
                <a:chExt cx="1310" cy="422"/>
              </a:xfrm>
            </p:grpSpPr>
            <p:sp>
              <p:nvSpPr>
                <p:cNvPr id="23599" name="Rectangle 18"/>
                <p:cNvSpPr>
                  <a:spLocks noChangeArrowheads="1"/>
                </p:cNvSpPr>
                <p:nvPr/>
              </p:nvSpPr>
              <p:spPr bwMode="auto">
                <a:xfrm>
                  <a:off x="1785" y="2954"/>
                  <a:ext cx="122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latin typeface="Arial Black" pitchFamily="34" charset="0"/>
                    </a:rPr>
                    <a:t>2.5  to 6.0  mg/dl</a:t>
                  </a:r>
                </a:p>
                <a:p>
                  <a:pPr eaLnBrk="0" hangingPunct="0"/>
                  <a:endParaRPr lang="en-US" sz="2000">
                    <a:latin typeface="Arial Black" pitchFamily="34" charset="0"/>
                  </a:endParaRPr>
                </a:p>
              </p:txBody>
            </p:sp>
            <p:sp>
              <p:nvSpPr>
                <p:cNvPr id="23600" name="Rectangle 53"/>
                <p:cNvSpPr>
                  <a:spLocks noChangeArrowheads="1"/>
                </p:cNvSpPr>
                <p:nvPr/>
              </p:nvSpPr>
              <p:spPr bwMode="auto">
                <a:xfrm>
                  <a:off x="1742" y="2954"/>
                  <a:ext cx="131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87" name="Group 56"/>
              <p:cNvGrpSpPr>
                <a:grpSpLocks/>
              </p:cNvGrpSpPr>
              <p:nvPr/>
            </p:nvGrpSpPr>
            <p:grpSpPr bwMode="auto">
              <a:xfrm>
                <a:off x="0" y="3376"/>
                <a:ext cx="1742" cy="422"/>
                <a:chOff x="0" y="3376"/>
                <a:chExt cx="1742" cy="422"/>
              </a:xfrm>
            </p:grpSpPr>
            <p:sp>
              <p:nvSpPr>
                <p:cNvPr id="23597" name="Rectangle 19"/>
                <p:cNvSpPr>
                  <a:spLocks noChangeArrowheads="1"/>
                </p:cNvSpPr>
                <p:nvPr/>
              </p:nvSpPr>
              <p:spPr bwMode="auto">
                <a:xfrm>
                  <a:off x="43" y="3376"/>
                  <a:ext cx="1656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solidFill>
                        <a:srgbClr val="FFFF00"/>
                      </a:solidFill>
                      <a:latin typeface="Arial Black" pitchFamily="34" charset="0"/>
                    </a:rPr>
                    <a:t>pH</a:t>
                  </a:r>
                </a:p>
                <a:p>
                  <a:pPr eaLnBrk="0" hangingPunct="0"/>
                  <a:endParaRPr lang="en-US" sz="2000">
                    <a:solidFill>
                      <a:srgbClr val="FFFF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598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3376"/>
                  <a:ext cx="174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88" name="Group 58"/>
              <p:cNvGrpSpPr>
                <a:grpSpLocks/>
              </p:cNvGrpSpPr>
              <p:nvPr/>
            </p:nvGrpSpPr>
            <p:grpSpPr bwMode="auto">
              <a:xfrm>
                <a:off x="1742" y="3376"/>
                <a:ext cx="1310" cy="422"/>
                <a:chOff x="1742" y="3376"/>
                <a:chExt cx="1310" cy="422"/>
              </a:xfrm>
            </p:grpSpPr>
            <p:sp>
              <p:nvSpPr>
                <p:cNvPr id="23595" name="Rectangle 20"/>
                <p:cNvSpPr>
                  <a:spLocks noChangeArrowheads="1"/>
                </p:cNvSpPr>
                <p:nvPr/>
              </p:nvSpPr>
              <p:spPr bwMode="auto">
                <a:xfrm>
                  <a:off x="1785" y="3376"/>
                  <a:ext cx="122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solidFill>
                        <a:srgbClr val="FFFF00"/>
                      </a:solidFill>
                      <a:latin typeface="Arial Black" pitchFamily="34" charset="0"/>
                    </a:rPr>
                    <a:t>7.4</a:t>
                  </a:r>
                </a:p>
                <a:p>
                  <a:pPr eaLnBrk="0" hangingPunct="0"/>
                  <a:endParaRPr lang="en-US" sz="2000">
                    <a:solidFill>
                      <a:srgbClr val="FFFF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596" name="Rectangle 57"/>
                <p:cNvSpPr>
                  <a:spLocks noChangeArrowheads="1"/>
                </p:cNvSpPr>
                <p:nvPr/>
              </p:nvSpPr>
              <p:spPr bwMode="auto">
                <a:xfrm>
                  <a:off x="1742" y="3376"/>
                  <a:ext cx="131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89" name="Group 60"/>
              <p:cNvGrpSpPr>
                <a:grpSpLocks/>
              </p:cNvGrpSpPr>
              <p:nvPr/>
            </p:nvGrpSpPr>
            <p:grpSpPr bwMode="auto">
              <a:xfrm>
                <a:off x="0" y="3798"/>
                <a:ext cx="1742" cy="556"/>
                <a:chOff x="0" y="3798"/>
                <a:chExt cx="1742" cy="556"/>
              </a:xfrm>
            </p:grpSpPr>
            <p:sp>
              <p:nvSpPr>
                <p:cNvPr id="23593" name="Rectangle 21"/>
                <p:cNvSpPr>
                  <a:spLocks noChangeArrowheads="1"/>
                </p:cNvSpPr>
                <p:nvPr/>
              </p:nvSpPr>
              <p:spPr bwMode="auto">
                <a:xfrm>
                  <a:off x="43" y="3798"/>
                  <a:ext cx="1656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latin typeface="Arial Black" pitchFamily="34" charset="0"/>
                    </a:rPr>
                    <a:t>CREATININE</a:t>
                  </a:r>
                  <a:r>
                    <a:rPr lang="en-US" sz="2000">
                      <a:solidFill>
                        <a:srgbClr val="66FFFF"/>
                      </a:solidFill>
                      <a:latin typeface="Arial Black" pitchFamily="34" charset="0"/>
                    </a:rPr>
                    <a:t/>
                  </a:r>
                  <a:br>
                    <a:rPr lang="en-US" sz="2000">
                      <a:solidFill>
                        <a:srgbClr val="66FFFF"/>
                      </a:solidFill>
                      <a:latin typeface="Arial Black" pitchFamily="34" charset="0"/>
                    </a:rPr>
                  </a:br>
                  <a:endParaRPr lang="en-US" sz="2000">
                    <a:solidFill>
                      <a:srgbClr val="FFFF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594" name="Rectangle 59"/>
                <p:cNvSpPr>
                  <a:spLocks noChangeArrowheads="1"/>
                </p:cNvSpPr>
                <p:nvPr/>
              </p:nvSpPr>
              <p:spPr bwMode="auto">
                <a:xfrm>
                  <a:off x="0" y="3798"/>
                  <a:ext cx="1742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90" name="Group 62"/>
              <p:cNvGrpSpPr>
                <a:grpSpLocks/>
              </p:cNvGrpSpPr>
              <p:nvPr/>
            </p:nvGrpSpPr>
            <p:grpSpPr bwMode="auto">
              <a:xfrm>
                <a:off x="1742" y="3798"/>
                <a:ext cx="1310" cy="556"/>
                <a:chOff x="1742" y="3798"/>
                <a:chExt cx="1310" cy="556"/>
              </a:xfrm>
            </p:grpSpPr>
            <p:sp>
              <p:nvSpPr>
                <p:cNvPr id="23591" name="Rectangle 22"/>
                <p:cNvSpPr>
                  <a:spLocks noChangeArrowheads="1"/>
                </p:cNvSpPr>
                <p:nvPr/>
              </p:nvSpPr>
              <p:spPr bwMode="auto">
                <a:xfrm>
                  <a:off x="1785" y="3798"/>
                  <a:ext cx="1224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latin typeface="Arial Black" pitchFamily="34" charset="0"/>
                    </a:rPr>
                    <a:t>0.8  to 1.4 mg/dl</a:t>
                  </a:r>
                  <a:br>
                    <a:rPr lang="en-US" sz="2000">
                      <a:latin typeface="Arial Black" pitchFamily="34" charset="0"/>
                    </a:rPr>
                  </a:br>
                  <a:endParaRPr lang="en-US" sz="2000">
                    <a:latin typeface="Arial Black" pitchFamily="34" charset="0"/>
                  </a:endParaRPr>
                </a:p>
              </p:txBody>
            </p:sp>
            <p:sp>
              <p:nvSpPr>
                <p:cNvPr id="23592" name="Rectangle 61"/>
                <p:cNvSpPr>
                  <a:spLocks noChangeArrowheads="1"/>
                </p:cNvSpPr>
                <p:nvPr/>
              </p:nvSpPr>
              <p:spPr bwMode="auto">
                <a:xfrm>
                  <a:off x="1742" y="3798"/>
                  <a:ext cx="1310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570" name="Rectangle 64"/>
            <p:cNvSpPr>
              <a:spLocks noChangeArrowheads="1"/>
            </p:cNvSpPr>
            <p:nvPr/>
          </p:nvSpPr>
          <p:spPr bwMode="auto">
            <a:xfrm>
              <a:off x="-3" y="-3"/>
              <a:ext cx="3058" cy="4360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6" name="Text Box 66"/>
          <p:cNvSpPr txBox="1">
            <a:spLocks noChangeArrowheads="1"/>
          </p:cNvSpPr>
          <p:nvPr/>
        </p:nvSpPr>
        <p:spPr bwMode="auto">
          <a:xfrm>
            <a:off x="304800" y="15240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en-US" sz="2400">
                <a:solidFill>
                  <a:srgbClr val="FF00FF"/>
                </a:solidFill>
                <a:latin typeface="Arial Black" pitchFamily="34" charset="0"/>
              </a:rPr>
              <a:t>Normal values of </a:t>
            </a:r>
            <a:r>
              <a:rPr lang="en-US" sz="2400" u="sng">
                <a:solidFill>
                  <a:srgbClr val="FFCCFF"/>
                </a:solidFill>
                <a:latin typeface="Arial Black" pitchFamily="34" charset="0"/>
              </a:rPr>
              <a:t>Internal Chemical Environment</a:t>
            </a:r>
            <a:r>
              <a:rPr lang="en-US" sz="2400">
                <a:solidFill>
                  <a:srgbClr val="FF00FF"/>
                </a:solidFill>
                <a:latin typeface="Arial Black" pitchFamily="34" charset="0"/>
              </a:rPr>
              <a:t> controlled by the Kidneys:</a:t>
            </a:r>
          </a:p>
        </p:txBody>
      </p:sp>
      <p:graphicFrame>
        <p:nvGraphicFramePr>
          <p:cNvPr id="32868" name="Group 100"/>
          <p:cNvGraphicFramePr>
            <a:graphicFrameLocks noGrp="1"/>
          </p:cNvGraphicFramePr>
          <p:nvPr/>
        </p:nvGraphicFramePr>
        <p:xfrm>
          <a:off x="5257800" y="6172200"/>
          <a:ext cx="3505200" cy="457200"/>
        </p:xfrm>
        <a:graphic>
          <a:graphicData uri="http://schemas.openxmlformats.org/drawingml/2006/table">
            <a:tbl>
              <a:tblPr rtl="1"/>
              <a:tblGrid>
                <a:gridCol w="3505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Arial" charset="0"/>
                        </a:rPr>
                        <a:t>15  to 20 mg/dl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867" name="Group 99"/>
          <p:cNvGraphicFramePr>
            <a:graphicFrameLocks noGrp="1"/>
          </p:cNvGraphicFramePr>
          <p:nvPr/>
        </p:nvGraphicFramePr>
        <p:xfrm>
          <a:off x="533400" y="6172200"/>
          <a:ext cx="4724400" cy="457200"/>
        </p:xfrm>
        <a:graphic>
          <a:graphicData uri="http://schemas.openxmlformats.org/drawingml/2006/table">
            <a:tbl>
              <a:tblPr rtl="1"/>
              <a:tblGrid>
                <a:gridCol w="4724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Arial" charset="0"/>
                        </a:rPr>
                        <a:t>  BUN  (Blood Urea Nitrogen)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1259632" y="1916832"/>
            <a:ext cx="6480720" cy="25922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Questions?</a:t>
            </a:r>
            <a:endParaRPr lang="en-US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57200" y="333375"/>
            <a:ext cx="8507413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388938" indent="-388938">
              <a:spcBef>
                <a:spcPct val="50000"/>
              </a:spcBef>
            </a:pPr>
            <a:r>
              <a:rPr lang="en-US" sz="3200" b="1" u="sng">
                <a:latin typeface="Arial" charset="0"/>
              </a:rPr>
              <a:t>Contents:</a:t>
            </a:r>
          </a:p>
          <a:p>
            <a:pPr marL="388938" indent="-388938">
              <a:spcBef>
                <a:spcPct val="50000"/>
              </a:spcBef>
            </a:pPr>
            <a:endParaRPr lang="en-US" sz="3200" b="1" u="sng">
              <a:latin typeface="Arial" charset="0"/>
            </a:endParaRPr>
          </a:p>
          <a:p>
            <a:pPr marL="388938" indent="-388938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GB" sz="2800" b="1">
                <a:solidFill>
                  <a:srgbClr val="FFFF00"/>
                </a:solidFill>
                <a:latin typeface="Arial" charset="0"/>
              </a:rPr>
              <a:t>Functional units</a:t>
            </a:r>
          </a:p>
          <a:p>
            <a:pPr marL="388938" indent="-388938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GB" sz="2800" b="1">
                <a:solidFill>
                  <a:srgbClr val="FFFF00"/>
                </a:solidFill>
                <a:latin typeface="Arial" charset="0"/>
              </a:rPr>
              <a:t>Kidney functions</a:t>
            </a:r>
          </a:p>
          <a:p>
            <a:pPr marL="388938" indent="-388938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GB" sz="2800" b="1">
                <a:solidFill>
                  <a:srgbClr val="FFFF00"/>
                </a:solidFill>
                <a:latin typeface="Arial" charset="0"/>
              </a:rPr>
              <a:t>Renal diseases</a:t>
            </a:r>
            <a:r>
              <a:rPr lang="en-GB" sz="2800" b="1" u="sng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marL="388938" indent="-388938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GB" sz="2800" b="1">
                <a:solidFill>
                  <a:srgbClr val="FFFF00"/>
                </a:solidFill>
                <a:latin typeface="Arial" charset="0"/>
              </a:rPr>
              <a:t>Routine kidney function tests</a:t>
            </a:r>
            <a:r>
              <a:rPr lang="en-GB" sz="2800" b="1" u="sng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GB" sz="2800" b="1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marL="388938" indent="-388938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GB" sz="2800" b="1">
                <a:solidFill>
                  <a:srgbClr val="FFFF00"/>
                </a:solidFill>
                <a:latin typeface="Arial" charset="0"/>
              </a:rPr>
              <a:t>Serum creatinine</a:t>
            </a:r>
            <a:r>
              <a:rPr lang="en-GB" sz="2800" b="1" u="sng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GB" sz="2800" u="sng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marL="388938" indent="-388938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GB" sz="2800" b="1">
                <a:solidFill>
                  <a:srgbClr val="FFFF00"/>
                </a:solidFill>
                <a:latin typeface="Arial" charset="0"/>
              </a:rPr>
              <a:t>Creatinine clearance</a:t>
            </a:r>
          </a:p>
          <a:p>
            <a:pPr marL="388938" indent="-388938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GB" sz="2800" b="1">
                <a:solidFill>
                  <a:srgbClr val="FFFF00"/>
                </a:solidFill>
                <a:latin typeface="Arial" charset="0"/>
              </a:rPr>
              <a:t>Cockcroft-Gault formula for GFR estimation</a:t>
            </a:r>
            <a:r>
              <a:rPr lang="en-GB" sz="2800" b="1" u="sng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marL="388938" indent="-388938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GB" sz="2800" b="1">
                <a:solidFill>
                  <a:srgbClr val="FFFF00"/>
                </a:solidFill>
                <a:latin typeface="Arial" charset="0"/>
              </a:rPr>
              <a:t>Serum Urea</a:t>
            </a:r>
            <a:r>
              <a:rPr lang="en-GB" sz="2800" b="1" u="sng">
                <a:solidFill>
                  <a:srgbClr val="FFFF00"/>
                </a:solidFill>
                <a:latin typeface="Arial" charset="0"/>
              </a:rPr>
              <a:t> </a:t>
            </a:r>
            <a:endParaRPr lang="en-US" sz="2800" b="1" u="sng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0825" y="765175"/>
            <a:ext cx="87630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388938" indent="-388938">
              <a:spcBef>
                <a:spcPct val="50000"/>
              </a:spcBef>
            </a:pPr>
            <a:r>
              <a:rPr lang="en-GB" sz="3600" b="1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u="sng" dirty="0">
                <a:solidFill>
                  <a:srgbClr val="FF00FF"/>
                </a:solidFill>
                <a:latin typeface="Arial" charset="0"/>
              </a:rPr>
              <a:t>Functional units</a:t>
            </a:r>
            <a:r>
              <a:rPr lang="en-GB" sz="3200" b="1" dirty="0">
                <a:solidFill>
                  <a:srgbClr val="FF00FF"/>
                </a:solidFill>
                <a:latin typeface="Arial" charset="0"/>
              </a:rPr>
              <a:t> :</a:t>
            </a:r>
          </a:p>
          <a:p>
            <a:pPr marL="388938" indent="-388938">
              <a:spcBef>
                <a:spcPct val="50000"/>
              </a:spcBef>
            </a:pPr>
            <a:r>
              <a:rPr lang="en-GB" sz="3200" b="1" u="sng" dirty="0">
                <a:solidFill>
                  <a:srgbClr val="99FF33"/>
                </a:solidFill>
                <a:latin typeface="Arial" charset="0"/>
              </a:rPr>
              <a:t>   </a:t>
            </a:r>
            <a:endParaRPr lang="en-GB" sz="3200" dirty="0">
              <a:solidFill>
                <a:srgbClr val="99FF33"/>
              </a:solidFill>
              <a:latin typeface="Arial" charset="0"/>
            </a:endParaRPr>
          </a:p>
          <a:p>
            <a:pPr marL="388938" indent="-388938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800" b="1" dirty="0">
                <a:latin typeface="Arial" charset="0"/>
              </a:rPr>
              <a:t>The </a:t>
            </a:r>
            <a:r>
              <a:rPr lang="en-GB" sz="2800" b="1" u="sng" dirty="0" err="1">
                <a:latin typeface="Arial" charset="0"/>
              </a:rPr>
              <a:t>nephron</a:t>
            </a:r>
            <a:r>
              <a:rPr lang="en-GB" sz="2800" b="1" dirty="0">
                <a:latin typeface="Arial" charset="0"/>
              </a:rPr>
              <a:t> is the functional unit of the kidney</a:t>
            </a:r>
          </a:p>
          <a:p>
            <a:pPr marL="388938" indent="-388938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800" b="1" dirty="0">
                <a:latin typeface="Arial" charset="0"/>
              </a:rPr>
              <a:t>Each kidney contains about </a:t>
            </a:r>
            <a:r>
              <a:rPr lang="en-US" sz="2800" b="1" dirty="0">
                <a:latin typeface="Arial" charset="0"/>
              </a:rPr>
              <a:t>1,000,000 to 1,300,000 </a:t>
            </a:r>
            <a:r>
              <a:rPr lang="en-GB" sz="2800" b="1" dirty="0" err="1">
                <a:latin typeface="Arial" charset="0"/>
              </a:rPr>
              <a:t>nephrons</a:t>
            </a:r>
            <a:r>
              <a:rPr lang="en-GB" sz="2800" b="1" dirty="0">
                <a:latin typeface="Arial" charset="0"/>
              </a:rPr>
              <a:t>. </a:t>
            </a:r>
            <a:endParaRPr lang="en-GB" sz="2800" dirty="0">
              <a:latin typeface="Arial" charset="0"/>
            </a:endParaRPr>
          </a:p>
          <a:p>
            <a:pPr marL="388938" indent="-388938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800" b="1" dirty="0">
                <a:latin typeface="Arial" charset="0"/>
              </a:rPr>
              <a:t>The </a:t>
            </a:r>
            <a:r>
              <a:rPr lang="en-GB" sz="2800" b="1" dirty="0" err="1">
                <a:latin typeface="Arial" charset="0"/>
              </a:rPr>
              <a:t>nephron</a:t>
            </a:r>
            <a:r>
              <a:rPr lang="en-GB" sz="2800" b="1" dirty="0">
                <a:latin typeface="Arial" charset="0"/>
              </a:rPr>
              <a:t> is composed of </a:t>
            </a:r>
            <a:r>
              <a:rPr lang="en-GB" sz="2800" b="1" u="sng" dirty="0" err="1">
                <a:latin typeface="Arial" charset="0"/>
              </a:rPr>
              <a:t>glomerulus</a:t>
            </a:r>
            <a:r>
              <a:rPr lang="en-GB" sz="2800" b="1" dirty="0">
                <a:latin typeface="Arial" charset="0"/>
              </a:rPr>
              <a:t> and </a:t>
            </a:r>
            <a:r>
              <a:rPr lang="en-GB" sz="2800" b="1" u="sng" dirty="0">
                <a:latin typeface="Arial" charset="0"/>
              </a:rPr>
              <a:t>renal tubules</a:t>
            </a:r>
            <a:r>
              <a:rPr lang="en-GB" sz="2800" b="1" dirty="0">
                <a:latin typeface="Arial" charset="0"/>
              </a:rPr>
              <a:t>.</a:t>
            </a:r>
          </a:p>
          <a:p>
            <a:pPr marL="388938" indent="-388938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800" b="1" dirty="0">
                <a:latin typeface="Arial" charset="0"/>
              </a:rPr>
              <a:t>The </a:t>
            </a:r>
            <a:r>
              <a:rPr lang="en-GB" sz="2800" b="1" dirty="0" err="1">
                <a:latin typeface="Arial" charset="0"/>
              </a:rPr>
              <a:t>nephron</a:t>
            </a:r>
            <a:r>
              <a:rPr lang="en-GB" sz="2800" b="1" dirty="0">
                <a:latin typeface="Arial" charset="0"/>
              </a:rPr>
              <a:t> performs its homeostatic function by ultra filtration at  </a:t>
            </a:r>
            <a:r>
              <a:rPr lang="en-GB" sz="2800" b="1" dirty="0" err="1">
                <a:latin typeface="Arial" charset="0"/>
              </a:rPr>
              <a:t>glomerulus</a:t>
            </a:r>
            <a:r>
              <a:rPr lang="en-GB" sz="2800" b="1" dirty="0">
                <a:latin typeface="Arial" charset="0"/>
              </a:rPr>
              <a:t> and secretion and </a:t>
            </a:r>
            <a:r>
              <a:rPr lang="en-GB" sz="2800" b="1" dirty="0" err="1">
                <a:latin typeface="Arial" charset="0"/>
              </a:rPr>
              <a:t>reabsorption</a:t>
            </a:r>
            <a:r>
              <a:rPr lang="en-GB" sz="2800" b="1" dirty="0">
                <a:latin typeface="Arial" charset="0"/>
              </a:rPr>
              <a:t> at renal tubules. </a:t>
            </a:r>
            <a:endParaRPr lang="en-US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1027"/>
          <p:cNvSpPr txBox="1">
            <a:spLocks noChangeArrowheads="1"/>
          </p:cNvSpPr>
          <p:nvPr/>
        </p:nvSpPr>
        <p:spPr bwMode="auto">
          <a:xfrm>
            <a:off x="0" y="6165850"/>
            <a:ext cx="9144000" cy="747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Representation of a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nephron</a:t>
            </a:r>
            <a:r>
              <a:rPr lang="en-US" sz="2800" b="1">
                <a:latin typeface="Arial" charset="0"/>
              </a:rPr>
              <a:t> and its blood supply</a:t>
            </a:r>
          </a:p>
          <a:p>
            <a:pPr algn="ctr">
              <a:spcBef>
                <a:spcPct val="50000"/>
              </a:spcBef>
            </a:pPr>
            <a:endParaRPr lang="en-US" sz="1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0" y="946150"/>
            <a:ext cx="91440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33488" indent="-669925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800" b="1">
                <a:solidFill>
                  <a:srgbClr val="FFFF00"/>
                </a:solidFill>
                <a:latin typeface="Arial" charset="0"/>
              </a:rPr>
              <a:t>Regulation</a:t>
            </a:r>
            <a:r>
              <a:rPr lang="en-GB" sz="2800" b="1">
                <a:latin typeface="Arial" charset="0"/>
              </a:rPr>
              <a:t> of : </a:t>
            </a:r>
          </a:p>
          <a:p>
            <a:pPr marL="3824288" lvl="4" indent="-457200"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GB" sz="2800" b="1">
                <a:latin typeface="Arial" charset="0"/>
              </a:rPr>
              <a:t>- water and electrolyte balance.</a:t>
            </a:r>
          </a:p>
          <a:p>
            <a:pPr marL="3824288" lvl="4" indent="-457200"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GB" sz="2800" b="1">
                <a:latin typeface="Arial" charset="0"/>
              </a:rPr>
              <a:t>- acid base balance.</a:t>
            </a:r>
            <a:endParaRPr lang="en-GB" sz="2800">
              <a:latin typeface="Arial" charset="0"/>
            </a:endParaRPr>
          </a:p>
          <a:p>
            <a:pPr marL="3824288" lvl="4" indent="-457200">
              <a:spcBef>
                <a:spcPct val="50000"/>
              </a:spcBef>
              <a:buFont typeface="Wingdings" pitchFamily="2" charset="2"/>
              <a:buNone/>
            </a:pPr>
            <a:r>
              <a:rPr lang="en-GB" sz="2800" b="1">
                <a:latin typeface="Arial" charset="0"/>
              </a:rPr>
              <a:t>- arterial blood pressure. </a:t>
            </a:r>
            <a:endParaRPr lang="en-GB" sz="2800">
              <a:latin typeface="Arial" charset="0"/>
            </a:endParaRPr>
          </a:p>
          <a:p>
            <a:pPr marL="1233488" indent="-669925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800" b="1">
                <a:solidFill>
                  <a:srgbClr val="FFFF00"/>
                </a:solidFill>
                <a:latin typeface="Arial" charset="0"/>
              </a:rPr>
              <a:t>Excretion</a:t>
            </a:r>
            <a:r>
              <a:rPr lang="en-GB" sz="2800" b="1">
                <a:latin typeface="Arial" charset="0"/>
              </a:rPr>
              <a:t> of metabolic waste products and foreign chemicals.</a:t>
            </a:r>
            <a:endParaRPr lang="en-GB" sz="2800">
              <a:latin typeface="Arial" charset="0"/>
            </a:endParaRPr>
          </a:p>
          <a:p>
            <a:pPr marL="1233488" indent="-669925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800" b="1">
                <a:solidFill>
                  <a:srgbClr val="FFFF00"/>
                </a:solidFill>
                <a:latin typeface="Arial" charset="0"/>
              </a:rPr>
              <a:t>Hormonal Function</a:t>
            </a:r>
            <a:r>
              <a:rPr lang="en-GB" sz="2800" b="1">
                <a:latin typeface="Arial" charset="0"/>
              </a:rPr>
              <a:t>: Secretion of erythropoietin &amp; activation of vitamin D and activation of angiotensinogen by renin</a:t>
            </a:r>
            <a:endParaRPr lang="en-GB" sz="2800">
              <a:latin typeface="Arial" charset="0"/>
            </a:endParaRPr>
          </a:p>
          <a:p>
            <a:pPr marL="1233488" indent="-669925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800" b="1">
                <a:solidFill>
                  <a:srgbClr val="FFFF00"/>
                </a:solidFill>
                <a:latin typeface="Arial" charset="0"/>
              </a:rPr>
              <a:t>Metabolic Function</a:t>
            </a:r>
            <a:r>
              <a:rPr lang="en-GB" sz="2800" b="1">
                <a:latin typeface="Arial" charset="0"/>
              </a:rPr>
              <a:t>:</a:t>
            </a:r>
            <a:r>
              <a:rPr lang="en-GB" sz="32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2800" b="1">
                <a:latin typeface="Arial" charset="0"/>
              </a:rPr>
              <a:t>site for gluconeogenesis</a:t>
            </a:r>
            <a:endParaRPr lang="en-US" sz="2800" b="1">
              <a:latin typeface="Arial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95288" y="115888"/>
            <a:ext cx="417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GB" sz="3600" b="1" u="sng">
                <a:solidFill>
                  <a:srgbClr val="FF00FF"/>
                </a:solidFill>
                <a:latin typeface="Arial" charset="0"/>
              </a:rPr>
              <a:t>Kidney functions</a:t>
            </a:r>
            <a:r>
              <a:rPr lang="en-GB" sz="3600" b="1">
                <a:solidFill>
                  <a:srgbClr val="FF00FF"/>
                </a:solidFill>
                <a:latin typeface="Arial" charset="0"/>
              </a:rPr>
              <a:t> :</a:t>
            </a:r>
            <a:endParaRPr lang="en-US" sz="3600" b="1">
              <a:solidFill>
                <a:srgbClr val="FF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8600" y="1649413"/>
            <a:ext cx="85344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8938" indent="-388938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2800" b="1">
                <a:latin typeface="Arial" charset="0"/>
              </a:rPr>
              <a:t>Many diseases affect renal function. </a:t>
            </a:r>
          </a:p>
          <a:p>
            <a:pPr marL="388938" indent="-388938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2800" b="1">
                <a:latin typeface="Arial" charset="0"/>
              </a:rPr>
              <a:t> In some, several functions are affected. </a:t>
            </a:r>
          </a:p>
          <a:p>
            <a:pPr marL="388938" indent="-388938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2800" b="1">
                <a:latin typeface="Arial" charset="0"/>
              </a:rPr>
              <a:t> In others, there is selective impairment of glomerular function or one or more of tubular  functions.</a:t>
            </a:r>
          </a:p>
          <a:p>
            <a:pPr marL="388938" indent="-388938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2800" b="1">
                <a:latin typeface="Arial" charset="0"/>
              </a:rPr>
              <a:t> Most types of renal diseases cause destruction of  complete nephron. </a:t>
            </a:r>
            <a:endParaRPr lang="en-US" sz="2800">
              <a:latin typeface="Arial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39750" y="411163"/>
            <a:ext cx="3765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GB" sz="3600" b="1" u="sng">
                <a:solidFill>
                  <a:srgbClr val="FF00FF"/>
                </a:solidFill>
                <a:latin typeface="Arial" charset="0"/>
              </a:rPr>
              <a:t>Renal diseases:</a:t>
            </a:r>
            <a:endParaRPr lang="en-US" sz="3600" b="1" u="sng">
              <a:solidFill>
                <a:srgbClr val="FF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8600" y="404813"/>
            <a:ext cx="8839200" cy="606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>
              <a:spcBef>
                <a:spcPct val="50000"/>
              </a:spcBef>
            </a:pPr>
            <a:r>
              <a:rPr lang="en-GB" sz="2800" b="1" u="sng" dirty="0">
                <a:solidFill>
                  <a:srgbClr val="FF00FF"/>
                </a:solidFill>
                <a:latin typeface="Arial" charset="0"/>
              </a:rPr>
              <a:t>Routine kidney function test include the measurement of :</a:t>
            </a:r>
            <a:r>
              <a:rPr lang="en-GB" sz="28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0988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2400" b="1" dirty="0">
                <a:latin typeface="Arial" charset="0"/>
              </a:rPr>
              <a:t> Serum </a:t>
            </a:r>
            <a:r>
              <a:rPr lang="en-GB" sz="2400" b="1" dirty="0" err="1">
                <a:latin typeface="Arial" charset="0"/>
              </a:rPr>
              <a:t>creatinine</a:t>
            </a:r>
            <a:r>
              <a:rPr lang="en-GB" sz="2400" b="1" dirty="0">
                <a:latin typeface="Arial" charset="0"/>
              </a:rPr>
              <a:t>. </a:t>
            </a:r>
          </a:p>
          <a:p>
            <a:pPr marL="280988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2400" b="1" dirty="0">
                <a:latin typeface="Arial" charset="0"/>
              </a:rPr>
              <a:t> </a:t>
            </a:r>
            <a:r>
              <a:rPr lang="en-GB" sz="2400" b="1" dirty="0" err="1">
                <a:latin typeface="Arial" charset="0"/>
              </a:rPr>
              <a:t>Creatinine</a:t>
            </a:r>
            <a:r>
              <a:rPr lang="en-GB" sz="2400" b="1" dirty="0">
                <a:latin typeface="Arial" charset="0"/>
              </a:rPr>
              <a:t> clearance.</a:t>
            </a:r>
            <a:endParaRPr lang="en-GB" sz="2400" u="sng" dirty="0">
              <a:latin typeface="Arial" charset="0"/>
            </a:endParaRPr>
          </a:p>
          <a:p>
            <a:pPr marL="280988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2400" b="1" dirty="0">
                <a:latin typeface="Arial" charset="0"/>
              </a:rPr>
              <a:t> Serum urea. </a:t>
            </a:r>
            <a:r>
              <a:rPr lang="en-GB" sz="2400" b="1" u="sng" dirty="0">
                <a:latin typeface="Arial" charset="0"/>
              </a:rPr>
              <a:t> </a:t>
            </a:r>
          </a:p>
          <a:p>
            <a:pPr marL="280988">
              <a:spcBef>
                <a:spcPct val="50000"/>
              </a:spcBef>
            </a:pPr>
            <a:endParaRPr lang="en-GB" sz="2800" b="1" u="sng" dirty="0">
              <a:solidFill>
                <a:srgbClr val="FF00FF"/>
              </a:solidFill>
              <a:latin typeface="Arial" charset="0"/>
            </a:endParaRPr>
          </a:p>
          <a:p>
            <a:pPr marL="280988">
              <a:spcBef>
                <a:spcPct val="50000"/>
              </a:spcBef>
            </a:pPr>
            <a:r>
              <a:rPr lang="en-GB" sz="2800" b="1" u="sng" dirty="0">
                <a:solidFill>
                  <a:srgbClr val="FF00FF"/>
                </a:solidFill>
                <a:latin typeface="Arial" charset="0"/>
              </a:rPr>
              <a:t>Both serum </a:t>
            </a:r>
            <a:r>
              <a:rPr lang="en-GB" sz="2800" b="1" u="sng" dirty="0" err="1">
                <a:solidFill>
                  <a:srgbClr val="FF00FF"/>
                </a:solidFill>
                <a:latin typeface="Arial" charset="0"/>
              </a:rPr>
              <a:t>creatinine</a:t>
            </a:r>
            <a:r>
              <a:rPr lang="en-GB" sz="2800" b="1" u="sng" dirty="0">
                <a:solidFill>
                  <a:srgbClr val="FF00FF"/>
                </a:solidFill>
                <a:latin typeface="Arial" charset="0"/>
              </a:rPr>
              <a:t> and </a:t>
            </a:r>
            <a:r>
              <a:rPr lang="en-GB" sz="2800" b="1" u="sng" dirty="0" err="1">
                <a:solidFill>
                  <a:srgbClr val="FF00FF"/>
                </a:solidFill>
                <a:latin typeface="Arial" charset="0"/>
              </a:rPr>
              <a:t>creatinine</a:t>
            </a:r>
            <a:r>
              <a:rPr lang="en-GB" sz="2800" b="1" u="sng" dirty="0">
                <a:solidFill>
                  <a:srgbClr val="FF00FF"/>
                </a:solidFill>
                <a:latin typeface="Arial" charset="0"/>
              </a:rPr>
              <a:t> clearance are used as kidney function tests to :</a:t>
            </a:r>
            <a:r>
              <a:rPr lang="en-GB" sz="3200" b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u="sng" dirty="0">
              <a:solidFill>
                <a:srgbClr val="66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0988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2400" dirty="0">
                <a:latin typeface="Arial" charset="0"/>
              </a:rPr>
              <a:t>  </a:t>
            </a:r>
            <a:r>
              <a:rPr lang="en-GB" sz="2400" b="1" dirty="0">
                <a:latin typeface="Arial" charset="0"/>
              </a:rPr>
              <a:t>Confirm the diagnosis of renal disease.</a:t>
            </a:r>
            <a:endParaRPr lang="en-GB" sz="2400" u="sng" dirty="0">
              <a:latin typeface="Arial" charset="0"/>
            </a:endParaRPr>
          </a:p>
          <a:p>
            <a:pPr marL="280988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2400" dirty="0">
                <a:latin typeface="Arial" charset="0"/>
              </a:rPr>
              <a:t>  </a:t>
            </a:r>
            <a:r>
              <a:rPr lang="en-GB" sz="2400" b="1" dirty="0">
                <a:latin typeface="Arial" charset="0"/>
              </a:rPr>
              <a:t>Give an idea about the severity of the disease. </a:t>
            </a:r>
            <a:endParaRPr lang="en-GB" sz="2400" dirty="0">
              <a:latin typeface="Arial" charset="0"/>
            </a:endParaRPr>
          </a:p>
          <a:p>
            <a:pPr marL="280988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2400" dirty="0">
                <a:latin typeface="Arial" charset="0"/>
              </a:rPr>
              <a:t>  </a:t>
            </a:r>
            <a:r>
              <a:rPr lang="en-GB" sz="2400" b="1" dirty="0">
                <a:latin typeface="Arial" charset="0"/>
              </a:rPr>
              <a:t>Follow up the treatment. 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t="21018" r="21060" b="31195"/>
          <a:stretch>
            <a:fillRect/>
          </a:stretch>
        </p:blipFill>
        <p:spPr bwMode="auto">
          <a:xfrm>
            <a:off x="395536" y="1196752"/>
            <a:ext cx="842493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42695" y="404664"/>
            <a:ext cx="6269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00FF"/>
                </a:solidFill>
                <a:latin typeface="Arial" charset="0"/>
              </a:rPr>
              <a:t>Normal Urea Normal </a:t>
            </a:r>
            <a:r>
              <a:rPr lang="en-GB" sz="3200" b="1" dirty="0" err="1" smtClean="0">
                <a:solidFill>
                  <a:srgbClr val="FF00FF"/>
                </a:solidFill>
                <a:latin typeface="Arial" charset="0"/>
              </a:rPr>
              <a:t>Creatinine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95536" y="1844824"/>
            <a:ext cx="3816424" cy="36004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2558</TotalTime>
  <Words>804</Words>
  <Application>Microsoft Office PowerPoint</Application>
  <PresentationFormat>On-screen Show (4:3)</PresentationFormat>
  <Paragraphs>158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Stream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Cockcroft-Gault Formula for Estimation of GFR</vt:lpstr>
      <vt:lpstr>Slide 20</vt:lpstr>
      <vt:lpstr>Cockcroft-Gault Formula for Estimation of GFR: Limitations</vt:lpstr>
      <vt:lpstr>Slide 22</vt:lpstr>
      <vt:lpstr>Slide 23</vt:lpstr>
      <vt:lpstr>Slide 24</vt:lpstr>
      <vt:lpstr>Slide 25</vt:lpstr>
      <vt:lpstr>Slide 26</vt:lpstr>
    </vt:vector>
  </TitlesOfParts>
  <Company>KKUH, KSU SAUDI ARABIA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>Dr. Sayed S. Al Esawy</dc:creator>
  <cp:lastModifiedBy>Dr.Abdelmalik</cp:lastModifiedBy>
  <cp:revision>57</cp:revision>
  <dcterms:created xsi:type="dcterms:W3CDTF">2005-06-12T19:56:18Z</dcterms:created>
  <dcterms:modified xsi:type="dcterms:W3CDTF">2013-04-22T06:19:22Z</dcterms:modified>
</cp:coreProperties>
</file>