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41" autoAdjust="0"/>
  </p:normalViewPr>
  <p:slideViewPr>
    <p:cSldViewPr>
      <p:cViewPr varScale="1">
        <p:scale>
          <a:sx n="55" d="100"/>
          <a:sy n="55" d="100"/>
        </p:scale>
        <p:origin x="-9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5CD0-5B20-4241-B480-C45143E34000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E09E-D3E3-46C5-B191-A3C246205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 smtClean="0"/>
              <a:t>The most common causes for </a:t>
            </a:r>
            <a:r>
              <a:rPr lang="en-US" b="0" i="0" dirty="0" err="1" smtClean="0"/>
              <a:t>hydronephrosis</a:t>
            </a:r>
            <a:r>
              <a:rPr lang="en-US" b="0" i="0" dirty="0" smtClean="0"/>
              <a:t> are</a:t>
            </a:r>
            <a:r>
              <a:rPr lang="en-US" b="0" i="0" baseline="0" dirty="0" smtClean="0"/>
              <a:t> </a:t>
            </a:r>
            <a:r>
              <a:rPr lang="en-US" b="1" i="0" dirty="0" smtClean="0"/>
              <a:t>foreign bodies like calculi </a:t>
            </a:r>
            <a:r>
              <a:rPr lang="en-US" b="0" i="0" dirty="0" smtClean="0"/>
              <a:t>with obstruction, </a:t>
            </a:r>
            <a:r>
              <a:rPr lang="en-US" b="1" i="0" dirty="0" err="1" smtClean="0">
                <a:solidFill>
                  <a:srgbClr val="FF0000"/>
                </a:solidFill>
              </a:rPr>
              <a:t>atresia</a:t>
            </a:r>
            <a:r>
              <a:rPr lang="en-US" b="1" i="0" dirty="0" smtClean="0">
                <a:solidFill>
                  <a:srgbClr val="FF0000"/>
                </a:solidFill>
              </a:rPr>
              <a:t> of the urethra </a:t>
            </a:r>
            <a:r>
              <a:rPr lang="en-US" b="0" i="0" dirty="0" smtClean="0"/>
              <a:t>,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spinal cord damage  with paralysis of the bladder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normal pregnancy</a:t>
            </a:r>
          </a:p>
          <a:p>
            <a:r>
              <a:rPr lang="en-US" b="0" i="0" dirty="0" smtClean="0"/>
              <a:t>Other causes includes: Benign prostatic hyperplasia</a:t>
            </a:r>
            <a:r>
              <a:rPr lang="en-US" b="0" i="0" baseline="0" dirty="0" smtClean="0"/>
              <a:t> ,c</a:t>
            </a:r>
            <a:r>
              <a:rPr lang="en-US" b="0" i="0" dirty="0" smtClean="0"/>
              <a:t>arcinoma of the prostate and bladder </a:t>
            </a:r>
            <a:r>
              <a:rPr lang="en-US" b="0" i="0" dirty="0" err="1" smtClean="0"/>
              <a:t>tumours</a:t>
            </a:r>
            <a:endParaRPr lang="en-US" b="0" i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rtl="0"/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children , the most common cause of chronic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pyelo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-nephritis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flux </a:t>
            </a:r>
            <a:r>
              <a:rPr lang="en-US" sz="1200" b="1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associated </a:t>
            </a:r>
            <a:r>
              <a:rPr lang="en-US" sz="1200" b="1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nephropathy</a:t>
            </a:r>
            <a:endParaRPr lang="en-U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High power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pattern of inheritance for adult</a:t>
            </a:r>
            <a:r>
              <a:rPr lang="en-US" baseline="0" dirty="0" smtClean="0"/>
              <a:t> form is </a:t>
            </a:r>
            <a:r>
              <a:rPr lang="en-US" baseline="0" dirty="0" err="1" smtClean="0"/>
              <a:t>a</a:t>
            </a:r>
            <a:r>
              <a:rPr lang="en-US" dirty="0" err="1" smtClean="0"/>
              <a:t>utosomal</a:t>
            </a:r>
            <a:r>
              <a:rPr lang="en-US" dirty="0" smtClean="0"/>
              <a:t> dominant and</a:t>
            </a:r>
            <a:r>
              <a:rPr lang="en-US" baseline="0" dirty="0" smtClean="0"/>
              <a:t> for childhood form is </a:t>
            </a:r>
            <a:r>
              <a:rPr lang="en-US" baseline="0" dirty="0" err="1" smtClean="0"/>
              <a:t>autosomal</a:t>
            </a:r>
            <a:r>
              <a:rPr lang="en-US" baseline="0" dirty="0" smtClean="0"/>
              <a:t> recessive .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which is mutated in this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disorder: PKD-1 gene on the short arm of chromosome 16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0E09E-D3E3-46C5-B191-A3C2462054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Notice the red blood cells in a distal tubule, to the left of the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(arrow). H&amp;E</a:t>
            </a:r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3DE6-019C-4932-838E-6AE362022B52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/>
              <a:t>S</a:t>
            </a:r>
            <a:r>
              <a:rPr lang="en-US" dirty="0" err="1" smtClean="0"/>
              <a:t>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228600" y="609600"/>
            <a:ext cx="3251200" cy="53340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21.9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3657600" y="2348881"/>
            <a:ext cx="4876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gross picture shows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markedly enlarged kidney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replacement of the renal parenchyma by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cysts of variable sizes </a:t>
            </a:r>
            <a:r>
              <a:rPr lang="en-US" sz="2800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1052736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Adult polycystic kidney disease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0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2-Postsreptococcal </a:t>
            </a:r>
            <a:r>
              <a:rPr lang="en-US" dirty="0" err="1" smtClean="0"/>
              <a:t>glomerulonephritis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3" cstate="print"/>
          <a:srcRect l="50000" r="2273" b="53412"/>
          <a:stretch>
            <a:fillRect/>
          </a:stretch>
        </p:blipFill>
        <p:spPr bwMode="auto">
          <a:xfrm>
            <a:off x="4114800" y="1806575"/>
            <a:ext cx="50292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990600" y="1371600"/>
            <a:ext cx="258275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Normal </a:t>
            </a:r>
            <a:r>
              <a:rPr lang="en-US" sz="2400" dirty="0" err="1" smtClean="0"/>
              <a:t>glomerulus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562600" y="990600"/>
            <a:ext cx="262283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Post streptococcal </a:t>
            </a:r>
          </a:p>
          <a:p>
            <a:pPr algn="ctr"/>
            <a:r>
              <a:rPr lang="en-US" sz="2400" dirty="0" err="1" smtClean="0"/>
              <a:t>Glomerulonephritis</a:t>
            </a:r>
            <a:endParaRPr lang="en-US" sz="2400" dirty="0"/>
          </a:p>
        </p:txBody>
      </p:sp>
      <p:pic>
        <p:nvPicPr>
          <p:cNvPr id="5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4" cstate="print"/>
          <a:srcRect l="34167" t="22354" r="25000" b="19753"/>
          <a:stretch>
            <a:fillRect/>
          </a:stretch>
        </p:blipFill>
        <p:spPr bwMode="auto">
          <a:xfrm>
            <a:off x="0" y="1828800"/>
            <a:ext cx="4495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Post streptococcal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57188" y="1600200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are enlarged, </a:t>
            </a:r>
            <a:r>
              <a:rPr lang="en-US" sz="2800" dirty="0" err="1">
                <a:latin typeface="Franklin Gothic Demi" pitchFamily="34" charset="0"/>
              </a:rPr>
              <a:t>lobulated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hypercellular</a:t>
            </a:r>
            <a:r>
              <a:rPr lang="en-US" sz="2800" dirty="0">
                <a:latin typeface="Franklin Gothic Demi" pitchFamily="34" charset="0"/>
              </a:rPr>
              <a:t>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Cellularity</a:t>
            </a:r>
            <a:r>
              <a:rPr lang="en-US" sz="2800" dirty="0">
                <a:latin typeface="Franklin Gothic Demi" pitchFamily="34" charset="0"/>
              </a:rPr>
              <a:t> is due to proliferation of endothelial and </a:t>
            </a:r>
            <a:r>
              <a:rPr lang="en-US" sz="2800" dirty="0" err="1">
                <a:latin typeface="Franklin Gothic Demi" pitchFamily="34" charset="0"/>
              </a:rPr>
              <a:t>mesangial</a:t>
            </a:r>
            <a:r>
              <a:rPr lang="en-US" sz="2800" dirty="0">
                <a:latin typeface="Franklin Gothic Demi" pitchFamily="34" charset="0"/>
              </a:rPr>
              <a:t> cells with some </a:t>
            </a:r>
            <a:r>
              <a:rPr lang="en-US" sz="2800" dirty="0" err="1">
                <a:latin typeface="Franklin Gothic Demi" pitchFamily="34" charset="0"/>
              </a:rPr>
              <a:t>neutrophils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Tubules show degenerative changes.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2656"/>
            <a:ext cx="59436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172200" y="381000"/>
            <a:ext cx="2971800" cy="4876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 err="1" smtClean="0"/>
              <a:t>Hydronephrosis</a:t>
            </a:r>
            <a:r>
              <a:rPr lang="en-US" sz="2800" b="1" i="1" dirty="0" smtClean="0"/>
              <a:t> is the term used to describe </a:t>
            </a:r>
            <a:r>
              <a:rPr lang="en-US" sz="2800" b="1" dirty="0" smtClean="0">
                <a:solidFill>
                  <a:srgbClr val="FF0000"/>
                </a:solidFill>
              </a:rPr>
              <a:t>dilation of the renal pelvis and calyces </a:t>
            </a:r>
            <a:r>
              <a:rPr lang="en-US" sz="2800" b="1" dirty="0" smtClean="0"/>
              <a:t>associated with </a:t>
            </a:r>
            <a:r>
              <a:rPr lang="en-US" sz="2800" b="1" dirty="0" smtClean="0">
                <a:solidFill>
                  <a:srgbClr val="7030A0"/>
                </a:solidFill>
              </a:rPr>
              <a:t>progressive atrophy of the kidney </a:t>
            </a:r>
            <a:r>
              <a:rPr lang="en-US" sz="2800" b="1" dirty="0" smtClean="0"/>
              <a:t>due to </a:t>
            </a:r>
            <a:r>
              <a:rPr lang="en-US" sz="2800" b="1" dirty="0" smtClean="0">
                <a:solidFill>
                  <a:srgbClr val="002060"/>
                </a:solidFill>
              </a:rPr>
              <a:t>obstruction to the outflow of urine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3803848" cy="52951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2743200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743200" y="228600"/>
            <a:ext cx="318606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038600" y="381001"/>
            <a:ext cx="4500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 smtClean="0"/>
              <a:t>Pyonephrosis</a:t>
            </a:r>
            <a:r>
              <a:rPr lang="en-US" sz="3600" dirty="0" smtClean="0"/>
              <a:t> with small cortical abscesses</a:t>
            </a:r>
            <a:endParaRPr lang="en-US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038600" y="2819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b="1" dirty="0" err="1" smtClean="0"/>
              <a:t>Pyonephrosis</a:t>
            </a:r>
            <a:r>
              <a:rPr lang="en-US" b="1" dirty="0" smtClean="0"/>
              <a:t> is seen when there is total or almost complete obstruction, particularly when it is high in the urinary tract.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b="1" dirty="0" smtClean="0"/>
              <a:t> The </a:t>
            </a:r>
            <a:r>
              <a:rPr lang="en-US" b="1" dirty="0" err="1" smtClean="0"/>
              <a:t>suppurative</a:t>
            </a:r>
            <a:r>
              <a:rPr lang="en-US" b="1" dirty="0" smtClean="0"/>
              <a:t> </a:t>
            </a:r>
            <a:r>
              <a:rPr lang="en-US" b="1" dirty="0" err="1" smtClean="0"/>
              <a:t>exudate</a:t>
            </a:r>
            <a:r>
              <a:rPr lang="en-US" b="1" dirty="0" smtClean="0"/>
              <a:t> is unable to drain and thus fills the renal pelvis, calyces, and </a:t>
            </a:r>
            <a:r>
              <a:rPr lang="en-US" b="1" dirty="0" err="1" smtClean="0"/>
              <a:t>ureter</a:t>
            </a:r>
            <a:r>
              <a:rPr lang="en-US" b="1" dirty="0" smtClean="0"/>
              <a:t> with </a:t>
            </a:r>
            <a:r>
              <a:rPr lang="en-US" b="1" dirty="0" smtClean="0"/>
              <a:t>pus.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447800"/>
            <a:ext cx="4500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  <a:p>
            <a:pPr>
              <a:spcBef>
                <a:spcPct val="0"/>
              </a:spcBef>
            </a:pP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5- Chronic </a:t>
            </a:r>
            <a:r>
              <a:rPr lang="en-US" dirty="0" err="1" smtClean="0"/>
              <a:t>pyelonephritis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33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4724400"/>
            <a:ext cx="799288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picture shows slightly atrophic and deformed kidneys with  cortical coarse scars 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It is a disorder in which chronic </a:t>
            </a:r>
            <a:r>
              <a:rPr lang="en-US" sz="2400" b="1" dirty="0" err="1" smtClean="0"/>
              <a:t>tubulo</a:t>
            </a:r>
            <a:r>
              <a:rPr lang="en-US" sz="2400" b="1" dirty="0" smtClean="0"/>
              <a:t>-interstitial inflammation and renal scarring are associated with pathologic involvement of the calyces and pelvis 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667000" y="0"/>
            <a:ext cx="3942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Chronic </a:t>
            </a:r>
            <a:r>
              <a:rPr lang="en-US" sz="3200" dirty="0" err="1" smtClean="0"/>
              <a:t>pyelonephritis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066800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962400" y="6488668"/>
            <a:ext cx="1222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Low power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593467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higher magnification shows </a:t>
            </a:r>
            <a:r>
              <a:rPr lang="en-US" dirty="0" err="1" smtClean="0"/>
              <a:t>peri-glomerular</a:t>
            </a:r>
            <a:r>
              <a:rPr lang="en-US" dirty="0" smtClean="0"/>
              <a:t> fibrosis , </a:t>
            </a:r>
            <a:r>
              <a:rPr lang="en-US" dirty="0" err="1" smtClean="0"/>
              <a:t>glomerular</a:t>
            </a:r>
            <a:r>
              <a:rPr lang="en-US" dirty="0" smtClean="0"/>
              <a:t> sclerosis and hyalinization </a:t>
            </a:r>
            <a:r>
              <a:rPr lang="en-US" baseline="0" dirty="0" smtClean="0"/>
              <a:t> with</a:t>
            </a:r>
            <a:r>
              <a:rPr lang="en-US" dirty="0" smtClean="0"/>
              <a:t> marked chronic interstitial inflammation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show varying degrees of sclerosis and </a:t>
            </a:r>
            <a:r>
              <a:rPr lang="en-US" sz="2800" dirty="0" err="1">
                <a:latin typeface="Franklin Gothic Demi" pitchFamily="34" charset="0"/>
              </a:rPr>
              <a:t>periglomerular</a:t>
            </a:r>
            <a:r>
              <a:rPr lang="en-US" sz="2800" dirty="0">
                <a:latin typeface="Franklin Gothic Demi" pitchFamily="34" charset="0"/>
              </a:rPr>
              <a:t>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tubules show varying degrees of atrophy. Some tubules are dilated and filled with </a:t>
            </a:r>
            <a:r>
              <a:rPr lang="en-US" sz="2800" dirty="0" err="1" smtClean="0">
                <a:latin typeface="Franklin Gothic Demi" pitchFamily="34" charset="0"/>
              </a:rPr>
              <a:t>eosinophilic</a:t>
            </a:r>
            <a:r>
              <a:rPr lang="en-US" sz="2800" smtClean="0">
                <a:latin typeface="Franklin Gothic Demi" pitchFamily="34" charset="0"/>
              </a:rPr>
              <a:t> (pink) </a:t>
            </a:r>
            <a:r>
              <a:rPr lang="en-US" sz="2800" dirty="0">
                <a:latin typeface="Franklin Gothic Demi" pitchFamily="34" charset="0"/>
              </a:rPr>
              <a:t>hyaline casts resembling colloid (</a:t>
            </a:r>
            <a:r>
              <a:rPr lang="en-US" sz="2800" dirty="0" err="1">
                <a:latin typeface="Franklin Gothic Demi" pitchFamily="34" charset="0"/>
              </a:rPr>
              <a:t>thyroidization</a:t>
            </a:r>
            <a:r>
              <a:rPr lang="en-US" sz="2800" dirty="0">
                <a:latin typeface="Franklin Gothic Demi" pitchFamily="34" charset="0"/>
              </a:rPr>
              <a:t>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Interstitial tissue 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 dirty="0">
                <a:sym typeface="Wingdings" pitchFamily="2" charset="2"/>
              </a:rPr>
              <a:t>NEPHRONS</a:t>
            </a:r>
          </a:p>
          <a:p>
            <a:r>
              <a:rPr lang="en-US" dirty="0">
                <a:sym typeface="Wingdings" pitchFamily="2" charset="2"/>
              </a:rPr>
              <a:t>FUNCTIONAL UNITS OF KIDNEY</a:t>
            </a:r>
          </a:p>
          <a:p>
            <a:r>
              <a:rPr lang="en-US" dirty="0">
                <a:sym typeface="Wingdings" pitchFamily="2" charset="2"/>
              </a:rPr>
              <a:t>~1.2 MILLION PER KIDNEY</a:t>
            </a:r>
          </a:p>
          <a:p>
            <a:r>
              <a:rPr lang="en-US" dirty="0">
                <a:sym typeface="Wingdings" pitchFamily="2" charset="2"/>
              </a:rPr>
              <a:t>THREE MAIN PARTS</a:t>
            </a:r>
          </a:p>
          <a:p>
            <a:pPr lvl="1"/>
            <a:r>
              <a:rPr lang="en-US" dirty="0">
                <a:sym typeface="Wingdings" pitchFamily="2" charset="2"/>
              </a:rPr>
              <a:t>BLOOD VESSELS</a:t>
            </a:r>
          </a:p>
          <a:p>
            <a:pPr lvl="1"/>
            <a:r>
              <a:rPr lang="en-US" dirty="0">
                <a:sym typeface="Wingdings" pitchFamily="2" charset="2"/>
              </a:rPr>
              <a:t>RENAL CORPUSCLE</a:t>
            </a:r>
          </a:p>
          <a:p>
            <a:pPr lvl="1"/>
            <a:r>
              <a:rPr lang="en-US" dirty="0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" y="434979"/>
            <a:ext cx="9046004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1-Polycystic kidney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494</Words>
  <Application>Microsoft Office PowerPoint</Application>
  <PresentationFormat>On-screen Show (4:3)</PresentationFormat>
  <Paragraphs>86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Renal practical I</vt:lpstr>
      <vt:lpstr>Slide 2</vt:lpstr>
      <vt:lpstr>KIDNEY ANATOMY: NEPHRONS</vt:lpstr>
      <vt:lpstr>Slide 4</vt:lpstr>
      <vt:lpstr>Slide 5</vt:lpstr>
      <vt:lpstr>Slide 6</vt:lpstr>
      <vt:lpstr>Slide 7</vt:lpstr>
      <vt:lpstr>Gross and histopathology</vt:lpstr>
      <vt:lpstr>           1-Polycystic kidney </vt:lpstr>
      <vt:lpstr>Slide 10</vt:lpstr>
      <vt:lpstr>Slide 11</vt:lpstr>
      <vt:lpstr>2-Postsreptococcal glomerulonephritis</vt:lpstr>
      <vt:lpstr>POSTSTREPTOCOCCAL GLOMERULONEPHRITIS</vt:lpstr>
      <vt:lpstr>Slide 14</vt:lpstr>
      <vt:lpstr>Slide 15</vt:lpstr>
      <vt:lpstr>Post streptococcal glomerulonephritis: Section of kidney shows:</vt:lpstr>
      <vt:lpstr>3- Hydronephrosis </vt:lpstr>
      <vt:lpstr>Slide 18</vt:lpstr>
      <vt:lpstr>Slide 19</vt:lpstr>
      <vt:lpstr>            4- Pyonephrosis</vt:lpstr>
      <vt:lpstr>Slide 21</vt:lpstr>
      <vt:lpstr>Slide 22</vt:lpstr>
      <vt:lpstr>Slide 23</vt:lpstr>
      <vt:lpstr>5- Chronic pyelonephritis</vt:lpstr>
      <vt:lpstr>Slide 25</vt:lpstr>
      <vt:lpstr>CHRONIC PYELONEPHRITIS</vt:lpstr>
      <vt:lpstr>CHRONIC PYELONEPHRITIS</vt:lpstr>
      <vt:lpstr>Slide 28</vt:lpstr>
      <vt:lpstr>Chronic pyelonephritis: Section of kidney reveals that: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I</dc:title>
  <dc:creator>DrShaesta</dc:creator>
  <cp:lastModifiedBy>DrShaesta</cp:lastModifiedBy>
  <cp:revision>25</cp:revision>
  <dcterms:created xsi:type="dcterms:W3CDTF">2012-04-30T12:04:08Z</dcterms:created>
  <dcterms:modified xsi:type="dcterms:W3CDTF">2013-04-22T11:05:41Z</dcterms:modified>
</cp:coreProperties>
</file>