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>
        <p:scale>
          <a:sx n="51" d="100"/>
          <a:sy n="51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B011-5D88-4EDC-A92A-509A4586041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C272-3879-4311-816F-6DDF9AF70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8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88FEE8-B60E-459B-BC36-372A8912B0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5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7801B1-8F3D-4972-A959-319F2A0AE4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US" baseline="0" dirty="0" smtClean="0"/>
              <a:t>Predisposing </a:t>
            </a:r>
            <a:r>
              <a:rPr lang="en-US" baseline="0" dirty="0" smtClean="0"/>
              <a:t>factors </a:t>
            </a:r>
            <a:r>
              <a:rPr lang="en-US" baseline="0" dirty="0" smtClean="0"/>
              <a:t>include: </a:t>
            </a:r>
            <a:r>
              <a:rPr lang="en-US" baseline="0" dirty="0" smtClean="0"/>
              <a:t>cigarette smoking ,</a:t>
            </a:r>
            <a:r>
              <a:rPr lang="en-US" dirty="0" smtClean="0"/>
              <a:t> Aniline dyes , </a:t>
            </a:r>
            <a:r>
              <a:rPr lang="en-US" baseline="0" dirty="0" smtClean="0"/>
              <a:t> long term use of analgesics , chronic cystitis, heavy long term exposure to </a:t>
            </a:r>
            <a:r>
              <a:rPr lang="en-US" baseline="0" dirty="0" err="1" smtClean="0"/>
              <a:t>cyclophosphamide</a:t>
            </a:r>
            <a:r>
              <a:rPr lang="en-US" baseline="0" dirty="0" smtClean="0"/>
              <a:t>.</a:t>
            </a:r>
          </a:p>
          <a:p>
            <a:pPr lvl="0" rtl="0"/>
            <a:endParaRPr lang="en-US" baseline="0" dirty="0" smtClean="0"/>
          </a:p>
          <a:p>
            <a:pPr lvl="0"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alterations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 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monosomy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mutations in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p53 and mutation of p16.</a:t>
            </a:r>
            <a:endParaRPr lang="en-US" b="0" i="0" dirty="0" smtClean="0"/>
          </a:p>
        </p:txBody>
      </p:sp>
      <p:sp>
        <p:nvSpPr>
          <p:cNvPr id="546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76C7AA-8948-43EC-BCCF-EBF27062BB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8C272-3879-4311-816F-6DDF9AF706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Renal clear cell carcinoma may</a:t>
            </a:r>
            <a:r>
              <a:rPr lang="en-US" baseline="0" dirty="0" smtClean="0"/>
              <a:t> secrete e</a:t>
            </a:r>
            <a:r>
              <a:rPr lang="en-US" dirty="0" smtClean="0"/>
              <a:t>rythropoietin hormone .</a:t>
            </a:r>
          </a:p>
        </p:txBody>
      </p:sp>
      <p:sp>
        <p:nvSpPr>
          <p:cNvPr id="540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EB1AC1-205B-44FB-8F02-B023B9C88F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Tumor is on the right side. Left side shows compressed renal tissue.</a:t>
            </a: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33F55C-8E21-42F3-83AD-6B7C0CEBF6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545B9-EC2B-44A7-B970-D0ADAD2746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E514D-C2B4-4875-8DF4-9943E5A27D9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Extra-renal effects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this tumor are: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Polycythemia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hypercalcemia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Cushing’s syndrome, fever.</a:t>
            </a:r>
            <a:endParaRPr lang="en-US" b="0" i="0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7AB09F-F938-48C2-BAED-A106A5A852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AB234-1C01-4F7C-A6C2-A5D2710E56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1C824-33ED-4A2B-B045-A41F0DD24CF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4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66403-707D-4057-BAA9-1B85C35FA5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D89B-9B64-41E5-9160-7FF172EACAD7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08FC-8D9D-4845-99F4-0049B088A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439912" cy="207170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6- Renal Carcinoma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phroblastoma_wilms_tu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da-sy.com/pathology/JPEG1/RENAL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229600" cy="4648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876800"/>
            <a:ext cx="960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Wilm's</a:t>
            </a:r>
            <a:r>
              <a:rPr lang="en-US" sz="2000" dirty="0" smtClean="0"/>
              <a:t> tumor resembles fetal </a:t>
            </a:r>
            <a:r>
              <a:rPr lang="en-US" sz="2000" dirty="0" err="1" smtClean="0"/>
              <a:t>nephrogenic</a:t>
            </a:r>
            <a:r>
              <a:rPr lang="en-US" sz="2000" dirty="0" smtClean="0"/>
              <a:t> zone of the kidney</a:t>
            </a:r>
            <a:r>
              <a:rPr lang="en-US" sz="2000" b="1" dirty="0" smtClean="0"/>
              <a:t>. </a:t>
            </a:r>
          </a:p>
          <a:p>
            <a:r>
              <a:rPr lang="en-US" sz="2000" b="1" dirty="0" smtClean="0"/>
              <a:t>3 major components: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U</a:t>
            </a:r>
            <a:r>
              <a:rPr lang="en-US" sz="2000" dirty="0" smtClean="0"/>
              <a:t>ndifferentiated </a:t>
            </a:r>
            <a:r>
              <a:rPr lang="en-US" sz="2000" dirty="0" err="1" smtClean="0"/>
              <a:t>blastema</a:t>
            </a:r>
            <a:r>
              <a:rPr lang="en-US" sz="2000" dirty="0" smtClean="0"/>
              <a:t> cells ,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Epithelial tissue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attempts to form primitive </a:t>
            </a:r>
            <a:r>
              <a:rPr lang="en-US" sz="2000" dirty="0" err="1" smtClean="0"/>
              <a:t>glomerular</a:t>
            </a:r>
            <a:r>
              <a:rPr lang="en-US" sz="2000" dirty="0" smtClean="0"/>
              <a:t> &amp;tubular structure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err="1"/>
              <a:t>M</a:t>
            </a:r>
            <a:r>
              <a:rPr lang="en-US" sz="2000" dirty="0" err="1" smtClean="0"/>
              <a:t>esenchymal</a:t>
            </a:r>
            <a:r>
              <a:rPr lang="en-US" sz="2000" dirty="0" smtClean="0"/>
              <a:t> (</a:t>
            </a:r>
            <a:r>
              <a:rPr lang="en-US" sz="2000" dirty="0" err="1" smtClean="0"/>
              <a:t>stromal</a:t>
            </a:r>
            <a:r>
              <a:rPr lang="en-US" sz="2000" dirty="0" smtClean="0"/>
              <a:t>) tissue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Cotran\Images\CH11\F01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2275"/>
            <a:ext cx="8610600" cy="613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8- Carcinoma of the                            urinary bladder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445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14876" y="304800"/>
            <a:ext cx="42005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/>
              <a:t>Longitudinal section of urinary bladder and prostate showing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/>
              <a:t>benign prostatic hyperplasia ,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err="1" smtClean="0"/>
              <a:t>trabeculation</a:t>
            </a:r>
            <a:r>
              <a:rPr lang="en-US" sz="2800" dirty="0" smtClean="0"/>
              <a:t> of the urinary bladder wall  and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/>
              <a:t>bladder carcinoma (</a:t>
            </a:r>
            <a:r>
              <a:rPr lang="en-US" sz="2800" dirty="0" err="1" smtClean="0"/>
              <a:t>asterix</a:t>
            </a:r>
            <a:r>
              <a:rPr lang="en-US" sz="2800" dirty="0" smtClean="0"/>
              <a:t> )which is most likely proved </a:t>
            </a:r>
            <a:r>
              <a:rPr lang="en-US" sz="2800" dirty="0" err="1" smtClean="0"/>
              <a:t>histologically</a:t>
            </a:r>
            <a:r>
              <a:rPr lang="en-US" sz="2800" dirty="0" smtClean="0"/>
              <a:t> to be Transitional cell carcinoma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apillary urothelial carcinoma, low grade, histopathology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0648"/>
            <a:ext cx="8305800" cy="4997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5257800"/>
            <a:ext cx="9144000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[UROTHELIAL CARCINOMA OF THE BLADER ; LOW GRADE].</a:t>
            </a:r>
            <a:r>
              <a:rPr lang="en-US" sz="2000" dirty="0" smtClean="0"/>
              <a:t> Multiple papillary projections lined by multiple layers of </a:t>
            </a:r>
            <a:r>
              <a:rPr lang="en-US" sz="2000" dirty="0" err="1" smtClean="0"/>
              <a:t>urothelium</a:t>
            </a:r>
            <a:r>
              <a:rPr lang="en-US" sz="2000" dirty="0" smtClean="0"/>
              <a:t> (transitional epithelium). </a:t>
            </a:r>
          </a:p>
          <a:p>
            <a:r>
              <a:rPr lang="en-US" sz="2000" dirty="0" smtClean="0"/>
              <a:t>These low grade tumors show overall preservation of cell polarity, few mitoses, and lack of significant morphologic </a:t>
            </a:r>
            <a:r>
              <a:rPr lang="en-US" sz="2000" dirty="0" err="1" smtClean="0"/>
              <a:t>atypia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webpathology.com/slides/slides/UrinaryBladder_UrothelialCarcinoma_HighGrade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8200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4000" y="116632"/>
            <a:ext cx="515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Papillary </a:t>
            </a:r>
            <a:r>
              <a:rPr lang="en-US" sz="2000" b="1" u="sng" dirty="0" err="1" smtClean="0"/>
              <a:t>Urothelial</a:t>
            </a:r>
            <a:r>
              <a:rPr lang="en-US" sz="2000" b="1" u="sng" dirty="0" smtClean="0"/>
              <a:t> Carcinoma, High-grade </a:t>
            </a:r>
            <a:endParaRPr lang="en-US" sz="20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nuclei in this high-grade tumor are significantly enlarged and show variably increased chromatin content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181599" cy="6857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"/>
            <a:ext cx="8915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Renal cell carcinoma occupying the lower renal pole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81600" y="14478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Cross-section of kidney shows a well circumscribed yellowish tumor mass occupying lower pole of the kidney.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There is compression of the </a:t>
            </a:r>
            <a:r>
              <a:rPr lang="en-US" sz="2400" b="1" dirty="0" err="1" smtClean="0"/>
              <a:t>hilar</a:t>
            </a:r>
            <a:r>
              <a:rPr lang="en-US" sz="2400" b="1" dirty="0" smtClean="0"/>
              <a:t> blood vessels and renal pelvis (small arrow). </a:t>
            </a:r>
            <a:endParaRPr lang="en-US" sz="2400" dirty="0"/>
          </a:p>
        </p:txBody>
      </p:sp>
      <p:cxnSp>
        <p:nvCxnSpPr>
          <p:cNvPr id="15361" name="Straight Arrow Connector 7"/>
          <p:cNvCxnSpPr>
            <a:cxnSpLocks noChangeShapeType="1"/>
          </p:cNvCxnSpPr>
          <p:nvPr/>
        </p:nvCxnSpPr>
        <p:spPr bwMode="auto">
          <a:xfrm flipH="1">
            <a:off x="3810000" y="2133600"/>
            <a:ext cx="838198" cy="105156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362" name="Straight Arrow Connector 6"/>
          <p:cNvCxnSpPr>
            <a:cxnSpLocks noChangeShapeType="1"/>
          </p:cNvCxnSpPr>
          <p:nvPr/>
        </p:nvCxnSpPr>
        <p:spPr bwMode="auto">
          <a:xfrm>
            <a:off x="1600200" y="2590800"/>
            <a:ext cx="276225" cy="3524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CLEAR CELL CARCINOMA (KIDNEY)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1714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CLEAR CELL CARCINOMA (KIDNEY)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57912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Section shows clear tumor cells with </a:t>
            </a:r>
            <a:r>
              <a:rPr lang="en-US" sz="2400" b="1" dirty="0" smtClean="0"/>
              <a:t>mild </a:t>
            </a:r>
            <a:r>
              <a:rPr lang="en-US" sz="2400" b="1" dirty="0" err="1" smtClean="0"/>
              <a:t>pleomorphic</a:t>
            </a:r>
            <a:r>
              <a:rPr lang="en-US" sz="2400" b="1" dirty="0" smtClean="0"/>
              <a:t>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Clear cell carcinoma of the kidney: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the kidney shows: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214313" y="1571625"/>
            <a:ext cx="86439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Compressed kidney tissue at the margin of the </a:t>
            </a:r>
            <a:r>
              <a:rPr lang="en-US" sz="2800" dirty="0" smtClean="0">
                <a:latin typeface="Franklin Gothic Demi" pitchFamily="34" charset="0"/>
              </a:rPr>
              <a:t>tumor </a:t>
            </a:r>
            <a:r>
              <a:rPr lang="en-US" sz="2800" dirty="0">
                <a:latin typeface="Franklin Gothic Demi" pitchFamily="34" charset="0"/>
              </a:rPr>
              <a:t>masses.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4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smtClean="0">
                <a:latin typeface="Franklin Gothic Demi" pitchFamily="34" charset="0"/>
              </a:rPr>
              <a:t>Tumor </a:t>
            </a:r>
            <a:r>
              <a:rPr lang="en-US" sz="2800" dirty="0">
                <a:latin typeface="Franklin Gothic Demi" pitchFamily="34" charset="0"/>
              </a:rPr>
              <a:t>cells are large polygonal with clear cytoplasm (dissolved glycogen and lipid) and </a:t>
            </a:r>
            <a:r>
              <a:rPr lang="en-US" sz="2800" dirty="0" err="1" smtClean="0">
                <a:latin typeface="Franklin Gothic Demi" pitchFamily="34" charset="0"/>
              </a:rPr>
              <a:t>pyknotic</a:t>
            </a:r>
            <a:r>
              <a:rPr lang="en-US" sz="2800" dirty="0" smtClean="0">
                <a:latin typeface="Franklin Gothic Demi" pitchFamily="34" charset="0"/>
              </a:rPr>
              <a:t> </a:t>
            </a:r>
            <a:r>
              <a:rPr lang="en-US" sz="2800" dirty="0">
                <a:latin typeface="Franklin Gothic Demi" pitchFamily="34" charset="0"/>
              </a:rPr>
              <a:t>nuclei.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4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Cells are arranged as alveolar groups or tubules </a:t>
            </a:r>
            <a:r>
              <a:rPr lang="en-US" sz="2800" dirty="0" smtClean="0">
                <a:latin typeface="Franklin Gothic Demi" pitchFamily="34" charset="0"/>
              </a:rPr>
              <a:t>or </a:t>
            </a:r>
            <a:r>
              <a:rPr lang="en-US" sz="2800" dirty="0">
                <a:latin typeface="Franklin Gothic Demi" pitchFamily="34" charset="0"/>
              </a:rPr>
              <a:t>papillary formations separated by thin </a:t>
            </a:r>
            <a:r>
              <a:rPr lang="en-US" sz="2800" dirty="0" smtClean="0">
                <a:latin typeface="Franklin Gothic Demi" pitchFamily="34" charset="0"/>
              </a:rPr>
              <a:t>fibro-vascular </a:t>
            </a:r>
            <a:r>
              <a:rPr lang="en-US" sz="2800" dirty="0" err="1">
                <a:latin typeface="Franklin Gothic Demi" pitchFamily="34" charset="0"/>
              </a:rPr>
              <a:t>septae</a:t>
            </a:r>
            <a:r>
              <a:rPr lang="en-US" sz="2800" dirty="0">
                <a:latin typeface="Franklin Gothic Demi" pitchFamily="34" charset="0"/>
              </a:rPr>
              <a:t>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4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Cells  show </a:t>
            </a:r>
            <a:r>
              <a:rPr lang="en-US" sz="2800" dirty="0" smtClean="0">
                <a:latin typeface="Franklin Gothic Demi" pitchFamily="34" charset="0"/>
              </a:rPr>
              <a:t>some </a:t>
            </a:r>
            <a:r>
              <a:rPr lang="en-US" sz="2800" dirty="0" err="1" smtClean="0">
                <a:latin typeface="Franklin Gothic Demi" pitchFamily="34" charset="0"/>
              </a:rPr>
              <a:t>pleomorphism</a:t>
            </a:r>
            <a:r>
              <a:rPr lang="en-US" sz="2800" dirty="0" smtClean="0">
                <a:latin typeface="Franklin Gothic Demi" pitchFamily="34" charset="0"/>
              </a:rPr>
              <a:t> </a:t>
            </a:r>
            <a:r>
              <a:rPr lang="en-US" sz="2800" dirty="0">
                <a:latin typeface="Franklin Gothic Demi" pitchFamily="34" charset="0"/>
              </a:rPr>
              <a:t>and mitosis.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14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Areas of </a:t>
            </a:r>
            <a:r>
              <a:rPr lang="en-US" sz="2800" dirty="0" err="1">
                <a:latin typeface="Franklin Gothic Demi" pitchFamily="34" charset="0"/>
              </a:rPr>
              <a:t>haemorrhage</a:t>
            </a:r>
            <a:r>
              <a:rPr lang="en-US" sz="2800" dirty="0">
                <a:latin typeface="Franklin Gothic Demi" pitchFamily="34" charset="0"/>
              </a:rPr>
              <a:t> and necrosis </a:t>
            </a:r>
            <a:r>
              <a:rPr lang="en-US" sz="2800" dirty="0" smtClean="0">
                <a:latin typeface="Franklin Gothic Demi" pitchFamily="34" charset="0"/>
              </a:rPr>
              <a:t>can be seen.</a:t>
            </a:r>
            <a:endParaRPr lang="en-US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439912" cy="8412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7- </a:t>
            </a:r>
            <a:r>
              <a:rPr lang="en-US" dirty="0" err="1" smtClean="0"/>
              <a:t>Wilm’s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30282"/>
            <a:ext cx="8715436" cy="12698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ts val="400"/>
              </a:spcBef>
              <a:buNone/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0"/>
          <a:ext cx="8686800" cy="5544616"/>
        </p:xfrm>
        <a:graphic>
          <a:graphicData uri="http://schemas.openxmlformats.org/presentationml/2006/ole">
            <p:oleObj spid="_x0000_s1026" name="Image" r:id="rId4" imgW="6933333" imgH="5688889" progId="">
              <p:embed/>
            </p:oleObj>
          </a:graphicData>
        </a:graphic>
      </p:graphicFrame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>
                <a:solidFill>
                  <a:srgbClr val="FFCC00"/>
                </a:solidFill>
                <a:latin typeface="Arial" charset="0"/>
              </a:rPr>
              <a:t>Wilms Tumor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58924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Gross picture shows partly pale and partly hemorrhagic solid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replacing almost the entire renal parenchyma and areas of necrosis also seen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65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Cotran\Images\CH11\F011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399</Words>
  <Application>Microsoft Office PowerPoint</Application>
  <PresentationFormat>On-screen Show (4:3)</PresentationFormat>
  <Paragraphs>53</Paragraphs>
  <Slides>16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Image</vt:lpstr>
      <vt:lpstr>             6- Renal Carcinoma </vt:lpstr>
      <vt:lpstr>Slide 2</vt:lpstr>
      <vt:lpstr>CLEAR CELL CARCINOMA (KIDNEY)</vt:lpstr>
      <vt:lpstr>CLEAR CELL CARCINOMA (KIDNEY)</vt:lpstr>
      <vt:lpstr>Slide 5</vt:lpstr>
      <vt:lpstr>Clear cell carcinoma of the kidney: Section of the kidney shows:</vt:lpstr>
      <vt:lpstr>              7- Wilm’s tumour </vt:lpstr>
      <vt:lpstr>Slide 8</vt:lpstr>
      <vt:lpstr>Slide 9</vt:lpstr>
      <vt:lpstr>Slide 10</vt:lpstr>
      <vt:lpstr>Slide 11</vt:lpstr>
      <vt:lpstr>Slide 12</vt:lpstr>
      <vt:lpstr>      8- Carcinoma of the                            urinary bladder 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6- Renal Carcinoma </dc:title>
  <dc:creator>DrShaesta</dc:creator>
  <cp:lastModifiedBy>DrShaesta</cp:lastModifiedBy>
  <cp:revision>17</cp:revision>
  <dcterms:created xsi:type="dcterms:W3CDTF">2012-05-12T12:11:00Z</dcterms:created>
  <dcterms:modified xsi:type="dcterms:W3CDTF">2013-05-08T05:40:45Z</dcterms:modified>
</cp:coreProperties>
</file>