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65" r:id="rId5"/>
    <p:sldId id="280" r:id="rId6"/>
    <p:sldId id="260" r:id="rId7"/>
    <p:sldId id="266" r:id="rId8"/>
    <p:sldId id="267" r:id="rId9"/>
    <p:sldId id="281" r:id="rId10"/>
    <p:sldId id="261" r:id="rId11"/>
    <p:sldId id="296" r:id="rId12"/>
    <p:sldId id="268" r:id="rId13"/>
    <p:sldId id="269" r:id="rId14"/>
    <p:sldId id="282" r:id="rId15"/>
    <p:sldId id="262" r:id="rId16"/>
    <p:sldId id="295" r:id="rId17"/>
    <p:sldId id="263" r:id="rId18"/>
    <p:sldId id="264" r:id="rId19"/>
    <p:sldId id="284" r:id="rId20"/>
    <p:sldId id="293" r:id="rId21"/>
    <p:sldId id="294" r:id="rId22"/>
    <p:sldId id="297" r:id="rId23"/>
    <p:sldId id="298" r:id="rId24"/>
    <p:sldId id="299" r:id="rId25"/>
    <p:sldId id="270" r:id="rId26"/>
    <p:sldId id="271" r:id="rId27"/>
    <p:sldId id="289" r:id="rId28"/>
    <p:sldId id="290" r:id="rId29"/>
    <p:sldId id="291" r:id="rId30"/>
    <p:sldId id="292" r:id="rId31"/>
    <p:sldId id="272" r:id="rId32"/>
    <p:sldId id="287" r:id="rId33"/>
    <p:sldId id="274" r:id="rId34"/>
    <p:sldId id="275" r:id="rId35"/>
    <p:sldId id="288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E8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D813CA-F09C-471B-A55A-A195DD5266CB}" type="datetimeFigureOut">
              <a:rPr lang="ar-SA" smtClean="0"/>
              <a:pPr/>
              <a:t>23/06/34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76F998-CBF0-4673-932B-DEDBAB48A82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4603-6306-4895-9C06-DCF1A93BFA1E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029200"/>
            <a:ext cx="6172200" cy="990599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dirty="0" err="1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  <a:t>Diuresis</a:t>
            </a:r>
            <a:endParaRPr lang="en-US" sz="6600" b="1" dirty="0">
              <a:solidFill>
                <a:schemeClr val="accent6">
                  <a:lumMod val="1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43600"/>
            <a:ext cx="6019800" cy="685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Gulim" pitchFamily="34" charset="-127"/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ea typeface="Gulim" pitchFamily="34" charset="-127"/>
              </a:rPr>
              <a:t>Felwah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Gulim" pitchFamily="34" charset="-127"/>
              </a:rPr>
              <a:t> Al-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ea typeface="Gulim" pitchFamily="34" charset="-127"/>
              </a:rPr>
              <a:t>Azaid</a:t>
            </a:r>
            <a:endParaRPr lang="en-US" b="1" dirty="0">
              <a:solidFill>
                <a:schemeClr val="bg1"/>
              </a:solidFill>
              <a:latin typeface="Arial Narrow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7:00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9:00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0.9% saline (isotonic saline)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hour after drinking saline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contains </a:t>
            </a:r>
            <a:r>
              <a:rPr lang="en-US" dirty="0" smtClean="0">
                <a:solidFill>
                  <a:srgbClr val="FF0000"/>
                </a:solidFill>
              </a:rPr>
              <a:t>154 </a:t>
            </a:r>
            <a:r>
              <a:rPr lang="en-US" dirty="0" err="1" smtClean="0">
                <a:solidFill>
                  <a:srgbClr val="FF0000"/>
                </a:solidFill>
              </a:rPr>
              <a:t>mmol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NaCI</a:t>
            </a:r>
            <a:r>
              <a:rPr lang="en-US" dirty="0" smtClean="0"/>
              <a:t>, equivalent to 9 g of salt or 3.6 g of sodium. </a:t>
            </a:r>
          </a:p>
          <a:p>
            <a:pPr algn="l" rtl="0"/>
            <a:r>
              <a:rPr lang="en-US" dirty="0" smtClean="0"/>
              <a:t>The sodium concentration of isotonic saline is equivalent to the normal sodium concentration of plasma water.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is </a:t>
            </a:r>
            <a:r>
              <a:rPr lang="en-US" sz="4000" dirty="0" smtClean="0">
                <a:solidFill>
                  <a:srgbClr val="C00000"/>
                </a:solidFill>
                <a:latin typeface="Arial Narrow" pitchFamily="34" charset="0"/>
              </a:rPr>
              <a:t>0.9% saline (isotonic saline)?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ar-S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220px-Baxter_sodium_chloride_irri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73016"/>
            <a:ext cx="214592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704855" cy="38884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628800"/>
            <a:ext cx="7488832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56792"/>
            <a:ext cx="38100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Volume </a:t>
            </a:r>
            <a:r>
              <a:rPr lang="en-US" dirty="0" smtClean="0"/>
              <a:t>of E.C.F. </a:t>
            </a:r>
            <a:r>
              <a:rPr lang="en-US" dirty="0"/>
              <a:t> </a:t>
            </a:r>
            <a:r>
              <a:rPr lang="en-US" dirty="0" smtClean="0"/>
              <a:t>Osmolality same (as isotonic </a:t>
            </a:r>
            <a:r>
              <a:rPr lang="en-US" dirty="0" smtClean="0"/>
              <a:t>saline)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699792" y="3356992"/>
            <a:ext cx="4158208" cy="79208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Stretch on right atrium (volume receptors in right atrium)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4725144"/>
            <a:ext cx="3962400" cy="50405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ANP </a:t>
            </a:r>
            <a:r>
              <a:rPr lang="en-US" dirty="0" smtClean="0"/>
              <a:t>(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peptide)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895600" y="5805264"/>
            <a:ext cx="38100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excretion by Kidneys 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2987824" y="1772816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771800" y="3429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987824" y="4797152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203848" y="5877272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C</a:t>
            </a:r>
            <a:endParaRPr lang="ar-SA" sz="44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275856" y="188640"/>
            <a:ext cx="3456384" cy="72008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r>
              <a:rPr lang="en-US" sz="2000" b="1" dirty="0" smtClean="0"/>
              <a:t>Isotonic Saline (0.9%) </a:t>
            </a:r>
          </a:p>
          <a:p>
            <a:pPr algn="ctr"/>
            <a:r>
              <a:rPr lang="en-US" sz="2000" b="1" dirty="0" smtClean="0"/>
              <a:t>1 liter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644008" y="27809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14908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4644008" y="9807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Down Arrow 23"/>
          <p:cNvSpPr/>
          <p:nvPr/>
        </p:nvSpPr>
        <p:spPr>
          <a:xfrm>
            <a:off x="4644008" y="522920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10:00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Swallowed a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Lasix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Furosemide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tablet 40 mg with the help of 25 ml of water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hour after taking </a:t>
            </a:r>
            <a:r>
              <a:rPr lang="en-US" sz="2400" dirty="0" err="1" smtClean="0">
                <a:latin typeface="Arial Narrow" pitchFamily="34" charset="0"/>
              </a:rPr>
              <a:t>Lasix</a:t>
            </a:r>
            <a:r>
              <a:rPr lang="en-US" sz="2400" dirty="0" smtClean="0">
                <a:latin typeface="Arial Narrow" pitchFamily="34" charset="0"/>
              </a:rPr>
              <a:t> until 12:00 noon and then every half an hour until 3:00 pm.</a:t>
            </a: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Furosemide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is a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loop diuretic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used in the treatment of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 hypertension, congestive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heart failure and edema.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inhibits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sodium-potassium-chloride co-transport system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located within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ascending limb of the Loop of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Henle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</a:t>
            </a:r>
            <a:r>
              <a:rPr lang="en-US" dirty="0" err="1" smtClean="0">
                <a:solidFill>
                  <a:srgbClr val="C00000"/>
                </a:solidFill>
              </a:rPr>
              <a:t>Lasix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LA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374441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704856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772816"/>
            <a:ext cx="7776864" cy="38884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5816" y="1268760"/>
            <a:ext cx="396044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Action starts 1-2 hours and lasts for 4-6 hours </a:t>
            </a:r>
          </a:p>
          <a:p>
            <a:pPr algn="ctr"/>
            <a:r>
              <a:rPr lang="en-US" b="1" dirty="0" smtClean="0"/>
              <a:t>(1/2 life of </a:t>
            </a:r>
            <a:r>
              <a:rPr lang="en-US" b="1" dirty="0" err="1" smtClean="0"/>
              <a:t>furosemide</a:t>
            </a:r>
            <a:r>
              <a:rPr lang="en-US" b="1" dirty="0" smtClean="0"/>
              <a:t> is 6hr)</a:t>
            </a:r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6992"/>
            <a:ext cx="403860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Acts </a:t>
            </a:r>
            <a:r>
              <a:rPr lang="en-US" b="1" dirty="0" smtClean="0">
                <a:solidFill>
                  <a:srgbClr val="C00000"/>
                </a:solidFill>
              </a:rPr>
              <a:t>on thick ascending limb of loop of </a:t>
            </a:r>
            <a:r>
              <a:rPr lang="en-US" b="1" dirty="0" err="1" smtClean="0">
                <a:solidFill>
                  <a:srgbClr val="C00000"/>
                </a:solidFill>
              </a:rPr>
              <a:t>Henle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blocks the Na-K-2Cl co-transport </a:t>
            </a:r>
            <a:r>
              <a:rPr lang="en-US" dirty="0" smtClean="0"/>
              <a:t>(</a:t>
            </a:r>
            <a:r>
              <a:rPr lang="en-US" dirty="0" smtClean="0"/>
              <a:t>called loop diuretic)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5445224"/>
            <a:ext cx="39624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Na excretion in urine and   water excretion (osmotic drag)</a:t>
            </a:r>
            <a:endParaRPr lang="ar-SA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Group D</a:t>
            </a:r>
            <a:endParaRPr lang="ar-SA" sz="40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99792" y="188640"/>
            <a:ext cx="4464496" cy="108012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4200" b="1" dirty="0" smtClean="0"/>
              <a:t>1 tab of </a:t>
            </a:r>
            <a:r>
              <a:rPr lang="en-US" sz="4200" b="1" dirty="0" err="1" smtClean="0"/>
              <a:t>Lasix</a:t>
            </a:r>
            <a:r>
              <a:rPr lang="en-US" sz="4200" b="1" dirty="0" smtClean="0"/>
              <a:t> (</a:t>
            </a:r>
            <a:r>
              <a:rPr lang="en-US" sz="4200" b="1" dirty="0" err="1" smtClean="0"/>
              <a:t>furosemide</a:t>
            </a:r>
            <a:r>
              <a:rPr lang="en-US" sz="4200" b="1" dirty="0" smtClean="0"/>
              <a:t>) (40mg) </a:t>
            </a:r>
          </a:p>
          <a:p>
            <a:pPr algn="ctr"/>
            <a:r>
              <a:rPr lang="en-US" sz="4200" b="1" dirty="0" smtClean="0"/>
              <a:t>with 25ml of water</a:t>
            </a:r>
            <a:endParaRPr lang="ar-SA" sz="4200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644008" y="270892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7971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3203848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6372200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 Narrow" pitchFamily="34" charset="0"/>
              </a:rPr>
              <a:t>To measure the </a:t>
            </a:r>
            <a:r>
              <a:rPr lang="en-US" sz="2400" b="1" dirty="0" smtClean="0">
                <a:latin typeface="Arial Narrow" pitchFamily="34" charset="0"/>
              </a:rPr>
              <a:t>volumes</a:t>
            </a:r>
            <a:r>
              <a:rPr lang="en-US" sz="2400" dirty="0" smtClean="0">
                <a:latin typeface="Arial Narrow" pitchFamily="34" charset="0"/>
              </a:rPr>
              <a:t> and determine the </a:t>
            </a:r>
            <a:r>
              <a:rPr lang="en-US" sz="2400" b="1" dirty="0" smtClean="0">
                <a:latin typeface="Arial Narrow" pitchFamily="34" charset="0"/>
              </a:rPr>
              <a:t>compositions</a:t>
            </a:r>
            <a:r>
              <a:rPr lang="en-US" sz="2400" dirty="0" smtClean="0">
                <a:latin typeface="Arial Narrow" pitchFamily="34" charset="0"/>
              </a:rPr>
              <a:t> of urine excreted by 4 groups:</a:t>
            </a:r>
          </a:p>
          <a:p>
            <a:pPr algn="l" rtl="0">
              <a:buNone/>
            </a:pPr>
            <a:r>
              <a:rPr lang="en-US" sz="2400" dirty="0" smtClean="0">
                <a:latin typeface="Arial Narrow" pitchFamily="34" charset="0"/>
              </a:rPr>
              <a:t>  ( </a:t>
            </a:r>
            <a:r>
              <a:rPr lang="en-US" sz="2400" b="1" dirty="0" smtClean="0">
                <a:latin typeface="Arial Narrow" pitchFamily="34" charset="0"/>
              </a:rPr>
              <a:t>fasting</a:t>
            </a:r>
            <a:r>
              <a:rPr lang="en-US" sz="2400" dirty="0" smtClean="0">
                <a:latin typeface="Arial Narrow" pitchFamily="34" charset="0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drunk 1 L water</a:t>
            </a:r>
            <a:r>
              <a:rPr lang="en-US" sz="2400" dirty="0" smtClean="0">
                <a:latin typeface="Arial Narrow" pitchFamily="34" charset="0"/>
              </a:rPr>
              <a:t>/ </a:t>
            </a:r>
            <a:r>
              <a:rPr lang="en-US" sz="2400" b="1" dirty="0" smtClean="0">
                <a:latin typeface="Arial Narrow" pitchFamily="34" charset="0"/>
              </a:rPr>
              <a:t>drunk 1L saline / took 1 tab of </a:t>
            </a:r>
            <a:r>
              <a:rPr lang="en-US" sz="2400" b="1" dirty="0" err="1" smtClean="0">
                <a:latin typeface="Arial Narrow" pitchFamily="34" charset="0"/>
              </a:rPr>
              <a:t>lasix</a:t>
            </a:r>
            <a:r>
              <a:rPr lang="en-US" sz="2400" dirty="0" smtClean="0">
                <a:latin typeface="Arial Narrow" pitchFamily="34" charset="0"/>
              </a:rPr>
              <a:t>). </a:t>
            </a: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To be able to discuss the mechanisms by which the body maintain the water and sodium homeostasis in the 4 different conditions.</a:t>
            </a: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Definition and clinical applications of: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</a:rPr>
              <a:t>GFR</a:t>
            </a:r>
            <a:r>
              <a:rPr lang="en-US" sz="2400" dirty="0" smtClean="0">
                <a:latin typeface="Arial Narrow" pitchFamily="34" charset="0"/>
              </a:rPr>
              <a:t> ( Glomerular Filtration Rate)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err="1" smtClean="0">
                <a:latin typeface="Arial Narrow" pitchFamily="34" charset="0"/>
              </a:rPr>
              <a:t>C</a:t>
            </a:r>
            <a:r>
              <a:rPr lang="en-US" sz="2400" b="1" baseline="-25000" dirty="0" err="1" smtClean="0"/>
              <a:t>Cr</a:t>
            </a:r>
            <a:r>
              <a:rPr lang="en-US" sz="2400" dirty="0" smtClean="0">
                <a:latin typeface="Arial Narrow" pitchFamily="34" charset="0"/>
              </a:rPr>
              <a:t> ( </a:t>
            </a:r>
            <a:r>
              <a:rPr lang="en-US" sz="2400" dirty="0" err="1" smtClean="0">
                <a:latin typeface="Arial Narrow" pitchFamily="34" charset="0"/>
              </a:rPr>
              <a:t>Creatinine</a:t>
            </a:r>
            <a:r>
              <a:rPr lang="en-US" sz="2400" dirty="0" smtClean="0">
                <a:latin typeface="Arial Narrow" pitchFamily="34" charset="0"/>
              </a:rPr>
              <a:t> Clearance )</a:t>
            </a:r>
          </a:p>
          <a:p>
            <a:pPr algn="l" rtl="0"/>
            <a:endParaRPr lang="en-US" sz="2400" dirty="0" smtClean="0"/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Objectives</a:t>
            </a:r>
            <a:r>
              <a:rPr lang="en-US" sz="36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:</a:t>
            </a:r>
            <a:endParaRPr lang="en-US" sz="3600" dirty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Urine Flow Rate for all groups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l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798726" cy="4380232"/>
          </a:xfrm>
        </p:spPr>
      </p:pic>
      <p:pic>
        <p:nvPicPr>
          <p:cNvPr id="7" name="Picture 6" descr="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501008"/>
            <a:ext cx="1296144" cy="15149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340768"/>
            <a:ext cx="8280919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Sodium Excretion Rate for all groups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Volume</a:t>
            </a:r>
            <a:r>
              <a:rPr lang="en-US" dirty="0" smtClean="0"/>
              <a:t> ( measuring cylinder)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Sodium and potassium concentration </a:t>
            </a:r>
            <a:r>
              <a:rPr lang="en-US" dirty="0" smtClean="0"/>
              <a:t>( flame photometry)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PH</a:t>
            </a:r>
            <a:r>
              <a:rPr lang="en-US" dirty="0" smtClean="0"/>
              <a:t> ( PH meter)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Osmolality</a:t>
            </a:r>
            <a:r>
              <a:rPr lang="en-US" dirty="0" smtClean="0"/>
              <a:t> ( Osmometer) </a:t>
            </a: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Urine samples used to determine: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asuring cyli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312368" cy="3816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4" descr="advanced-ph-meter-251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08720"/>
            <a:ext cx="3960440" cy="3672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0072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 meter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Measuring cylinder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744416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OSM8PICL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3505971" cy="3240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5157192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Flame photometry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515719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Osmometer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table that we fill out during these experiments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tab 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196752"/>
            <a:ext cx="8352928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GB" dirty="0" smtClean="0">
                <a:cs typeface="+mj-cs"/>
              </a:rPr>
              <a:t>Total sodium excretion is obtained by applying following equation:</a:t>
            </a:r>
          </a:p>
          <a:p>
            <a:pPr lvl="0" algn="l" rtl="0"/>
            <a:endParaRPr lang="en-GB" dirty="0" smtClean="0"/>
          </a:p>
          <a:p>
            <a:pPr lvl="0" algn="l" rtl="0"/>
            <a:endParaRPr lang="en-GB" dirty="0" smtClean="0"/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GB" dirty="0" smtClean="0">
                <a:cs typeface="+mj-cs"/>
              </a:rPr>
              <a:t>Sodium excretion rate is obtained by applying the following equation:</a:t>
            </a:r>
            <a:endParaRPr lang="en-US" dirty="0" smtClean="0">
              <a:cs typeface="+mj-cs"/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Calculation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equ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480720" cy="1008112"/>
          </a:xfrm>
          <a:prstGeom prst="rect">
            <a:avLst/>
          </a:prstGeom>
        </p:spPr>
      </p:pic>
      <p:pic>
        <p:nvPicPr>
          <p:cNvPr id="5" name="Picture 4" descr="equ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653136"/>
            <a:ext cx="66967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B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 wa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412776"/>
            <a:ext cx="8352928" cy="482453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C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el sa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208912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D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asix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9694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bladders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From 8:00 they are restricted to take any fluids and they are asked to provide various urine samples for analysis at: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10:00 am, 12:00 noon, 2:00 pm and 3:00 pm. 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l" rtl="0"/>
            <a:endParaRPr lang="ar-SA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no%20water%20b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429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D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asix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42493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Definition:</a:t>
            </a:r>
          </a:p>
          <a:p>
            <a:pPr algn="l" rtl="0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volume of fluid filtered from the renal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glomerular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capillaries into the Bowman's capsule per unit time. </a:t>
            </a:r>
          </a:p>
          <a:p>
            <a:pPr algn="l" rtl="0"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Urine Concentration X Urine Flow</a:t>
            </a:r>
          </a:p>
          <a:p>
            <a:pPr algn="l" rtl="0"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GFR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</a:t>
            </a:r>
          </a:p>
          <a:p>
            <a:pPr algn="l" rtl="0"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Plasma Concentration</a:t>
            </a:r>
          </a:p>
          <a:p>
            <a:pPr algn="l" rtl="0"/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According to the National Kidney Foundation, normal results range from </a:t>
            </a: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90 - 120 </a:t>
            </a:r>
            <a:r>
              <a:rPr lang="en-US" sz="28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</a:t>
            </a: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/min/1.73 m</a:t>
            </a:r>
            <a:r>
              <a:rPr lang="en-US" sz="2800" baseline="30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 smtClean="0">
                <a:latin typeface="+mj-lt"/>
                <a:cs typeface="+mj-cs"/>
              </a:rPr>
              <a:t>.  </a:t>
            </a:r>
            <a:endParaRPr lang="ar-SA" sz="2800" dirty="0">
              <a:latin typeface="+mj-lt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GFR ( </a:t>
            </a:r>
            <a:r>
              <a:rPr lang="en-US" dirty="0" err="1" smtClean="0">
                <a:solidFill>
                  <a:srgbClr val="C00000"/>
                </a:solidFill>
              </a:rPr>
              <a:t>Glomerular</a:t>
            </a:r>
            <a:r>
              <a:rPr lang="en-US" dirty="0" smtClean="0">
                <a:solidFill>
                  <a:srgbClr val="C00000"/>
                </a:solidFill>
              </a:rPr>
              <a:t> Filtration Rate)</a:t>
            </a:r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23728" y="3861048"/>
            <a:ext cx="52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b="1" dirty="0" smtClean="0"/>
              <a:t>GFR</a:t>
            </a:r>
            <a:r>
              <a:rPr lang="en-US" dirty="0" smtClean="0"/>
              <a:t> </a:t>
            </a:r>
            <a:r>
              <a:rPr lang="en-US" b="1" dirty="0" smtClean="0"/>
              <a:t>&lt;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60 mL/min/1.73 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3 or more months             </a:t>
            </a:r>
            <a:r>
              <a:rPr lang="en-US" b="1" dirty="0" smtClean="0">
                <a:solidFill>
                  <a:srgbClr val="C00000"/>
                </a:solidFill>
              </a:rPr>
              <a:t>chronic kidney disease.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b="1" dirty="0" smtClean="0"/>
              <a:t>GFR</a:t>
            </a:r>
            <a:r>
              <a:rPr lang="en-US" dirty="0" smtClean="0"/>
              <a:t> </a:t>
            </a:r>
            <a:r>
              <a:rPr lang="en-US" b="1" dirty="0" smtClean="0"/>
              <a:t>&lt;</a:t>
            </a:r>
            <a:r>
              <a:rPr lang="en-US" dirty="0" smtClean="0">
                <a:solidFill>
                  <a:srgbClr val="C00000"/>
                </a:solidFill>
              </a:rPr>
              <a:t>  15 mL/min/1.73 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b="1" dirty="0" smtClean="0">
                <a:solidFill>
                  <a:srgbClr val="C00000"/>
                </a:solidFill>
              </a:rPr>
              <a:t>kidney failure.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Abnormal Results of GFR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39752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6012160" y="30689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The test is recommended:</a:t>
            </a:r>
          </a:p>
          <a:p>
            <a:pPr algn="l" rtl="0"/>
            <a:r>
              <a:rPr lang="en-US" dirty="0" smtClean="0"/>
              <a:t>Diabetes</a:t>
            </a:r>
          </a:p>
          <a:p>
            <a:pPr algn="l" rtl="0"/>
            <a:r>
              <a:rPr lang="en-US" dirty="0" smtClean="0"/>
              <a:t>Family history of kidney disease</a:t>
            </a:r>
          </a:p>
          <a:p>
            <a:pPr algn="l" rtl="0"/>
            <a:r>
              <a:rPr lang="en-US" dirty="0" smtClean="0"/>
              <a:t>Frequent urinary tract infections</a:t>
            </a:r>
          </a:p>
          <a:p>
            <a:pPr algn="l" rtl="0"/>
            <a:r>
              <a:rPr lang="en-US" dirty="0" smtClean="0"/>
              <a:t>Heart disease</a:t>
            </a:r>
          </a:p>
          <a:p>
            <a:pPr algn="l" rtl="0"/>
            <a:r>
              <a:rPr lang="en-US" dirty="0" smtClean="0"/>
              <a:t>High blood pressure</a:t>
            </a:r>
          </a:p>
          <a:p>
            <a:pPr algn="l" rtl="0"/>
            <a:r>
              <a:rPr lang="en-US" dirty="0" smtClean="0"/>
              <a:t>Urinary blockage</a:t>
            </a: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GFR ( </a:t>
            </a:r>
            <a:r>
              <a:rPr lang="en-US" dirty="0" err="1" smtClean="0">
                <a:solidFill>
                  <a:srgbClr val="C00000"/>
                </a:solidFill>
              </a:rPr>
              <a:t>Glomerular</a:t>
            </a:r>
            <a:r>
              <a:rPr lang="en-US" dirty="0" smtClean="0">
                <a:solidFill>
                  <a:srgbClr val="C00000"/>
                </a:solidFill>
              </a:rPr>
              <a:t> Filtration Rate)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Definition: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the volume of blood plasma that is cleared of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creatinine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 unit time.</a:t>
            </a: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3000" dirty="0" smtClean="0"/>
              <a:t>                </a:t>
            </a:r>
            <a:r>
              <a:rPr lang="en-US" sz="3000" dirty="0" err="1" smtClean="0"/>
              <a:t>U</a:t>
            </a:r>
            <a:r>
              <a:rPr lang="en-US" sz="3000" baseline="-25000" dirty="0" err="1" smtClean="0"/>
              <a:t>cr</a:t>
            </a:r>
            <a:r>
              <a:rPr lang="en-US" sz="3000" baseline="-25000" dirty="0" smtClean="0"/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X</a:t>
            </a:r>
            <a:r>
              <a:rPr lang="en-US" sz="3000" dirty="0" smtClean="0"/>
              <a:t> V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en-US" sz="3500" b="1" dirty="0" err="1" smtClean="0">
                <a:solidFill>
                  <a:srgbClr val="C00000"/>
                </a:solidFill>
              </a:rPr>
              <a:t>C</a:t>
            </a:r>
            <a:r>
              <a:rPr lang="en-US" sz="3500" baseline="-25000" dirty="0" err="1" smtClean="0">
                <a:solidFill>
                  <a:srgbClr val="C00000"/>
                </a:solidFill>
              </a:rPr>
              <a:t>Cr</a:t>
            </a:r>
            <a:r>
              <a:rPr lang="en-US" b="1" dirty="0" smtClean="0">
                <a:solidFill>
                  <a:srgbClr val="C00000"/>
                </a:solidFill>
              </a:rPr>
              <a:t> =      </a:t>
            </a:r>
            <a:r>
              <a:rPr lang="en-US" baseline="-25000" dirty="0" smtClean="0"/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dirty="0" smtClean="0"/>
              <a:t>                 </a:t>
            </a:r>
            <a:r>
              <a:rPr lang="en-US" sz="3000" dirty="0" smtClean="0"/>
              <a:t>   </a:t>
            </a:r>
            <a:r>
              <a:rPr lang="en-US" sz="3000" dirty="0" err="1" smtClean="0"/>
              <a:t>P</a:t>
            </a:r>
            <a:r>
              <a:rPr lang="en-US" sz="3000" baseline="-25000" dirty="0" err="1" smtClean="0"/>
              <a:t>Cr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b="1" baseline="-250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</a:t>
            </a: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=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creatinine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concentration in the collected urine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sample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(V)    =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urine flow rate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</a:t>
            </a: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=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plasma concentration</a:t>
            </a:r>
            <a:endParaRPr lang="en-US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Creatinin</a:t>
            </a:r>
            <a:r>
              <a:rPr lang="en-US" dirty="0" smtClean="0">
                <a:solidFill>
                  <a:srgbClr val="C00000"/>
                </a:solidFill>
              </a:rPr>
              <a:t> Clearance ( 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sz="4400" baseline="-25000" dirty="0" err="1" smtClean="0">
                <a:solidFill>
                  <a:srgbClr val="C00000"/>
                </a:solidFill>
              </a:rPr>
              <a:t>Cr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95736" y="342900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Example: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 person has a plasma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creatinine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concentration of 0.01 mg/ml and in 1 hour produces 60ml of urine with 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creatinine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concentration of 1.25 mg/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mL.</a:t>
            </a:r>
            <a:endParaRPr lang="en-US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values are: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Male: 97 to 137 ml/min.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Female: 88 to 128 ml/min.</a:t>
            </a:r>
            <a:endParaRPr lang="ar-S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Creatinin</a:t>
            </a:r>
            <a:r>
              <a:rPr lang="en-US" dirty="0" smtClean="0">
                <a:solidFill>
                  <a:srgbClr val="C00000"/>
                </a:solidFill>
              </a:rPr>
              <a:t> Clearance ( 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sz="4400" baseline="-25000" dirty="0" err="1" smtClean="0">
                <a:solidFill>
                  <a:srgbClr val="C00000"/>
                </a:solidFill>
              </a:rPr>
              <a:t>Cr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creatinin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60089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Abnormal results may indicate: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Acute tubular necrosis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outlet obstruction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Congestive heart failure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Dehydration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End-stage kidney disease</a:t>
            </a:r>
          </a:p>
          <a:p>
            <a:pPr algn="l" rtl="0"/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Glomerulonephritis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Kidney failure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 ischemia 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 outflow obstruction 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Shock</a:t>
            </a: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Abnormal results for 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sz="4400" baseline="-25000" dirty="0" err="1" smtClean="0">
                <a:solidFill>
                  <a:srgbClr val="C00000"/>
                </a:solidFill>
              </a:rPr>
              <a:t>Cr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%20oct%202012%20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What will happen?</a:t>
            </a:r>
          </a:p>
          <a:p>
            <a:pPr algn="l" rtl="0">
              <a:buNone/>
            </a:pPr>
            <a:r>
              <a:rPr lang="en-US" dirty="0" smtClean="0">
                <a:latin typeface="Arial Narrow" pitchFamily="34" charset="0"/>
              </a:rPr>
              <a:t>   Subsequent urine sample is lesser in volume and darker yellow in color that shows the kidneys try to conserve water in fasting state.</a:t>
            </a:r>
          </a:p>
          <a:p>
            <a:pPr algn="l" rtl="0">
              <a:buNone/>
            </a:pPr>
            <a:endParaRPr lang="ar-SA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Deprive of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652120" y="764704"/>
            <a:ext cx="28822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5796136" y="98072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1916832"/>
            <a:ext cx="29718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Stimulates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5410200" y="3140968"/>
            <a:ext cx="32004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5652120" y="3212976"/>
            <a:ext cx="121919" cy="308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36096" y="4005064"/>
            <a:ext cx="32507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in late distal tubule and collecting duct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5508104" y="5157192"/>
            <a:ext cx="288032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5181600" y="5805264"/>
            <a:ext cx="35814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 </a:t>
            </a:r>
            <a:endParaRPr lang="ar-SA" sz="2000" b="1" dirty="0"/>
          </a:p>
        </p:txBody>
      </p:sp>
      <p:sp>
        <p:nvSpPr>
          <p:cNvPr id="14" name="Up Arrow 13"/>
          <p:cNvSpPr/>
          <p:nvPr/>
        </p:nvSpPr>
        <p:spPr>
          <a:xfrm>
            <a:off x="5508104" y="4077072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652120" y="5301208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652120" y="5877272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1259632" y="5301208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899592" y="3505200"/>
            <a:ext cx="230080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043608" y="3573016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932040" y="1412776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788024" y="3789040"/>
            <a:ext cx="4267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725144"/>
            <a:ext cx="5029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589240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19872" y="2636912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624963" y="5652275"/>
            <a:ext cx="615287" cy="15096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76" y="534713"/>
            <a:ext cx="365362" cy="781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2132856"/>
            <a:ext cx="457200" cy="4320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24944"/>
            <a:ext cx="457200" cy="3516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800600"/>
            <a:ext cx="720080" cy="4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</a:t>
            </a:r>
            <a:r>
              <a:rPr lang="en-US" dirty="0" smtClean="0"/>
              <a:t>a</a:t>
            </a:r>
            <a:endParaRPr lang="ar-SA" dirty="0" smtClean="0"/>
          </a:p>
        </p:txBody>
      </p:sp>
      <p:sp>
        <p:nvSpPr>
          <p:cNvPr id="43" name="Oval 42"/>
          <p:cNvSpPr/>
          <p:nvPr/>
        </p:nvSpPr>
        <p:spPr>
          <a:xfrm>
            <a:off x="3962400" y="5661248"/>
            <a:ext cx="681608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3707904" y="6477000"/>
            <a:ext cx="432048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6012160" y="6237312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A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</a:t>
            </a:r>
            <a:r>
              <a:rPr lang="en-US" sz="2400" dirty="0" smtClean="0">
                <a:latin typeface="Arial Narrow" pitchFamily="34" charset="0"/>
              </a:rPr>
              <a:t>08</a:t>
            </a:r>
            <a:r>
              <a:rPr lang="en-US" sz="2400" dirty="0" smtClean="0">
                <a:latin typeface="Arial Narrow" pitchFamily="34" charset="0"/>
              </a:rPr>
              <a:t>:00 </a:t>
            </a:r>
            <a:r>
              <a:rPr lang="en-US" sz="2400" dirty="0" smtClean="0">
                <a:latin typeface="Arial Narrow" pitchFamily="34" charset="0"/>
              </a:rPr>
              <a:t>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</a:t>
            </a:r>
            <a:r>
              <a:rPr lang="en-US" sz="2400" dirty="0" smtClean="0">
                <a:latin typeface="Arial Narrow" pitchFamily="34" charset="0"/>
              </a:rPr>
              <a:t>10:00 am </a:t>
            </a:r>
            <a:r>
              <a:rPr lang="en-US" sz="2400" dirty="0" smtClean="0">
                <a:latin typeface="Arial Narrow" pitchFamily="34" charset="0"/>
              </a:rPr>
              <a:t>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water immediately after providing the pre-experimental sample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half an hour after drinking water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80920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776864" cy="3960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Drink 1L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562600" y="692696"/>
            <a:ext cx="3276600" cy="678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Inhibits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 </a:t>
            </a:r>
            <a:endParaRPr lang="ar-SA" dirty="0"/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 in late        distal tubule and</a:t>
            </a:r>
          </a:p>
          <a:p>
            <a:pPr algn="ctr"/>
            <a:r>
              <a:rPr lang="en-US" dirty="0" smtClean="0"/>
              <a:t> collecting duct</a:t>
            </a:r>
            <a:endParaRPr lang="ar-SA" dirty="0"/>
          </a:p>
        </p:txBody>
      </p:sp>
      <p:sp>
        <p:nvSpPr>
          <p:cNvPr id="12" name="Down Arrow 11"/>
          <p:cNvSpPr/>
          <p:nvPr/>
        </p:nvSpPr>
        <p:spPr>
          <a:xfrm>
            <a:off x="5508104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509120"/>
            <a:ext cx="33528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r>
              <a:rPr lang="en-US" dirty="0" smtClean="0"/>
              <a:t> and    excretion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5220072" y="5517232"/>
            <a:ext cx="3528392" cy="11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</a:t>
            </a:r>
          </a:p>
          <a:p>
            <a:pPr algn="ctr"/>
            <a:r>
              <a:rPr lang="en-US" dirty="0" smtClean="0"/>
              <a:t>    urine volume</a:t>
            </a:r>
            <a:endParaRPr lang="ar-SA" dirty="0"/>
          </a:p>
        </p:txBody>
      </p:sp>
      <p:sp>
        <p:nvSpPr>
          <p:cNvPr id="15" name="Down Arrow 14"/>
          <p:cNvSpPr/>
          <p:nvPr/>
        </p:nvSpPr>
        <p:spPr>
          <a:xfrm>
            <a:off x="5580112" y="4581128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6156176" y="494116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5436096" y="573325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6012160" y="6093296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</a:t>
            </a:r>
            <a:endParaRPr lang="ar-SA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314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21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971600" y="5229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520" cy="7589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932040" y="2276872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860032" y="3140968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293096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301208"/>
            <a:ext cx="393576" cy="8115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719203">
            <a:off x="3182982" y="6074658"/>
            <a:ext cx="1933145" cy="608974"/>
          </a:xfrm>
          <a:prstGeom prst="leftArrow">
            <a:avLst>
              <a:gd name="adj1" fmla="val 275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252736" cy="2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5486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283968" y="24384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211960" y="35052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495800"/>
            <a:ext cx="648072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923928" y="5373216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2514600" y="6477000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868144" y="836712"/>
            <a:ext cx="144016" cy="376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B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1738</TotalTime>
  <Words>1023</Words>
  <Application>Microsoft Office PowerPoint</Application>
  <PresentationFormat>On-screen Show (4:3)</PresentationFormat>
  <Paragraphs>196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Diuresis</vt:lpstr>
      <vt:lpstr>Objectives:</vt:lpstr>
      <vt:lpstr>Group A</vt:lpstr>
      <vt:lpstr>Group A</vt:lpstr>
      <vt:lpstr>Slide 5</vt:lpstr>
      <vt:lpstr>Group B</vt:lpstr>
      <vt:lpstr>Group B</vt:lpstr>
      <vt:lpstr>Group B</vt:lpstr>
      <vt:lpstr>Slide 9</vt:lpstr>
      <vt:lpstr>Group C</vt:lpstr>
      <vt:lpstr>What is 0.9% saline (isotonic saline)? </vt:lpstr>
      <vt:lpstr>Group C</vt:lpstr>
      <vt:lpstr>Group C</vt:lpstr>
      <vt:lpstr>Group C</vt:lpstr>
      <vt:lpstr>Group D</vt:lpstr>
      <vt:lpstr>What is Lasix?</vt:lpstr>
      <vt:lpstr>Group D</vt:lpstr>
      <vt:lpstr>Group D</vt:lpstr>
      <vt:lpstr>Group D</vt:lpstr>
      <vt:lpstr>Urine Flow Rate for all groups</vt:lpstr>
      <vt:lpstr>Sodium Excretion Rate for all groups</vt:lpstr>
      <vt:lpstr>Urine samples used to determine:</vt:lpstr>
      <vt:lpstr>Slide 23</vt:lpstr>
      <vt:lpstr>Slide 24</vt:lpstr>
      <vt:lpstr>The table that we fill out during these experiments</vt:lpstr>
      <vt:lpstr>Calculation</vt:lpstr>
      <vt:lpstr>Group B</vt:lpstr>
      <vt:lpstr>Group C</vt:lpstr>
      <vt:lpstr>Group D</vt:lpstr>
      <vt:lpstr>Group D</vt:lpstr>
      <vt:lpstr>GFR ( Glomerular Filtration Rate)</vt:lpstr>
      <vt:lpstr>Abnormal Results of GFR</vt:lpstr>
      <vt:lpstr>GFR ( Glomerular Filtration Rate)</vt:lpstr>
      <vt:lpstr>Creatinin Clearance ( CCr)</vt:lpstr>
      <vt:lpstr>Creatinin Clearance ( CCr)</vt:lpstr>
      <vt:lpstr>Abnormal results for CCr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felwah</dc:creator>
  <cp:lastModifiedBy>felwah</cp:lastModifiedBy>
  <cp:revision>118</cp:revision>
  <dcterms:created xsi:type="dcterms:W3CDTF">2013-04-25T14:27:26Z</dcterms:created>
  <dcterms:modified xsi:type="dcterms:W3CDTF">2013-05-03T20:59:54Z</dcterms:modified>
</cp:coreProperties>
</file>