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4" r:id="rId12"/>
    <p:sldId id="280" r:id="rId13"/>
    <p:sldId id="281" r:id="rId14"/>
    <p:sldId id="282" r:id="rId15"/>
    <p:sldId id="283" r:id="rId16"/>
    <p:sldId id="285" r:id="rId17"/>
    <p:sldId id="286" r:id="rId18"/>
    <p:sldId id="287" r:id="rId19"/>
    <p:sldId id="271" r:id="rId20"/>
    <p:sldId id="269" r:id="rId21"/>
    <p:sldId id="270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D923F6D-96AE-44EC-8566-313C49D8205C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D923F6D-96AE-44EC-8566-313C49D8205C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923F6D-96AE-44EC-8566-313C49D8205C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923F6D-96AE-44EC-8566-313C49D8205C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D923F6D-96AE-44EC-8566-313C49D8205C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D923F6D-96AE-44EC-8566-313C49D8205C}" type="datetimeFigureOut">
              <a:rPr lang="en-US" smtClean="0"/>
              <a:pPr/>
              <a:t>4/3/2012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371600"/>
            <a:ext cx="5791200" cy="1828800"/>
          </a:xfrm>
        </p:spPr>
        <p:txBody>
          <a:bodyPr>
            <a:normAutofit/>
          </a:bodyPr>
          <a:lstStyle/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Ahmed Fathalla </a:t>
            </a:r>
            <a:r>
              <a:rPr lang="en-US" sz="4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Ibrahim</a:t>
            </a:r>
            <a:endParaRPr lang="en-US" sz="40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Documents and Settings\user1\My Documents\My Pictures\KIDNE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534400" cy="518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1143000"/>
            <a:ext cx="770916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DEVELOPMENT</a:t>
            </a:r>
          </a:p>
          <a:p>
            <a:pPr algn="ctr"/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</a:p>
          <a:p>
            <a:pPr algn="ctr"/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KIDNEYS &amp; URETES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NEPHRON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UNIT OF KIDNEY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1752600"/>
            <a:ext cx="3352800" cy="47244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nephron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is formed by fusion of: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Excretory tubule formed of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mass (cap).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Arched collecting tubule formed of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bud.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 full term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each kidney contains: 800000 – 1000000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nephrons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user1\Desktop\CMRC approval\copyright 0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599" y="1752600"/>
            <a:ext cx="5181601" cy="441960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4648200" y="4572000"/>
            <a:ext cx="838200" cy="22860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91000" y="4495800"/>
            <a:ext cx="38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1)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800600" y="4267200"/>
            <a:ext cx="1143000" cy="15240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43400" y="41148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2)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050"/>
            <a:ext cx="91440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CHANGES DURING DEVELOPMENT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(BY 9</a:t>
            </a:r>
            <a:r>
              <a:rPr lang="en-US" sz="3100" b="1" baseline="3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</a:t>
            </a:r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WEEK)</a:t>
            </a:r>
            <a:endParaRPr lang="en-US" sz="31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2400" y="4267200"/>
            <a:ext cx="8763000" cy="2590800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Change in position: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kidney ascends from pelvis to abdomen &amp; attains its adult position,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caudal to suprarenal gland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Change in blood supply: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 the kidney ascends, its blood supply changes from renal branches of common iliac arteries into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renal branches of abdominal aorta.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Rotation: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Initially,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hilum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(site of entry &amp; exit of vessels &amp; nerves) is ventral then rotates medially about 90° &amp; becomes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medial.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1\Desktop\dr essam\dr essam 0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400800" cy="2667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2971800"/>
            <a:ext cx="11464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Arial" pitchFamily="34" charset="0"/>
                <a:cs typeface="Arial" pitchFamily="34" charset="0"/>
              </a:rPr>
              <a:t>Common iliac </a:t>
            </a:r>
          </a:p>
          <a:p>
            <a:pPr algn="ctr"/>
            <a:r>
              <a:rPr lang="en-US" sz="1100" b="1" dirty="0" smtClean="0">
                <a:latin typeface="Arial" pitchFamily="34" charset="0"/>
                <a:cs typeface="Arial" pitchFamily="34" charset="0"/>
              </a:rPr>
              <a:t>artery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1375068" y="3048000"/>
            <a:ext cx="453732" cy="1392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43800" y="2514600"/>
            <a:ext cx="12971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Arial" pitchFamily="34" charset="0"/>
                <a:cs typeface="Arial" pitchFamily="34" charset="0"/>
              </a:rPr>
              <a:t>Abdominal aorta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rot="10800000" flipV="1">
            <a:off x="6934200" y="2645404"/>
            <a:ext cx="609600" cy="215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FETAL KIDNEY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1600200"/>
            <a:ext cx="4038600" cy="51054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Glomerular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filatration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begins at 9</a:t>
            </a:r>
            <a:r>
              <a:rPr lang="en-US" sz="2400" b="1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week.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 9</a:t>
            </a:r>
            <a:r>
              <a:rPr lang="en-US" sz="2400" b="1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week,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kidney attains its adult position &amp; receives its supply from renal artery, its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hilum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is rotated medially. 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Kidney is subdivided into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lobes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that are visible externally.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Lobulation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diminishes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at the end of  fetal period.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Nephron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formation is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complete at birth.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Documents and Settings\user1\My Documents\My Pictures\KIDNEY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52600"/>
            <a:ext cx="3906356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CHANGES AFTER BIRTH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534400" cy="4953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Increase in size: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due to elongation of tubules and increase in connective tissue between tubules (not due to increase in number of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nephrons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Disappearance of kidney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lobulation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ANOMALIES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228600" y="1752600"/>
            <a:ext cx="3505200" cy="48768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Pelvic kidney: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failure of ascent of one kidney (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is short)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Horseshoe kidney: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the poles of both kidneys (usually the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lower poles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fuse: the kidneys have a 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lower  position than normal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but 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have normal function </a:t>
            </a:r>
            <a:endParaRPr lang="en-US" sz="2400" b="1" u="sng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Documents and Settings\user1\My Documents\My Pictures\kidney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62400" y="1828800"/>
            <a:ext cx="4724400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ANOMALIES</a:t>
            </a:r>
            <a:endParaRPr lang="en-US" dirty="0"/>
          </a:p>
        </p:txBody>
      </p:sp>
      <p:pic>
        <p:nvPicPr>
          <p:cNvPr id="8194" name="Picture 2" descr="C:\Documents and Settings\user1\Desktop\dr essam\dr essam 0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" y="1600200"/>
            <a:ext cx="38100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 descr="C:\Documents and Settings\user1\Desktop\dr essam\dr essam 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0200"/>
            <a:ext cx="38862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 descr="C:\Documents and Settings\user1\Desktop\dr essam\dr essam 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343400"/>
            <a:ext cx="3748088" cy="2257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7200" y="3657600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A-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Unilateral renal agenesis: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due to 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absence of one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bud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3657600"/>
            <a:ext cx="3826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B-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Supernumerary kidney: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due to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development of 2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buds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06806" y="4876800"/>
            <a:ext cx="40831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C-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 side: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malrotation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kidney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Left side: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bifid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&amp; 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        supernumerary kidney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3200400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 Black" pitchFamily="34" charset="0"/>
              </a:rPr>
              <a:t>B</a:t>
            </a:r>
            <a:endParaRPr lang="en-US" sz="12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 - 1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Kidneys &amp;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originates from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nephrogenic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ridge (cord) of intermediate mesoderm.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During development, 3 systems appear:</a:t>
            </a:r>
          </a:p>
          <a:p>
            <a:pPr marL="880110" lvl="1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Pronephric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cervical region,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not function.</a:t>
            </a:r>
          </a:p>
          <a:p>
            <a:pPr marL="880110" lvl="1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Mesonephric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thorax &amp; abdomen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function temporarily,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mesonephric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duct gives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ureteric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bud.</a:t>
            </a:r>
          </a:p>
          <a:p>
            <a:pPr marL="880110" lvl="1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Metanephric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pelvis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permanent kidney.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bud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gives: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ureter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collecting part of kidney (calyces, straight &amp; arched collecting tubules).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mass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gives: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excretory part of kidney (Bowman capsule, proximal &amp; distal convoluted tubules, loop of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Henle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By 9</a:t>
            </a:r>
            <a:r>
              <a:rPr lang="en-US" b="1" baseline="30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week: 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Glomerular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filtration begins.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Kidney attains its adult position.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Kidney receives its arterial supply from aorta.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Kidney completes rotation.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 full term: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Nephron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formation is complete.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Lobulation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kidney diminishes.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After birth: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Lobulation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kidney disappears.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Kidney increases in size due to elongation of existing tubules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not due to increase in number of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nephrons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user1\My Documents\My Pictures\07b-thinking-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8610600" cy="5943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1143000"/>
            <a:ext cx="54088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QUESTIONS</a:t>
            </a:r>
            <a:endParaRPr lang="en-US" sz="8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 the end of the lecture, students should be able to: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Identify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embryological origin of kidneys &amp;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ureters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Differentiate between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3 systems of kidneys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during development.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Describe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development of collecting &amp; excretory parts of permanent kidney.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Describe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fetal kidney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identify the </a:t>
            </a:r>
            <a:r>
              <a:rPr lang="en-US" b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pre- and postnatal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changes that occur in the kidney.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Enumerate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most common anomalies of kidneys &amp;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ureters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n-US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Which one of the following events happens by 9</a:t>
            </a:r>
            <a:r>
              <a:rPr lang="en-US" b="1" baseline="30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week?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Nephron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formation is complete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Disappearance of kidney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lobulation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Kidney attains its adult position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system appears</a:t>
            </a:r>
          </a:p>
          <a:p>
            <a:pPr marL="514350" indent="-514350">
              <a:buFont typeface="+mj-lt"/>
              <a:buAutoNum type="arabicParenR"/>
            </a:pP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7086600" y="3810000"/>
            <a:ext cx="6096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106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Which one of the following structures is a derivative of the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mass?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Collecting tubule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Glomerulus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Proximal convoluted tubule</a:t>
            </a:r>
          </a:p>
          <a:p>
            <a:pPr marL="514350" indent="-514350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6019800" y="4267200"/>
            <a:ext cx="6858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Placeholder 4" descr="DSCF09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12774"/>
            <a:ext cx="8305800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71600" y="2819400"/>
            <a:ext cx="63873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THANK YOU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3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KIDNEYS &amp; URETERS</a:t>
            </a:r>
            <a:br>
              <a:rPr lang="en-US" sz="53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EMBRYOLOGICAL ORIGIN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user1\Desktop\CMRC approval\copyright 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7620000" cy="4953000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>
            <a:stCxn id="2" idx="2"/>
          </p:cNvCxnSpPr>
          <p:nvPr/>
        </p:nvCxnSpPr>
        <p:spPr>
          <a:xfrm rot="5400000">
            <a:off x="2763774" y="360426"/>
            <a:ext cx="1066800" cy="278434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76400" y="1524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from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INTERMEDIATE MESODERM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UR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458061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638800" y="2057400"/>
            <a:ext cx="346761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Divides into:</a:t>
            </a:r>
          </a:p>
          <a:p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Nephrogenic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ridge (cord)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forms kidneys &amp;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ureters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  </a:t>
            </a:r>
            <a:r>
              <a:rPr lang="en-US" b="1" u="sng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Gonadal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ridge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forms </a:t>
            </a:r>
          </a:p>
          <a:p>
            <a:pPr marL="342900" indent="-342900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gonads (testes or ovaries) 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3886200" y="2971800"/>
            <a:ext cx="20574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3505200" y="4191000"/>
            <a:ext cx="24384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KIDNEYS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Documents and Settings\user1\My Documents\My Pictures\Copy of URO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4267200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Straight Connector 11"/>
          <p:cNvCxnSpPr/>
          <p:nvPr/>
        </p:nvCxnSpPr>
        <p:spPr>
          <a:xfrm rot="16200000" flipH="1">
            <a:off x="2095500" y="6057900"/>
            <a:ext cx="45720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086100" y="4838700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11990" y="1524000"/>
            <a:ext cx="453201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Three systems of kidneys develop: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Pronephric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system: 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 appears at beginning of 4</a:t>
            </a:r>
            <a:r>
              <a:rPr lang="en-US" b="1" u="sng" baseline="30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week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   in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cervical region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analogous to kidney of fish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formed of tubules &amp; a duct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not function in human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disappears</a:t>
            </a:r>
          </a:p>
          <a:p>
            <a:pPr marL="342900" indent="-342900">
              <a:buAutoNum type="arabicPeriod" startAt="2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Mesonephric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system: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appears at end of 4</a:t>
            </a:r>
            <a:r>
              <a:rPr lang="en-US" b="1" u="sng" baseline="30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week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   in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thoracic &amp; abdominal regions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analogous to kidney of amphibians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formed of tubules &amp; a duct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function temporarily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male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forms genital duct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both sexes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forms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bud</a:t>
            </a:r>
          </a:p>
          <a:p>
            <a:pPr marL="342900" indent="-342900">
              <a:buAutoNum type="arabicPeriod" startAt="3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Metanephric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system: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appears at 5</a:t>
            </a:r>
            <a:r>
              <a:rPr lang="en-US" b="1" u="sng" baseline="30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week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pelvis</a:t>
            </a:r>
            <a:endParaRPr lang="en-U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starts to function at 9</a:t>
            </a:r>
            <a:r>
              <a:rPr lang="en-US" b="1" u="sng" baseline="30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week</a:t>
            </a:r>
            <a:endParaRPr lang="en-US" b="1" u="sng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6019800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Ureteric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bud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>
            <a:endCxn id="9" idx="0"/>
          </p:cNvCxnSpPr>
          <p:nvPr/>
        </p:nvCxnSpPr>
        <p:spPr>
          <a:xfrm rot="10800000" flipV="1">
            <a:off x="1000722" y="5562600"/>
            <a:ext cx="1132879" cy="457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ft Arrow 12"/>
          <p:cNvSpPr/>
          <p:nvPr/>
        </p:nvSpPr>
        <p:spPr>
          <a:xfrm>
            <a:off x="3733800" y="1905000"/>
            <a:ext cx="4572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3733800" y="4572000"/>
            <a:ext cx="3048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3352800" y="6248400"/>
            <a:ext cx="4572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3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METANEPHROS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PERMANENT KIDNEY)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304800" y="1752600"/>
            <a:ext cx="4114800" cy="4800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Formed of 2 origins: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bud (derived from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mesonephric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duct):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gives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collecting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part of kidney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blastema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(mass):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gives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excretory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part of kidney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KIDNEY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76400"/>
            <a:ext cx="4114800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Down Arrow 6"/>
          <p:cNvSpPr/>
          <p:nvPr/>
        </p:nvSpPr>
        <p:spPr>
          <a:xfrm>
            <a:off x="8305800" y="5410200"/>
            <a:ext cx="3048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5257800" y="6172200"/>
            <a:ext cx="228600" cy="304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3050"/>
            <a:ext cx="8763000" cy="86995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COLLECTING PART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2400" y="1600200"/>
            <a:ext cx="4724400" cy="49530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A-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bud elongates &amp; penetrates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mass.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B- Stalk of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bud forms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&amp; cranial end forms renal pelvis.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C- Branching of renal pelvis  gives 3 major calices. Branching of major calyces gives minor calyces.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D- Continuous branching gives straight then arched collecting tubules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user1\My Documents\My Pictures\kidney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00200"/>
            <a:ext cx="3607192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638800" y="19812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28956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3962400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57912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54864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8153400" y="6248400"/>
            <a:ext cx="3048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5867400" y="6096000"/>
            <a:ext cx="2286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EXCRETORY PART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3400" y="1752600"/>
            <a:ext cx="4191000" cy="4800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Each arched collecting tubule is surrounded by a cap of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mass.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cap forms the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vesicle.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vesicle elongates to form an S-shaped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tubule.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Documents and Settings\user1\Desktop\CMRC approval\copyright 0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524000"/>
            <a:ext cx="3986212" cy="2514600"/>
          </a:xfrm>
          <a:prstGeom prst="rect">
            <a:avLst/>
          </a:prstGeom>
          <a:noFill/>
        </p:spPr>
      </p:pic>
      <p:pic>
        <p:nvPicPr>
          <p:cNvPr id="4099" name="Picture 3" descr="C:\Documents and Settings\user1\Desktop\CMRC approval\copyright 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114800"/>
            <a:ext cx="4114800" cy="2438400"/>
          </a:xfrm>
          <a:prstGeom prst="rect">
            <a:avLst/>
          </a:prstGeom>
          <a:noFill/>
        </p:spPr>
      </p:pic>
      <p:sp>
        <p:nvSpPr>
          <p:cNvPr id="6" name="Left Arrow 5"/>
          <p:cNvSpPr/>
          <p:nvPr/>
        </p:nvSpPr>
        <p:spPr>
          <a:xfrm>
            <a:off x="8305800" y="22860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8382000" y="3429000"/>
            <a:ext cx="3048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8534400" y="5867400"/>
            <a:ext cx="3048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EXCRETORY PART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1752600"/>
            <a:ext cx="3733800" cy="4800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end of each tubule forms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glomerular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(Bowman’s) capsule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Each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glomerular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capsule is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invaginated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by capillaries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glomerulus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tubule lengthens to form: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proximal &amp; distal convoluted tubules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loop of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Henle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Documents and Settings\user1\Desktop\CMRC approval\copyright 0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676400"/>
            <a:ext cx="4800600" cy="4953000"/>
          </a:xfrm>
          <a:prstGeom prst="rect">
            <a:avLst/>
          </a:prstGeom>
          <a:noFill/>
        </p:spPr>
      </p:pic>
      <p:sp>
        <p:nvSpPr>
          <p:cNvPr id="5" name="Up Arrow 4"/>
          <p:cNvSpPr/>
          <p:nvPr/>
        </p:nvSpPr>
        <p:spPr>
          <a:xfrm>
            <a:off x="4572000" y="6172200"/>
            <a:ext cx="304800" cy="304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343400" y="5029200"/>
            <a:ext cx="3048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8534400" y="46482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8458200" y="36576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8534400" y="5867400"/>
            <a:ext cx="3048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813</TotalTime>
  <Words>727</Words>
  <Application>Microsoft Office PowerPoint</Application>
  <PresentationFormat>On-screen Show (4:3)</PresentationFormat>
  <Paragraphs>133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Median</vt:lpstr>
      <vt:lpstr>Slide 1</vt:lpstr>
      <vt:lpstr>OBJECTIVES</vt:lpstr>
      <vt:lpstr>KIDNEYS &amp; URETERS EMBRYOLOGICAL ORIGIN</vt:lpstr>
      <vt:lpstr>INTERMEDIATE MESODERM</vt:lpstr>
      <vt:lpstr>DEVELOPMENT OF KIDNEYS</vt:lpstr>
      <vt:lpstr>METANEPHROS (PERMANENT KIDNEY)</vt:lpstr>
      <vt:lpstr>COLLECTING PART</vt:lpstr>
      <vt:lpstr>EXCRETORY PART</vt:lpstr>
      <vt:lpstr>EXCRETORY PART</vt:lpstr>
      <vt:lpstr>THE NEPHRON FUNCTIONAL UNIT OF KIDNEY</vt:lpstr>
      <vt:lpstr>CHANGES DURING DEVELOPMENT (BY 9TH WEEK)</vt:lpstr>
      <vt:lpstr>THE FETAL KIDNEY</vt:lpstr>
      <vt:lpstr>CHANGES AFTER BIRTH</vt:lpstr>
      <vt:lpstr>ANOMALIES</vt:lpstr>
      <vt:lpstr>ANOMALIES</vt:lpstr>
      <vt:lpstr>SUMMARY - 1</vt:lpstr>
      <vt:lpstr>SUMMARY - 2</vt:lpstr>
      <vt:lpstr>SUMMARY - 3</vt:lpstr>
      <vt:lpstr>Slide 19</vt:lpstr>
      <vt:lpstr>QUESTION 1</vt:lpstr>
      <vt:lpstr>QUESTION 2</vt:lpstr>
      <vt:lpstr>Slide 22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 OF  THE PITUITARY GLAND</dc:title>
  <dc:creator>user1</dc:creator>
  <cp:lastModifiedBy>user1</cp:lastModifiedBy>
  <cp:revision>146</cp:revision>
  <dcterms:created xsi:type="dcterms:W3CDTF">2011-03-26T11:54:12Z</dcterms:created>
  <dcterms:modified xsi:type="dcterms:W3CDTF">2012-04-03T07:53:32Z</dcterms:modified>
</cp:coreProperties>
</file>