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atin typeface="Footlight MT Light" pitchFamily="18" charset="0"/>
              </a:rPr>
              <a:t>Cystitis</a:t>
            </a:r>
            <a:br>
              <a:rPr lang="en-US" sz="6000" b="1" dirty="0" smtClean="0">
                <a:latin typeface="Footlight MT Light" pitchFamily="18" charset="0"/>
              </a:rPr>
            </a:br>
            <a:r>
              <a:rPr lang="en-US" sz="2400" dirty="0" smtClean="0">
                <a:latin typeface="Footlight MT Light" pitchFamily="18" charset="0"/>
              </a:rPr>
              <a:t>Renal Block</a:t>
            </a:r>
            <a:endParaRPr lang="en-US" sz="2400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Footlight MT Light" pitchFamily="18" charset="0"/>
              </a:rPr>
              <a:t>Prof. </a:t>
            </a:r>
            <a:r>
              <a:rPr lang="en-US" i="1" dirty="0" err="1" smtClean="0">
                <a:latin typeface="Footlight MT Light" pitchFamily="18" charset="0"/>
              </a:rPr>
              <a:t>Hanan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Habib</a:t>
            </a:r>
            <a:r>
              <a:rPr lang="en-US" i="1" dirty="0" smtClean="0">
                <a:latin typeface="Footlight MT Light" pitchFamily="18" charset="0"/>
              </a:rPr>
              <a:t> Dr Ali Somily</a:t>
            </a:r>
            <a:endParaRPr lang="en-US" i="1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Clinical presentation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Symptoms usually of acute onset</a:t>
            </a:r>
          </a:p>
          <a:p>
            <a:r>
              <a:rPr lang="en-US" dirty="0" err="1" smtClean="0">
                <a:latin typeface="Footlight MT Light" pitchFamily="18" charset="0"/>
              </a:rPr>
              <a:t>Dysuria</a:t>
            </a:r>
            <a:r>
              <a:rPr lang="en-US" dirty="0" smtClean="0">
                <a:latin typeface="Footlight MT Light" pitchFamily="18" charset="0"/>
              </a:rPr>
              <a:t>  ( painful urination or </a:t>
            </a:r>
            <a:r>
              <a:rPr lang="en-US" dirty="0" err="1" smtClean="0">
                <a:latin typeface="Footlight MT Light" pitchFamily="18" charset="0"/>
              </a:rPr>
              <a:t>micturation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r>
              <a:rPr lang="en-US" dirty="0" smtClean="0">
                <a:latin typeface="Footlight MT Light" pitchFamily="18" charset="0"/>
              </a:rPr>
              <a:t>Frequency  ( frequent voiding)</a:t>
            </a:r>
          </a:p>
          <a:p>
            <a:r>
              <a:rPr lang="en-US" dirty="0" smtClean="0">
                <a:latin typeface="Footlight MT Light" pitchFamily="18" charset="0"/>
              </a:rPr>
              <a:t>Urgency  ( an imperative call for toilet)</a:t>
            </a:r>
          </a:p>
          <a:p>
            <a:r>
              <a:rPr lang="en-US" dirty="0" err="1" smtClean="0">
                <a:latin typeface="Footlight MT Light" pitchFamily="18" charset="0"/>
              </a:rPr>
              <a:t>Hematuria</a:t>
            </a:r>
            <a:r>
              <a:rPr lang="en-US" dirty="0" smtClean="0">
                <a:latin typeface="Footlight MT Light" pitchFamily="18" charset="0"/>
              </a:rPr>
              <a:t> ( blood in urine) in 50%  of cases.</a:t>
            </a:r>
          </a:p>
          <a:p>
            <a:r>
              <a:rPr lang="en-US" dirty="0" smtClean="0">
                <a:latin typeface="Footlight MT Light" pitchFamily="18" charset="0"/>
              </a:rPr>
              <a:t>Usually no fever.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Vaginitis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5%)  </a:t>
            </a:r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Candida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T. vaginalis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Cystitis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(80%) </a:t>
            </a: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GB" sz="2000" b="1" i="1" dirty="0" err="1">
                <a:latin typeface="Times New Roman" pitchFamily="18" charset="0"/>
                <a:cs typeface="Times New Roman" pitchFamily="18" charset="0"/>
              </a:rPr>
              <a:t>saprophyticus</a:t>
            </a:r>
            <a:endParaRPr lang="en-GB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Urethritis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(10-15%) </a:t>
            </a: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GB" sz="2000" b="1" i="1" dirty="0" err="1">
                <a:latin typeface="Times New Roman" pitchFamily="18" charset="0"/>
                <a:cs typeface="Times New Roman" pitchFamily="18" charset="0"/>
              </a:rPr>
              <a:t>trachomatis</a:t>
            </a:r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GB" sz="2000" b="1" i="1" dirty="0" err="1">
                <a:latin typeface="Times New Roman" pitchFamily="18" charset="0"/>
                <a:cs typeface="Times New Roman" pitchFamily="18" charset="0"/>
              </a:rPr>
              <a:t>gonorrhoeae</a:t>
            </a:r>
            <a:endParaRPr lang="en-GB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i="1" dirty="0">
                <a:latin typeface="Times New Roman" pitchFamily="18" charset="0"/>
                <a:cs typeface="Times New Roman" pitchFamily="18" charset="0"/>
              </a:rPr>
              <a:t>H. simplex</a:t>
            </a:r>
          </a:p>
          <a:p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ther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bacteria?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Non-infectiou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s (&lt;1%)</a:t>
            </a:r>
          </a:p>
          <a:p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Hypoestrogenism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obstruction</a:t>
            </a:r>
          </a:p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Mechanical obstruction</a:t>
            </a:r>
          </a:p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Chemicals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How to differentiate between cystitis and </a:t>
            </a:r>
            <a:r>
              <a:rPr lang="en-US" b="1" dirty="0" err="1" smtClean="0">
                <a:solidFill>
                  <a:srgbClr val="002060"/>
                </a:solidFill>
                <a:latin typeface="Footlight MT Light" pitchFamily="18" charset="0"/>
              </a:rPr>
              <a:t>urethritis</a:t>
            </a:r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 ?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Cystitis is of more acute inset</a:t>
            </a:r>
          </a:p>
          <a:p>
            <a:r>
              <a:rPr lang="en-US" dirty="0" smtClean="0">
                <a:latin typeface="Footlight MT Light" pitchFamily="18" charset="0"/>
              </a:rPr>
              <a:t>More sever symptoms</a:t>
            </a:r>
          </a:p>
          <a:p>
            <a:r>
              <a:rPr lang="en-US" dirty="0" smtClean="0">
                <a:latin typeface="Footlight MT Light" pitchFamily="18" charset="0"/>
              </a:rPr>
              <a:t>Pain, tenderness on the </a:t>
            </a:r>
            <a:r>
              <a:rPr lang="en-US" dirty="0" err="1" smtClean="0">
                <a:latin typeface="Footlight MT Light" pitchFamily="18" charset="0"/>
              </a:rPr>
              <a:t>supr-apubic</a:t>
            </a:r>
            <a:r>
              <a:rPr lang="en-US" dirty="0" smtClean="0">
                <a:latin typeface="Footlight MT Light" pitchFamily="18" charset="0"/>
              </a:rPr>
              <a:t> area.</a:t>
            </a:r>
          </a:p>
          <a:p>
            <a:r>
              <a:rPr lang="en-US" dirty="0" smtClean="0">
                <a:latin typeface="Footlight MT Light" pitchFamily="18" charset="0"/>
              </a:rPr>
              <a:t>Presence of Bacteria in urine ( </a:t>
            </a:r>
            <a:r>
              <a:rPr lang="en-US" i="1" dirty="0" err="1" smtClean="0">
                <a:latin typeface="Footlight MT Light" pitchFamily="18" charset="0"/>
              </a:rPr>
              <a:t>bacteriuria</a:t>
            </a:r>
            <a:r>
              <a:rPr lang="en-US" dirty="0" smtClean="0">
                <a:latin typeface="Footlight MT Light" pitchFamily="18" charset="0"/>
              </a:rPr>
              <a:t>) </a:t>
            </a:r>
          </a:p>
          <a:p>
            <a:r>
              <a:rPr lang="en-US" dirty="0" smtClean="0">
                <a:latin typeface="Footlight MT Light" pitchFamily="18" charset="0"/>
              </a:rPr>
              <a:t>Urine cloudy, malodorous and may be bloody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  <a:t>Differential diagnosis </a:t>
            </a:r>
            <a:b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  <a:t>( types of cystitis)</a:t>
            </a:r>
            <a:endParaRPr lang="en-US" b="1" dirty="0">
              <a:solidFill>
                <a:schemeClr val="tx2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Non-infectious cystitis such as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Traumatic cystitis </a:t>
            </a:r>
            <a:r>
              <a:rPr lang="en-US" dirty="0" smtClean="0">
                <a:latin typeface="Footlight MT Light" pitchFamily="18" charset="0"/>
              </a:rPr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Interstitial cystitis </a:t>
            </a:r>
            <a:r>
              <a:rPr lang="en-US" dirty="0" smtClean="0">
                <a:latin typeface="Footlight MT Light" pitchFamily="18" charset="0"/>
              </a:rPr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  <a:latin typeface="Footlight MT Light" pitchFamily="18" charset="0"/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dirty="0" smtClean="0">
                <a:latin typeface="Footlight MT Light" pitchFamily="18" charset="0"/>
              </a:rPr>
              <a:t>due to </a:t>
            </a:r>
            <a:r>
              <a:rPr lang="en-US" i="1" dirty="0" err="1" smtClean="0">
                <a:latin typeface="Footlight MT Light" pitchFamily="18" charset="0"/>
              </a:rPr>
              <a:t>S.hematobium</a:t>
            </a:r>
            <a:endParaRPr lang="en-US" i="1" dirty="0" smtClean="0">
              <a:latin typeface="Footlight MT Ligh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  <a:latin typeface="Footlight MT Light" pitchFamily="18" charset="0"/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dirty="0" smtClean="0">
                <a:latin typeface="Footlight MT Light" pitchFamily="18" charset="0"/>
              </a:rPr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Laboratory diagnosis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Specimen collection: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MSU</a:t>
            </a:r>
            <a:r>
              <a:rPr lang="en-US" dirty="0" smtClean="0">
                <a:latin typeface="Footlight MT Light" pitchFamily="18" charset="0"/>
              </a:rPr>
              <a:t>)] to bypass contamination by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 </a:t>
            </a:r>
            <a:r>
              <a:rPr lang="en-US" i="1" dirty="0" smtClean="0">
                <a:latin typeface="Footlight MT Light" pitchFamily="18" charset="0"/>
              </a:rPr>
              <a:t>and must be before stating antibiotic.</a:t>
            </a:r>
          </a:p>
          <a:p>
            <a:pPr marL="514350" indent="-514350"/>
            <a:r>
              <a:rPr lang="en-US" b="1" dirty="0" smtClean="0">
                <a:latin typeface="Footlight MT Light" pitchFamily="18" charset="0"/>
              </a:rPr>
              <a:t>Supra-pubic aspiration </a:t>
            </a:r>
            <a:r>
              <a:rPr lang="en-US" dirty="0" smtClean="0">
                <a:latin typeface="Footlight MT Light" pitchFamily="18" charset="0"/>
              </a:rPr>
              <a:t>or </a:t>
            </a:r>
            <a:r>
              <a:rPr lang="en-US" b="1" dirty="0" smtClean="0">
                <a:latin typeface="Footlight MT Light" pitchFamily="18" charset="0"/>
              </a:rPr>
              <a:t>catheterization </a:t>
            </a:r>
            <a:r>
              <a:rPr lang="en-US" dirty="0" smtClean="0">
                <a:latin typeface="Footlight MT Light" pitchFamily="18" charset="0"/>
              </a:rPr>
              <a:t>may be used in children.  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Catheter urine should not be used for diagnosis of UTI.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Footlight MT Light" pitchFamily="18" charset="0"/>
              </a:rPr>
              <a:t>2-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Microscopic examination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About 90% of patients have </a:t>
            </a:r>
            <a:r>
              <a:rPr lang="en-US" b="1" dirty="0" smtClean="0">
                <a:latin typeface="Footlight MT Light" pitchFamily="18" charset="0"/>
              </a:rPr>
              <a:t>&gt; 10 WBCs /mm</a:t>
            </a:r>
            <a:r>
              <a:rPr lang="en-US" b="1" baseline="30000" dirty="0" smtClean="0">
                <a:latin typeface="Footlight MT Light" pitchFamily="18" charset="0"/>
              </a:rPr>
              <a:t>3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Gram stain of </a:t>
            </a:r>
            <a:r>
              <a:rPr lang="en-US" dirty="0" err="1" smtClean="0">
                <a:latin typeface="Footlight MT Light" pitchFamily="18" charset="0"/>
              </a:rPr>
              <a:t>uncentrifuged</a:t>
            </a:r>
            <a:r>
              <a:rPr lang="en-US" dirty="0" smtClean="0">
                <a:latin typeface="Footlight MT Light" pitchFamily="18" charset="0"/>
              </a:rPr>
              <a:t> sample is sensitive and specific but rarely done.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One organism per oil-immersion field is indicative of infection.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Blood cells, parasites or crystals can be seen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3-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Chemical screening tests:</a:t>
            </a:r>
          </a:p>
          <a:p>
            <a:r>
              <a:rPr lang="en-US" b="1" dirty="0" smtClean="0">
                <a:latin typeface="Footlight MT Light" pitchFamily="18" charset="0"/>
              </a:rPr>
              <a:t>Urine dip stick </a:t>
            </a:r>
            <a:r>
              <a:rPr lang="en-US" dirty="0" smtClean="0">
                <a:latin typeface="Footlight MT Light" pitchFamily="18" charset="0"/>
              </a:rPr>
              <a:t>–rapid detects </a:t>
            </a:r>
            <a:r>
              <a:rPr lang="en-US" i="1" dirty="0" smtClean="0">
                <a:solidFill>
                  <a:srgbClr val="FF0000"/>
                </a:solidFill>
                <a:latin typeface="Footlight MT Light" pitchFamily="18" charset="0"/>
              </a:rPr>
              <a:t>nitrites</a:t>
            </a:r>
            <a:r>
              <a:rPr lang="en-US" dirty="0" smtClean="0">
                <a:latin typeface="Footlight MT Light" pitchFamily="18" charset="0"/>
              </a:rPr>
              <a:t> released by bacterial metabolism and </a:t>
            </a:r>
            <a:r>
              <a:rPr lang="en-US" i="1" dirty="0" smtClean="0">
                <a:solidFill>
                  <a:srgbClr val="FF0000"/>
                </a:solidFill>
                <a:latin typeface="Footlight MT Light" pitchFamily="18" charset="0"/>
              </a:rPr>
              <a:t>leukocyte esterase </a:t>
            </a:r>
            <a:r>
              <a:rPr lang="en-US" dirty="0" smtClean="0">
                <a:latin typeface="Footlight MT Light" pitchFamily="18" charset="0"/>
              </a:rPr>
              <a:t>from inflammatory cells. Not specific.</a:t>
            </a:r>
          </a:p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4-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Urine culture</a:t>
            </a:r>
            <a:r>
              <a:rPr lang="en-US" dirty="0" smtClean="0">
                <a:latin typeface="Footlight MT Light" pitchFamily="18" charset="0"/>
              </a:rPr>
              <a:t>: important to identify bacterial cause and antimicrobial sensitivity .</a:t>
            </a:r>
          </a:p>
          <a:p>
            <a:r>
              <a:rPr lang="en-US" b="1" dirty="0" smtClean="0">
                <a:latin typeface="Footlight MT Light" pitchFamily="18" charset="0"/>
              </a:rPr>
              <a:t>Quantitative culture </a:t>
            </a:r>
            <a:r>
              <a:rPr lang="en-US" dirty="0" smtClean="0">
                <a:latin typeface="Footlight MT Light" pitchFamily="18" charset="0"/>
              </a:rPr>
              <a:t>typical of UTI ( &gt;10</a:t>
            </a:r>
            <a:r>
              <a:rPr lang="en-US" baseline="30000" dirty="0" smtClean="0">
                <a:latin typeface="Footlight MT Light" pitchFamily="18" charset="0"/>
              </a:rPr>
              <a:t>5</a:t>
            </a:r>
            <a:r>
              <a:rPr lang="en-US" dirty="0" smtClean="0">
                <a:latin typeface="Footlight MT Light" pitchFamily="18" charset="0"/>
              </a:rPr>
              <a:t> /mm</a:t>
            </a:r>
            <a:r>
              <a:rPr lang="en-US" baseline="30000" dirty="0" smtClean="0">
                <a:latin typeface="Footlight MT Light" pitchFamily="18" charset="0"/>
              </a:rPr>
              <a:t>3</a:t>
            </a:r>
            <a:r>
              <a:rPr lang="en-US" dirty="0" smtClean="0">
                <a:latin typeface="Footlight MT Light" pitchFamily="18" charset="0"/>
              </a:rPr>
              <a:t>). Lower count  ( &lt;10</a:t>
            </a:r>
            <a:r>
              <a:rPr lang="en-US" baseline="30000" dirty="0" smtClean="0">
                <a:latin typeface="Footlight MT Light" pitchFamily="18" charset="0"/>
              </a:rPr>
              <a:t>5</a:t>
            </a:r>
            <a:r>
              <a:rPr lang="en-US" dirty="0" smtClean="0">
                <a:latin typeface="Footlight MT Light" pitchFamily="18" charset="0"/>
              </a:rPr>
              <a:t> or less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1000/mm</a:t>
            </a:r>
            <a:r>
              <a:rPr lang="en-US" baseline="30000" dirty="0" smtClean="0">
                <a:latin typeface="Footlight MT Light" pitchFamily="18" charset="0"/>
              </a:rPr>
              <a:t>3</a:t>
            </a:r>
            <a:r>
              <a:rPr lang="en-US" dirty="0" smtClean="0">
                <a:latin typeface="Footlight MT Light" pitchFamily="18" charset="0"/>
              </a:rPr>
              <a:t> ) is indicative  of cystitis if the patient is  </a:t>
            </a:r>
            <a:r>
              <a:rPr lang="en-US" i="1" dirty="0" smtClean="0">
                <a:latin typeface="Footlight MT Light" pitchFamily="18" charset="0"/>
              </a:rPr>
              <a:t>symptomatic.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Recurrent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3 or more episodes of cystitis /year  </a:t>
            </a:r>
          </a:p>
          <a:p>
            <a:r>
              <a:rPr lang="en-US" dirty="0" smtClean="0">
                <a:latin typeface="Footlight MT Light" pitchFamily="18" charset="0"/>
              </a:rPr>
              <a:t>Requires further investigations such as Intravenous </a:t>
            </a:r>
            <a:r>
              <a:rPr lang="en-US" dirty="0" err="1" smtClean="0">
                <a:latin typeface="Footlight MT Light" pitchFamily="18" charset="0"/>
              </a:rPr>
              <a:t>Urogram</a:t>
            </a:r>
            <a:r>
              <a:rPr lang="en-US" dirty="0" smtClean="0">
                <a:latin typeface="Footlight MT Light" pitchFamily="18" charset="0"/>
              </a:rPr>
              <a:t> ( </a:t>
            </a:r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IVU</a:t>
            </a:r>
            <a:r>
              <a:rPr lang="en-US" dirty="0" smtClean="0">
                <a:latin typeface="Footlight MT Light" pitchFamily="18" charset="0"/>
              </a:rPr>
              <a:t>) or ultrasound to detect obstruction or congenital deformity.</a:t>
            </a:r>
          </a:p>
          <a:p>
            <a:r>
              <a:rPr lang="en-US" dirty="0" err="1" smtClean="0">
                <a:latin typeface="Footlight MT Light" pitchFamily="18" charset="0"/>
              </a:rPr>
              <a:t>Cystoscopy</a:t>
            </a:r>
            <a:r>
              <a:rPr lang="en-US" dirty="0" smtClean="0">
                <a:latin typeface="Footlight MT Light" pitchFamily="18" charset="0"/>
              </a:rPr>
              <a:t> requires in some cases.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Treatment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Empiric treatment </a:t>
            </a:r>
            <a:r>
              <a:rPr lang="en-US" dirty="0" smtClean="0">
                <a:latin typeface="Footlight MT Light" pitchFamily="18" charset="0"/>
              </a:rPr>
              <a:t>commonly used depending on the knowledge common organism and sensitivity pattern.</a:t>
            </a:r>
          </a:p>
          <a:p>
            <a:r>
              <a:rPr lang="en-US" b="1" dirty="0" smtClean="0">
                <a:latin typeface="Footlight MT Light" pitchFamily="18" charset="0"/>
              </a:rPr>
              <a:t>Treatment best guided by susceptibility of the causative bacteria.</a:t>
            </a:r>
          </a:p>
          <a:p>
            <a:r>
              <a:rPr lang="en-US" dirty="0" smtClean="0">
                <a:latin typeface="Footlight MT Light" pitchFamily="18" charset="0"/>
              </a:rPr>
              <a:t>Common agents: </a:t>
            </a:r>
            <a:r>
              <a:rPr lang="en-US" dirty="0" err="1" smtClean="0">
                <a:latin typeface="Footlight MT Light" pitchFamily="18" charset="0"/>
              </a:rPr>
              <a:t>Ampicillin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Cephradine</a:t>
            </a:r>
            <a:r>
              <a:rPr lang="en-US" dirty="0" smtClean="0">
                <a:latin typeface="Footlight MT Light" pitchFamily="18" charset="0"/>
              </a:rPr>
              <a:t>, Ciprofloxacin, </a:t>
            </a:r>
            <a:r>
              <a:rPr lang="en-US" dirty="0" err="1" smtClean="0">
                <a:latin typeface="Footlight MT Light" pitchFamily="18" charset="0"/>
              </a:rPr>
              <a:t>Norfloxacin</a:t>
            </a:r>
            <a:r>
              <a:rPr lang="en-US" dirty="0" smtClean="0">
                <a:latin typeface="Footlight MT Light" pitchFamily="18" charset="0"/>
              </a:rPr>
              <a:t>, Gentamicin ,TRM-SMX  or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Duration</a:t>
            </a:r>
            <a:r>
              <a:rPr lang="en-US" dirty="0" smtClean="0">
                <a:latin typeface="Footlight MT Light" pitchFamily="18" charset="0"/>
              </a:rPr>
              <a:t> of treatment: 3 days for uncomplicated cystitis</a:t>
            </a:r>
          </a:p>
          <a:p>
            <a:r>
              <a:rPr lang="en-US" dirty="0" smtClean="0">
                <a:latin typeface="Footlight MT Light" pitchFamily="18" charset="0"/>
              </a:rPr>
              <a:t>10-14 days for complicated and recurrent cystitis.</a:t>
            </a:r>
          </a:p>
          <a:p>
            <a:r>
              <a:rPr lang="en-US" b="1" dirty="0" smtClean="0">
                <a:latin typeface="Footlight MT Light" pitchFamily="18" charset="0"/>
              </a:rPr>
              <a:t>Prophylaxis</a:t>
            </a:r>
            <a:r>
              <a:rPr lang="en-US" dirty="0" smtClean="0">
                <a:latin typeface="Footlight MT Light" pitchFamily="18" charset="0"/>
              </a:rPr>
              <a:t> for recurrent cases required by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or TRM-SMX.</a:t>
            </a:r>
          </a:p>
          <a:p>
            <a:r>
              <a:rPr lang="en-US" b="1" dirty="0" smtClean="0">
                <a:latin typeface="Footlight MT Light" pitchFamily="18" charset="0"/>
              </a:rPr>
              <a:t>Prevention</a:t>
            </a:r>
            <a:r>
              <a:rPr lang="en-US" dirty="0" smtClean="0">
                <a:latin typeface="Footlight MT Light" pitchFamily="18" charset="0"/>
              </a:rPr>
              <a:t> : drinking plenty of water and prophylactic antibiotic.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Introduction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Anatomically Urinary Tract infection (UTI)divided into upper and lower urinary tract infection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Patient presents with urinary symptoms and significant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10</a:t>
            </a:r>
            <a:r>
              <a:rPr lang="en-US" b="1" baseline="30000" dirty="0" smtClean="0">
                <a:solidFill>
                  <a:srgbClr val="C00000"/>
                </a:solidFill>
                <a:latin typeface="Footlight MT Light" pitchFamily="18" charset="0"/>
              </a:rPr>
              <a:t>5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CFU/ml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Asymptomatic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 when patient present with significant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but without symptoms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Footlight MT Light" pitchFamily="18" charset="0"/>
              </a:rPr>
              <a:t>Prevalence of UTI in different age groups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iagram" r:id="rId3" imgW="7877175" imgH="4114800" progId="MSGraph.Chart.8">
                  <p:embed followColorScheme="full"/>
                </p:oleObj>
              </mc:Choice>
              <mc:Fallback>
                <p:oleObj name="Diagram" r:id="rId3" imgW="7877175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Classification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Lower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Cystitis </a:t>
            </a:r>
            <a:r>
              <a:rPr lang="en-GB" sz="2000" b="1" dirty="0">
                <a:latin typeface="Footlight MT Light" pitchFamily="18" charset="0"/>
              </a:rPr>
              <a:t>(infection of the bladder; superficial mucosal infections)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Urethritis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(sexually transmitted </a:t>
            </a:r>
            <a:r>
              <a:rPr lang="en-GB" sz="2000" b="1" dirty="0" smtClean="0">
                <a:latin typeface="Footlight MT Light" pitchFamily="18" charset="0"/>
              </a:rPr>
              <a:t>pathogens)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Prostatitis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and </a:t>
            </a:r>
            <a:r>
              <a:rPr lang="en-GB" sz="2000" b="1" dirty="0" err="1">
                <a:latin typeface="Footlight MT Light" pitchFamily="18" charset="0"/>
              </a:rPr>
              <a:t>epididymitis</a:t>
            </a:r>
            <a:r>
              <a:rPr lang="en-GB" sz="2000" b="1" dirty="0">
                <a:latin typeface="Footlight MT Light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Upper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Acute </a:t>
            </a:r>
            <a:r>
              <a:rPr lang="en-GB" sz="2000" b="1" dirty="0">
                <a:latin typeface="Footlight MT Light" pitchFamily="18" charset="0"/>
              </a:rPr>
              <a:t>pyelonephritis</a:t>
            </a:r>
          </a:p>
          <a:p>
            <a:pPr lvl="1"/>
            <a:r>
              <a:rPr lang="hu-HU" sz="2000" b="1" dirty="0" smtClean="0">
                <a:latin typeface="Footlight MT Light" pitchFamily="18" charset="0"/>
              </a:rPr>
              <a:t>C</a:t>
            </a:r>
            <a:r>
              <a:rPr lang="en-GB" sz="2000" b="1" dirty="0" err="1">
                <a:latin typeface="Footlight MT Light" pitchFamily="18" charset="0"/>
              </a:rPr>
              <a:t>hronic</a:t>
            </a:r>
            <a:r>
              <a:rPr lang="en-GB" sz="2000" b="1" dirty="0">
                <a:latin typeface="Footlight MT Light" pitchFamily="18" charset="0"/>
              </a:rPr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Uncomplicated UTI </a:t>
            </a:r>
            <a:r>
              <a:rPr lang="en-GB" sz="2400" dirty="0" smtClean="0">
                <a:latin typeface="Footlight MT Light" pitchFamily="18" charset="0"/>
              </a:rPr>
              <a:t>(healthy non-pregnant young female)</a:t>
            </a:r>
            <a:endParaRPr lang="en-GB" sz="2400" dirty="0">
              <a:solidFill>
                <a:schemeClr val="bg1"/>
              </a:solidFill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Complicated UTI</a:t>
            </a:r>
            <a:r>
              <a:rPr lang="en-GB" sz="2400" b="1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GB" sz="2400" b="1" dirty="0">
                <a:latin typeface="Footlight MT Light" pitchFamily="18" charset="0"/>
              </a:rPr>
              <a:t>(</a:t>
            </a:r>
            <a:r>
              <a:rPr lang="en-GB" sz="2400" dirty="0" err="1">
                <a:latin typeface="Footlight MT Light" pitchFamily="18" charset="0"/>
              </a:rPr>
              <a:t>nosocomial</a:t>
            </a:r>
            <a:r>
              <a:rPr lang="en-GB" sz="2400" dirty="0">
                <a:latin typeface="Footlight MT Light" pitchFamily="18" charset="0"/>
              </a:rPr>
              <a:t> UTIs, relapses, structural or functional abnormalities</a:t>
            </a:r>
            <a:r>
              <a:rPr lang="hu-HU" sz="2400" dirty="0">
                <a:latin typeface="Footlight MT Light" pitchFamily="18" charset="0"/>
              </a:rPr>
              <a:t>, </a:t>
            </a:r>
            <a:r>
              <a:rPr lang="en-US" sz="2400" dirty="0" smtClean="0">
                <a:latin typeface="Footlight MT Light" pitchFamily="18" charset="0"/>
              </a:rPr>
              <a:t>urologic dysfunction</a:t>
            </a:r>
            <a:r>
              <a:rPr lang="hu-HU" sz="2400" dirty="0" smtClean="0">
                <a:latin typeface="Footlight MT Light" pitchFamily="18" charset="0"/>
              </a:rPr>
              <a:t>UTI </a:t>
            </a:r>
            <a:r>
              <a:rPr lang="hu-HU" sz="2400" dirty="0">
                <a:latin typeface="Footlight MT Light" pitchFamily="18" charset="0"/>
              </a:rPr>
              <a:t>of men</a:t>
            </a:r>
            <a:r>
              <a:rPr lang="en-GB" sz="2400" dirty="0">
                <a:latin typeface="Footlight MT Light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Cysytitis</a:t>
            </a:r>
            <a:r>
              <a:rPr lang="en-US" dirty="0" smtClean="0">
                <a:latin typeface="Footlight MT Light" pitchFamily="18" charset="0"/>
              </a:rPr>
              <a:t> Risk Factors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women</a:t>
            </a:r>
            <a:r>
              <a:rPr lang="en-US" dirty="0" smtClean="0">
                <a:solidFill>
                  <a:srgbClr val="C00000"/>
                </a:solidFill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Short wide urethra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Genetic factors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Sexual intercourse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Pregnancy (progesterone, obstruction)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men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both sexes</a:t>
            </a:r>
            <a:r>
              <a:rPr lang="en-US" dirty="0" smtClean="0">
                <a:latin typeface="Footlight MT Light" pitchFamily="18" charset="0"/>
              </a:rPr>
              <a:t>: :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Presence of bladder stone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Urethral stricture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Catheterization of the urinary tract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Diabetes mellitus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Footlight MT Light" pitchFamily="18" charset="0"/>
              </a:rPr>
              <a:t>Infection results when bacteria ascends to the urinary bladder . These bacteria are residents or transient members of the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flora, and are derived from the large intestine flora. Toxins produced by </a:t>
            </a:r>
            <a:r>
              <a:rPr lang="en-US" dirty="0" err="1" smtClean="0">
                <a:latin typeface="Footlight MT Light" pitchFamily="18" charset="0"/>
              </a:rPr>
              <a:t>uropathogens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Lead to frequent irritation of the mucosal surfaces of the urethra and the bladder.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Condition that create access to bladder are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- Sexual intercourse due to short urethral distance.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Uncomplicated UTI  </a:t>
            </a:r>
            <a:r>
              <a:rPr lang="en-US" dirty="0" smtClean="0">
                <a:latin typeface="Footlight MT Light" pitchFamily="18" charset="0"/>
              </a:rPr>
              <a:t>usually occurred in non pregnant  young sexual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Risk factors 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Catheterization of the urinary bladder instrumentation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structural abnormalities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Hematogenous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through Blood stream ( less common) from other sites of infection</a:t>
            </a: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Etiologic agents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  <a:latin typeface="Footlight MT Light" pitchFamily="18" charset="0"/>
              </a:rPr>
              <a:t>E.coli</a:t>
            </a:r>
            <a:r>
              <a:rPr lang="en-US" dirty="0" smtClean="0">
                <a:latin typeface="Footlight MT Light" pitchFamily="18" charset="0"/>
              </a:rPr>
              <a:t> is the most common (90%) cause of cystitis. </a:t>
            </a:r>
          </a:p>
          <a:p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 err="1" smtClean="0">
                <a:latin typeface="Footlight MT Light" pitchFamily="18" charset="0"/>
              </a:rPr>
              <a:t>Enterobacteria</a:t>
            </a:r>
            <a:r>
              <a:rPr lang="en-US" dirty="0" smtClean="0">
                <a:latin typeface="Footlight MT Light" pitchFamily="18" charset="0"/>
              </a:rPr>
              <a:t> include ( </a:t>
            </a:r>
            <a:r>
              <a:rPr lang="en-US" i="1" dirty="0" smtClean="0">
                <a:latin typeface="Footlight MT Light" pitchFamily="18" charset="0"/>
              </a:rPr>
              <a:t>Klebsiella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pnumoniae</a:t>
            </a:r>
            <a:r>
              <a:rPr lang="en-US" i="1" dirty="0" smtClean="0">
                <a:latin typeface="Footlight MT Light" pitchFamily="18" charset="0"/>
              </a:rPr>
              <a:t>, Proteus </a:t>
            </a:r>
            <a:r>
              <a:rPr lang="en-US" dirty="0" smtClean="0">
                <a:latin typeface="Footlight MT Light" pitchFamily="18" charset="0"/>
              </a:rPr>
              <a:t>spp. Other gram negative rods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</a:t>
            </a:r>
            <a:r>
              <a:rPr lang="en-US" i="1" dirty="0" err="1" smtClean="0">
                <a:latin typeface="Footlight MT Light" pitchFamily="18" charset="0"/>
              </a:rPr>
              <a:t>P.aeroginosa</a:t>
            </a:r>
            <a:r>
              <a:rPr lang="en-US" i="1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Gram positive bacteria :</a:t>
            </a:r>
            <a:r>
              <a:rPr lang="en-US" i="1" dirty="0" err="1" smtClean="0">
                <a:latin typeface="Footlight MT Light" pitchFamily="18" charset="0"/>
              </a:rPr>
              <a:t>Enterococcus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fecalis</a:t>
            </a:r>
            <a:r>
              <a:rPr lang="en-US" dirty="0" smtClean="0">
                <a:latin typeface="Footlight MT Light" pitchFamily="18" charset="0"/>
              </a:rPr>
              <a:t>, group </a:t>
            </a:r>
            <a:r>
              <a:rPr lang="en-US" i="1" dirty="0" smtClean="0">
                <a:latin typeface="Footlight MT Light" pitchFamily="18" charset="0"/>
              </a:rPr>
              <a:t>B </a:t>
            </a:r>
            <a:r>
              <a:rPr lang="en-US" i="1" dirty="0" err="1" smtClean="0">
                <a:latin typeface="Footlight MT Light" pitchFamily="18" charset="0"/>
              </a:rPr>
              <a:t>Strept</a:t>
            </a:r>
            <a:r>
              <a:rPr lang="en-US" dirty="0" smtClean="0">
                <a:latin typeface="Footlight MT Light" pitchFamily="18" charset="0"/>
              </a:rPr>
              <a:t>. and </a:t>
            </a:r>
            <a:r>
              <a:rPr lang="en-US" i="1" dirty="0" smtClean="0">
                <a:latin typeface="Footlight MT Light" pitchFamily="18" charset="0"/>
              </a:rPr>
              <a:t>Staphylococcus </a:t>
            </a:r>
            <a:r>
              <a:rPr lang="en-US" i="1" dirty="0" err="1" smtClean="0">
                <a:latin typeface="Footlight MT Light" pitchFamily="18" charset="0"/>
              </a:rPr>
              <a:t>saprophyticus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{ honeymoon cystitis}.</a:t>
            </a:r>
          </a:p>
          <a:p>
            <a:r>
              <a:rPr lang="en-US" i="1" dirty="0" smtClean="0">
                <a:latin typeface="Footlight MT Light" pitchFamily="18" charset="0"/>
              </a:rPr>
              <a:t>Candida</a:t>
            </a:r>
            <a:r>
              <a:rPr lang="en-US" dirty="0" smtClean="0">
                <a:latin typeface="Footlight MT Light" pitchFamily="18" charset="0"/>
              </a:rPr>
              <a:t> species</a:t>
            </a:r>
          </a:p>
          <a:p>
            <a:r>
              <a:rPr lang="en-US" dirty="0" smtClean="0">
                <a:latin typeface="Footlight MT Light" pitchFamily="18" charset="0"/>
              </a:rPr>
              <a:t>Venereal diseases ( gonorrhea, </a:t>
            </a:r>
            <a:r>
              <a:rPr lang="en-US" i="1" dirty="0" smtClean="0">
                <a:latin typeface="Footlight MT Light" pitchFamily="18" charset="0"/>
              </a:rPr>
              <a:t>Chlamydia)</a:t>
            </a:r>
            <a:r>
              <a:rPr lang="en-US" dirty="0" smtClean="0">
                <a:latin typeface="Footlight MT Light" pitchFamily="18" charset="0"/>
              </a:rPr>
              <a:t>  may present with cystitis.</a:t>
            </a:r>
          </a:p>
          <a:p>
            <a:r>
              <a:rPr lang="en-US" i="1" dirty="0" err="1" smtClean="0">
                <a:latin typeface="Footlight MT Light" pitchFamily="18" charset="0"/>
              </a:rPr>
              <a:t>Schistosoma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hematobium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in endemic area.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sz="3200" b="1" dirty="0">
                <a:latin typeface="Footlight MT Light" pitchFamily="18" charset="0"/>
              </a:rPr>
              <a:t>Pathogens </a:t>
            </a:r>
            <a:r>
              <a:rPr lang="en-GB" sz="3200" b="1" dirty="0" smtClean="0">
                <a:latin typeface="Footlight MT Light" pitchFamily="18" charset="0"/>
              </a:rPr>
              <a:t>involved</a:t>
            </a:r>
            <a:endParaRPr lang="en-GB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Uncomplicated UTI</a:t>
            </a:r>
            <a:endParaRPr lang="en-GB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 coli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	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  <a:r>
              <a:rPr lang="en-GB" sz="2000" b="1" i="1" dirty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 	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 err="1">
                <a:solidFill>
                  <a:srgbClr val="FF0000"/>
                </a:solidFill>
                <a:latin typeface="Footlight MT Light" pitchFamily="18" charset="0"/>
              </a:rPr>
              <a:t>Enterococcus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hu-HU" sz="2000" b="1" dirty="0">
                <a:solidFill>
                  <a:srgbClr val="FF0000"/>
                </a:solidFill>
                <a:latin typeface="Footlight MT Light" pitchFamily="18" charset="0"/>
              </a:rPr>
              <a:t>spp</a:t>
            </a:r>
            <a:r>
              <a:rPr lang="en-GB" sz="2000" b="1" dirty="0">
                <a:latin typeface="Footlight MT Light" pitchFamily="18" charset="0"/>
              </a:rPr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(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epidermidis</a:t>
            </a:r>
            <a:r>
              <a:rPr lang="en-GB" sz="2000" b="1" i="1" dirty="0">
                <a:latin typeface="Footlight MT Light" pitchFamily="18" charset="0"/>
              </a:rPr>
              <a:t>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saprophyticus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Yeasts</a:t>
            </a:r>
            <a:r>
              <a:rPr lang="hu-HU" sz="2000" b="1" dirty="0">
                <a:latin typeface="Footlight MT Light" pitchFamily="18" charset="0"/>
              </a:rPr>
              <a:t> (catheter related result)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Viruses (</a:t>
            </a:r>
            <a:r>
              <a:rPr lang="en-GB" sz="2000" b="1" dirty="0" err="1">
                <a:latin typeface="Footlight MT Light" pitchFamily="18" charset="0"/>
              </a:rPr>
              <a:t>adeno</a:t>
            </a:r>
            <a:r>
              <a:rPr lang="en-GB" sz="2000" b="1" dirty="0">
                <a:latin typeface="Footlight MT Light" pitchFamily="18" charset="0"/>
              </a:rPr>
              <a:t>, </a:t>
            </a:r>
            <a:r>
              <a:rPr lang="en-GB" sz="2000" b="1" dirty="0" err="1">
                <a:latin typeface="Footlight MT Light" pitchFamily="18" charset="0"/>
              </a:rPr>
              <a:t>varicella</a:t>
            </a:r>
            <a:r>
              <a:rPr lang="en-GB" sz="2000" b="1" dirty="0">
                <a:latin typeface="Footlight MT Light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Chlamydia </a:t>
            </a:r>
            <a:r>
              <a:rPr lang="en-GB" sz="2000" b="1" i="1" dirty="0" err="1">
                <a:latin typeface="Footlight MT Light" pitchFamily="18" charset="0"/>
              </a:rPr>
              <a:t>trachomatis</a:t>
            </a:r>
            <a:endParaRPr lang="en-GB" sz="2000" dirty="0">
              <a:latin typeface="Footlight MT Light" pitchFamily="18" charset="0"/>
            </a:endParaRPr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Complicated UTI</a:t>
            </a:r>
            <a:endParaRPr lang="en-GB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</a:t>
            </a:r>
            <a:r>
              <a:rPr lang="hu-HU" sz="2000" b="1" i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coli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Pseudomonas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Acinetobacter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dirty="0">
                <a:latin typeface="Footlight MT Light" pitchFamily="18" charset="0"/>
              </a:rPr>
              <a:t>		(often </a:t>
            </a:r>
            <a:r>
              <a:rPr lang="en-GB" sz="2000" dirty="0" err="1">
                <a:latin typeface="Footlight MT Light" pitchFamily="18" charset="0"/>
              </a:rPr>
              <a:t>multiresistant</a:t>
            </a:r>
            <a:r>
              <a:rPr lang="en-GB" sz="2000" dirty="0">
                <a:latin typeface="Footlight MT Light" pitchFamily="18" charset="0"/>
              </a:rPr>
              <a:t> strains)</a:t>
            </a: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endParaRPr lang="en-GB" sz="3200" dirty="0">
              <a:latin typeface="Footlight MT Light" pitchFamily="18" charset="0"/>
            </a:endParaRPr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% is not possible to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843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Diagram</vt:lpstr>
      <vt:lpstr>Cystitis Renal Block</vt:lpstr>
      <vt:lpstr>Introduction</vt:lpstr>
      <vt:lpstr>Prevalence of UTI in different age groups</vt:lpstr>
      <vt:lpstr>Classification</vt:lpstr>
      <vt:lpstr>Cysytitis Risk Factors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User</cp:lastModifiedBy>
  <cp:revision>47</cp:revision>
  <dcterms:created xsi:type="dcterms:W3CDTF">2011-04-13T10:03:34Z</dcterms:created>
  <dcterms:modified xsi:type="dcterms:W3CDTF">2013-05-01T05:07:20Z</dcterms:modified>
</cp:coreProperties>
</file>