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0" r:id="rId2"/>
    <p:sldId id="310" r:id="rId3"/>
    <p:sldId id="311" r:id="rId4"/>
    <p:sldId id="315" r:id="rId5"/>
    <p:sldId id="317" r:id="rId6"/>
    <p:sldId id="319" r:id="rId7"/>
    <p:sldId id="318" r:id="rId8"/>
    <p:sldId id="256" r:id="rId9"/>
    <p:sldId id="326" r:id="rId10"/>
    <p:sldId id="352" r:id="rId11"/>
    <p:sldId id="328" r:id="rId12"/>
    <p:sldId id="329" r:id="rId13"/>
    <p:sldId id="334" r:id="rId14"/>
    <p:sldId id="330" r:id="rId15"/>
    <p:sldId id="332" r:id="rId16"/>
    <p:sldId id="355" r:id="rId17"/>
    <p:sldId id="333" r:id="rId18"/>
    <p:sldId id="273" r:id="rId19"/>
    <p:sldId id="274" r:id="rId20"/>
    <p:sldId id="357" r:id="rId21"/>
    <p:sldId id="276" r:id="rId22"/>
    <p:sldId id="277" r:id="rId23"/>
    <p:sldId id="278" r:id="rId24"/>
    <p:sldId id="279" r:id="rId25"/>
    <p:sldId id="339" r:id="rId26"/>
    <p:sldId id="343" r:id="rId27"/>
    <p:sldId id="335" r:id="rId28"/>
    <p:sldId id="336" r:id="rId29"/>
    <p:sldId id="337" r:id="rId30"/>
    <p:sldId id="338" r:id="rId31"/>
    <p:sldId id="284" r:id="rId32"/>
    <p:sldId id="286" r:id="rId33"/>
    <p:sldId id="344" r:id="rId34"/>
    <p:sldId id="340" r:id="rId35"/>
    <p:sldId id="341" r:id="rId36"/>
    <p:sldId id="358" r:id="rId37"/>
    <p:sldId id="342" r:id="rId38"/>
    <p:sldId id="288" r:id="rId39"/>
    <p:sldId id="345" r:id="rId40"/>
    <p:sldId id="290" r:id="rId41"/>
    <p:sldId id="350" r:id="rId42"/>
    <p:sldId id="320" r:id="rId43"/>
    <p:sldId id="349" r:id="rId44"/>
    <p:sldId id="351" r:id="rId45"/>
    <p:sldId id="291" r:id="rId46"/>
    <p:sldId id="359" r:id="rId47"/>
    <p:sldId id="360" r:id="rId48"/>
    <p:sldId id="292" r:id="rId49"/>
    <p:sldId id="294" r:id="rId50"/>
    <p:sldId id="322" r:id="rId51"/>
    <p:sldId id="323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BD03A-6460-46A9-9444-6B095F1FE410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29D23-3FD0-473C-92FF-E143B92659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0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4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56108D-A9D6-4BA5-B6D0-0A263C414D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most common causes for </a:t>
            </a:r>
            <a:r>
              <a:rPr lang="en-US" dirty="0" err="1" smtClean="0"/>
              <a:t>hydronephrosis</a:t>
            </a:r>
            <a:r>
              <a:rPr lang="en-US" dirty="0" smtClean="0"/>
              <a:t> are</a:t>
            </a:r>
            <a:r>
              <a:rPr lang="en-US" baseline="0" dirty="0" smtClean="0"/>
              <a:t> </a:t>
            </a:r>
            <a:r>
              <a:rPr lang="en-US" dirty="0" smtClean="0"/>
              <a:t>foreign bodies like calculi with obstruction, </a:t>
            </a:r>
            <a:r>
              <a:rPr lang="en-US" dirty="0" err="1" smtClean="0"/>
              <a:t>atresia</a:t>
            </a:r>
            <a:r>
              <a:rPr lang="en-US" dirty="0" smtClean="0"/>
              <a:t> of the urethra , Benign prostatic hyperplasia</a:t>
            </a:r>
            <a:r>
              <a:rPr lang="en-US" baseline="0" dirty="0" smtClean="0"/>
              <a:t> ,c</a:t>
            </a:r>
            <a:r>
              <a:rPr lang="en-US" dirty="0" smtClean="0"/>
              <a:t>arcinoma of the prostate and bladder </a:t>
            </a:r>
            <a:r>
              <a:rPr lang="en-US" dirty="0" err="1" smtClean="0"/>
              <a:t>tumours</a:t>
            </a:r>
            <a:r>
              <a:rPr lang="en-US" dirty="0" smtClean="0"/>
              <a:t> and</a:t>
            </a:r>
            <a:r>
              <a:rPr lang="en-US" baseline="0" dirty="0" smtClean="0"/>
              <a:t> s</a:t>
            </a:r>
            <a:r>
              <a:rPr lang="en-US" dirty="0" smtClean="0"/>
              <a:t>pinal cord damage with paralysis of the bladder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0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AA9B2A-F892-41B4-B653-4651C786BE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1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Focal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hydronephrosis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pyonephrosis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531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680E58-BB4D-44B9-8090-83BC055C32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err="1" smtClean="0"/>
              <a:t>Pyonephrosis</a:t>
            </a:r>
            <a:r>
              <a:rPr lang="en-US" dirty="0" smtClean="0"/>
              <a:t> with small cortical abscesses</a:t>
            </a:r>
            <a:r>
              <a:rPr lang="en-US" baseline="0" dirty="0" smtClean="0"/>
              <a:t> .</a:t>
            </a:r>
            <a:endParaRPr lang="en-US" dirty="0" smtClean="0"/>
          </a:p>
        </p:txBody>
      </p:sp>
      <p:sp>
        <p:nvSpPr>
          <p:cNvPr id="532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438D40E-2794-47C1-A0E6-DA798A93B2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3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Renal</a:t>
            </a:r>
            <a:r>
              <a:rPr lang="en-US" baseline="0" dirty="0" smtClean="0"/>
              <a:t> cortical </a:t>
            </a:r>
            <a:r>
              <a:rPr lang="en-US" baseline="0" dirty="0" err="1" smtClean="0"/>
              <a:t>pyonephrosis</a:t>
            </a:r>
            <a:r>
              <a:rPr lang="en-US" baseline="0" dirty="0" smtClean="0"/>
              <a:t> with renal stone impacted within a calyx .</a:t>
            </a:r>
            <a:endParaRPr lang="en-US" dirty="0" smtClean="0"/>
          </a:p>
        </p:txBody>
      </p:sp>
      <p:sp>
        <p:nvSpPr>
          <p:cNvPr id="533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44764D-CD3E-437A-A283-7993733C8C6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picture shows</a:t>
            </a:r>
            <a:r>
              <a:rPr lang="en-US" dirty="0" smtClean="0"/>
              <a:t> slightly atrophic and deformed kidneys with  cortical coarse scars .</a:t>
            </a:r>
          </a:p>
          <a:p>
            <a:endParaRPr lang="en-US" dirty="0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14BC2B-3C06-458D-94AD-60D6C82AB320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F34489-DCDA-45D8-BAD1-EE3A29F6AFB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picture shows </a:t>
            </a:r>
            <a:r>
              <a:rPr lang="en-US" dirty="0" err="1" smtClean="0"/>
              <a:t>periglomerular</a:t>
            </a:r>
            <a:r>
              <a:rPr lang="en-US" dirty="0" smtClean="0"/>
              <a:t> fibrosis , </a:t>
            </a:r>
            <a:r>
              <a:rPr lang="en-US" dirty="0" err="1" smtClean="0"/>
              <a:t>glomerular</a:t>
            </a:r>
            <a:r>
              <a:rPr lang="en-US" dirty="0" smtClean="0"/>
              <a:t> sclerosis and hyalinization </a:t>
            </a:r>
            <a:r>
              <a:rPr lang="en-US" baseline="0" dirty="0" smtClean="0"/>
              <a:t> with</a:t>
            </a:r>
            <a:r>
              <a:rPr lang="en-US" dirty="0" smtClean="0"/>
              <a:t> marked chronic interstitial inflammation . 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310135-9831-4E0E-A111-DED3128646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CE72475-25FC-4C16-935F-43345631D8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29D23-3FD0-473C-92FF-E143B92659B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8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88FEE8-B60E-459B-BC36-372A8912B0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0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0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EB1AC1-205B-44FB-8F02-B023B9C88F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E514D-C2B4-4875-8DF4-9943E5A27D9F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33F55C-8E21-42F3-83AD-6B7C0CEBF6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A545B9-EC2B-44A7-B970-D0ADAD27465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E514D-C2B4-4875-8DF4-9943E5A27D9F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87AB09F-F938-48C2-BAED-A106A5A852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1DAB234-1C01-4F7C-A6C2-A5D2710E56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Gross picture shows partly pale and partly hemorrhagic solid </a:t>
            </a:r>
            <a:r>
              <a:rPr lang="en-US" dirty="0" err="1" smtClean="0"/>
              <a:t>tumour</a:t>
            </a:r>
            <a:r>
              <a:rPr lang="en-US" dirty="0" smtClean="0"/>
              <a:t> replacing almost the entire renal parenchyma and</a:t>
            </a:r>
            <a:r>
              <a:rPr lang="en-US" baseline="0" dirty="0" smtClean="0"/>
              <a:t> a</a:t>
            </a:r>
            <a:r>
              <a:rPr lang="en-US" dirty="0" smtClean="0"/>
              <a:t>reas of necrosis also seen .</a:t>
            </a: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1C824-33ED-4A2B-B045-A41F0DD24CFA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4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F66403-707D-4057-BAA9-1B85C35FA5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6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6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DB7C43-3039-477B-9EE7-D716DDAE14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5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5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7801B1-8F3D-4972-A959-319F2A0AE4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6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6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76C7AA-8948-43EC-BCCF-EBF27062BB9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Urinary bladder carcinoma infiltrating the urinary bladder wall with </a:t>
            </a:r>
            <a:r>
              <a:rPr lang="en-US" dirty="0" err="1" smtClean="0"/>
              <a:t>extention</a:t>
            </a:r>
            <a:r>
              <a:rPr lang="en-US" dirty="0" smtClean="0"/>
              <a:t> </a:t>
            </a:r>
            <a:r>
              <a:rPr lang="en-US" baseline="0" dirty="0" smtClean="0"/>
              <a:t> to the uterus through a fistula (arrow) .</a:t>
            </a:r>
            <a:endParaRPr lang="en-US" dirty="0" smtClean="0"/>
          </a:p>
        </p:txBody>
      </p:sp>
      <p:sp>
        <p:nvSpPr>
          <p:cNvPr id="548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8DA69C-4348-45B3-AF80-2C3774440DD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7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7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4DB6E3-0255-4E3D-9D73-1AC9FB3BCF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45A6CA-82FE-4A47-B83F-743DC95996F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Diffuse proliferative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glomerulonephritis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High power LM of a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hypercellular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numerous capillaries contain inflammatory cells, mostly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neutrophils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Notice the red blood cells in a distal tubule, to the left of the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glomerulus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(arrow). H&amp;E</a:t>
            </a:r>
            <a:endParaRPr lang="en-US" dirty="0" smtClean="0">
              <a:solidFill>
                <a:srgbClr val="000000"/>
              </a:solidFill>
              <a:latin typeface="TimesNewRomanPS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7E2B61-D230-46FB-9C9D-385F9B6FF4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7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49748-B189-4EE3-A353-D44CE33FEF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600" dirty="0" smtClean="0"/>
              <a:t>Bisected</a:t>
            </a:r>
            <a:r>
              <a:rPr lang="en-US" sz="1600" baseline="0" dirty="0" smtClean="0"/>
              <a:t> kidney shows </a:t>
            </a:r>
            <a:r>
              <a:rPr lang="en-US" sz="1600" dirty="0" smtClean="0"/>
              <a:t> markedly dilated renal pelvis and calyces with</a:t>
            </a:r>
            <a:r>
              <a:rPr lang="en-US" sz="1600" baseline="0" dirty="0" smtClean="0"/>
              <a:t> a</a:t>
            </a:r>
            <a:r>
              <a:rPr lang="en-US" sz="1600" dirty="0" smtClean="0"/>
              <a:t>trophic and thin renal cortex /parenchyma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8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4034CF-8AA2-4464-82C5-1039CA67E5F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2248B-9153-4249-9C56-89424BC76CD1}" type="datetimeFigureOut">
              <a:rPr lang="en-US" smtClean="0"/>
              <a:pPr/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9644E-3D25-4599-842E-A4AE03707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sciencephoto.com/image/253589/large/M1310622-Bladder_cancer-SPL.jpg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Renal practical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9218" name="Picture 2" descr="H:\Cotran\Images\CH21\F021008.jpg"/>
          <p:cNvPicPr>
            <a:picLocks noChangeAspect="1" noChangeArrowheads="1"/>
          </p:cNvPicPr>
          <p:nvPr/>
        </p:nvPicPr>
        <p:blipFill>
          <a:blip r:embed="rId3" cstate="print"/>
          <a:srcRect r="78009"/>
          <a:stretch>
            <a:fillRect/>
          </a:stretch>
        </p:blipFill>
        <p:spPr bwMode="auto">
          <a:xfrm>
            <a:off x="539552" y="620688"/>
            <a:ext cx="3888432" cy="5616624"/>
          </a:xfrm>
          <a:prstGeom prst="rect">
            <a:avLst/>
          </a:prstGeom>
          <a:noFill/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21.9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4788024" y="1700808"/>
            <a:ext cx="33843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The gross picture shows markedly enlarged kidney and</a:t>
            </a:r>
          </a:p>
          <a:p>
            <a:r>
              <a:rPr lang="en-US" sz="2000" b="1" dirty="0" smtClean="0"/>
              <a:t> Replacement of the renal parenchyma by numerous cysts of variable sizes 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the pattern of inheritance for adult form is </a:t>
            </a:r>
            <a:r>
              <a:rPr lang="en-US" sz="2000" b="1" dirty="0" err="1" smtClean="0"/>
              <a:t>autosomal</a:t>
            </a:r>
            <a:r>
              <a:rPr lang="en-US" sz="2000" b="1" dirty="0" smtClean="0"/>
              <a:t> dominant and for childhood form is </a:t>
            </a:r>
            <a:r>
              <a:rPr lang="en-US" sz="2000" b="1" dirty="0" err="1" smtClean="0"/>
              <a:t>autosomal</a:t>
            </a:r>
            <a:r>
              <a:rPr lang="en-US" sz="2000" b="1" dirty="0" smtClean="0"/>
              <a:t> recessive.</a:t>
            </a:r>
          </a:p>
          <a:p>
            <a:endParaRPr lang="en-US" sz="2000" b="1" dirty="0" smtClean="0"/>
          </a:p>
          <a:p>
            <a:r>
              <a:rPr lang="en-US" sz="2000" b="1" i="1" dirty="0" smtClean="0"/>
              <a:t>The mutated gene is: PKD-1 gene on the short arm of chromosome 16</a:t>
            </a:r>
            <a:endParaRPr lang="en-US" sz="2000" b="1" dirty="0" smtClean="0"/>
          </a:p>
          <a:p>
            <a:endParaRPr lang="en-US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32040" y="548680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Adult polycystic kidney disease (APKD)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214313"/>
            <a:ext cx="7210425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4429125" cy="65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2-Postsreptococcal </a:t>
            </a:r>
            <a:r>
              <a:rPr lang="en-US" dirty="0" err="1" smtClean="0"/>
              <a:t>glomerulonephritis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POSTSTREPTOCOCCAL GLOMERULONEPHRITIS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C:\Documents and Settings\Helmut G. Rennke M.D\My Documents\My Pictures\74 slides\dpgn2.jp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0" y="31750"/>
            <a:ext cx="9144000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5"/>
          <p:cNvSpPr>
            <a:spLocks noChangeShapeType="1"/>
          </p:cNvSpPr>
          <p:nvPr/>
        </p:nvSpPr>
        <p:spPr bwMode="auto">
          <a:xfrm flipV="1">
            <a:off x="7586133" y="41910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87042" name="Picture 1026" descr="H:\Cotran\Images\CH21\F021016.jpg"/>
          <p:cNvPicPr>
            <a:picLocks noChangeAspect="1" noChangeArrowheads="1"/>
          </p:cNvPicPr>
          <p:nvPr/>
        </p:nvPicPr>
        <p:blipFill>
          <a:blip r:embed="rId2" cstate="print"/>
          <a:srcRect l="50000" b="53412"/>
          <a:stretch>
            <a:fillRect/>
          </a:stretch>
        </p:blipFill>
        <p:spPr bwMode="auto">
          <a:xfrm>
            <a:off x="762000" y="892175"/>
            <a:ext cx="7467600" cy="5051425"/>
          </a:xfrm>
          <a:prstGeom prst="rect">
            <a:avLst/>
          </a:prstGeom>
          <a:noFill/>
        </p:spPr>
      </p:pic>
      <p:sp>
        <p:nvSpPr>
          <p:cNvPr id="87043" name="Text Box 1027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21.22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Post streptococcal glomerulonephritis: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57188" y="2101850"/>
            <a:ext cx="84296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The glomeruli are enlarged, lobulated and hypercellular with obliteration of capsular space.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Cellularity is due to proliferation of endothelial and mesangial cells with some neutrophils.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Many capillaries appear obliterated.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Tubules show degenerative changes.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643182"/>
            <a:ext cx="8439912" cy="17859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3- </a:t>
            </a:r>
            <a:r>
              <a:rPr lang="en-US" dirty="0" err="1" smtClean="0"/>
              <a:t>Hydronephrosis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32656"/>
            <a:ext cx="7632848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58923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Bisected kidney shows  markedly dilated renal pelvis and calyces with atrophic and thin renal cortex /parenchyma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800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Cotran\Images\CH21\F0210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4248472" cy="547260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004048" y="487025"/>
            <a:ext cx="39604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 markedly dilated renal pelvis and calyces with atrophic and thin renal cortex /parenchyma.</a:t>
            </a:r>
          </a:p>
          <a:p>
            <a:endParaRPr lang="en-US" sz="2400" dirty="0" smtClean="0"/>
          </a:p>
          <a:p>
            <a:r>
              <a:rPr lang="en-US" sz="2400" dirty="0" smtClean="0"/>
              <a:t>The most common causes for </a:t>
            </a:r>
            <a:r>
              <a:rPr lang="en-US" sz="2400" dirty="0" err="1" smtClean="0"/>
              <a:t>hydronephrosis</a:t>
            </a:r>
            <a:r>
              <a:rPr lang="en-US" sz="2400" dirty="0" smtClean="0"/>
              <a:t> are: foreign bodies like calculi with obstruction, </a:t>
            </a:r>
            <a:r>
              <a:rPr lang="en-US" sz="2400" dirty="0" err="1" smtClean="0"/>
              <a:t>atresia</a:t>
            </a:r>
            <a:r>
              <a:rPr lang="en-US" sz="2400" dirty="0" smtClean="0"/>
              <a:t> of the urethra , Benign prostatic hyperplasia ,carcinoma of the prostate, bladder </a:t>
            </a:r>
            <a:r>
              <a:rPr lang="en-US" sz="2400" dirty="0" err="1" smtClean="0"/>
              <a:t>tumours</a:t>
            </a:r>
            <a:r>
              <a:rPr lang="en-US" sz="2400" dirty="0" smtClean="0"/>
              <a:t>, spinal cord damage with paralysis of the bladder and normal pregnancy.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8225598" cy="205568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4- </a:t>
            </a:r>
            <a:r>
              <a:rPr lang="en-US" dirty="0" err="1" smtClean="0"/>
              <a:t>Pyonephrosis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4352925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785926"/>
            <a:ext cx="4500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Focal </a:t>
            </a:r>
            <a:r>
              <a:rPr lang="en-US" sz="4000" dirty="0" err="1" smtClean="0"/>
              <a:t>hydronephrosis</a:t>
            </a:r>
            <a:r>
              <a:rPr lang="en-US" sz="4000" dirty="0" smtClean="0"/>
              <a:t> and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42875"/>
            <a:ext cx="3584575" cy="657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3438" y="1785926"/>
            <a:ext cx="4500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err="1" smtClean="0"/>
              <a:t>Pyonephrosis</a:t>
            </a:r>
            <a:r>
              <a:rPr lang="en-US" sz="4000" dirty="0" smtClean="0"/>
              <a:t> with small cortical abscesses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14313"/>
            <a:ext cx="4811713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00596" y="1714488"/>
            <a:ext cx="41434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 smtClean="0"/>
              <a:t>Renal cortical </a:t>
            </a:r>
            <a:r>
              <a:rPr lang="en-US" sz="4000" dirty="0" err="1" smtClean="0"/>
              <a:t>pyonephrosis</a:t>
            </a:r>
            <a:r>
              <a:rPr lang="en-US" sz="4000" dirty="0" smtClean="0"/>
              <a:t> with renal stone impacted within a calyx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5- Chronic </a:t>
            </a:r>
            <a:r>
              <a:rPr lang="en-US" dirty="0" err="1" smtClean="0"/>
              <a:t>pyelonephritis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5715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1560" y="5373215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picture shows slightly atrophic and deformed kidneys with  cortical coarse scars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</a:t>
            </a:r>
            <a:endParaRPr lang="en-US" sz="3600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50" descr="C:\My Documents\HMS\CrPN-PASMP.jpg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/>
              <a:t>KIDNEY ANATOMY: NEPHRONS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u="sng">
                <a:sym typeface="Wingdings" pitchFamily="2" charset="2"/>
              </a:rPr>
              <a:t>NEPHRONS</a:t>
            </a:r>
          </a:p>
          <a:p>
            <a:r>
              <a:rPr lang="en-US">
                <a:sym typeface="Wingdings" pitchFamily="2" charset="2"/>
              </a:rPr>
              <a:t>FUNCTIONAL UNITS OF KIDNEY</a:t>
            </a:r>
          </a:p>
          <a:p>
            <a:r>
              <a:rPr lang="en-US">
                <a:sym typeface="Wingdings" pitchFamily="2" charset="2"/>
              </a:rPr>
              <a:t>~1.2 MILLION PER KIDNEY</a:t>
            </a:r>
          </a:p>
          <a:p>
            <a:r>
              <a:rPr lang="en-US">
                <a:sym typeface="Wingdings" pitchFamily="2" charset="2"/>
              </a:rPr>
              <a:t>THREE MAIN PARTS</a:t>
            </a:r>
          </a:p>
          <a:p>
            <a:pPr lvl="1"/>
            <a:r>
              <a:rPr lang="en-US">
                <a:sym typeface="Wingdings" pitchFamily="2" charset="2"/>
              </a:rPr>
              <a:t>BLOOD VESSELS</a:t>
            </a:r>
          </a:p>
          <a:p>
            <a:pPr lvl="1"/>
            <a:r>
              <a:rPr lang="en-US">
                <a:sym typeface="Wingdings" pitchFamily="2" charset="2"/>
              </a:rPr>
              <a:t>RENAL CORPUSCLE</a:t>
            </a:r>
          </a:p>
          <a:p>
            <a:pPr lvl="1"/>
            <a:r>
              <a:rPr lang="en-US">
                <a:sym typeface="Wingdings" pitchFamily="2" charset="2"/>
              </a:rPr>
              <a:t>RENAL TUBULE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pyelonephritis: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kidney reveals that: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323528" y="1164134"/>
            <a:ext cx="850106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err="1">
                <a:latin typeface="Franklin Gothic Demi" pitchFamily="34" charset="0"/>
              </a:rPr>
              <a:t>glomeruli</a:t>
            </a:r>
            <a:r>
              <a:rPr lang="en-US" sz="2800" dirty="0">
                <a:latin typeface="Franklin Gothic Demi" pitchFamily="34" charset="0"/>
              </a:rPr>
              <a:t> show varying degrees of sclerosis and </a:t>
            </a:r>
            <a:r>
              <a:rPr lang="en-US" sz="2800" dirty="0" err="1">
                <a:latin typeface="Franklin Gothic Demi" pitchFamily="34" charset="0"/>
              </a:rPr>
              <a:t>periglomerular</a:t>
            </a:r>
            <a:r>
              <a:rPr lang="en-US" sz="2800" dirty="0">
                <a:latin typeface="Franklin Gothic Demi" pitchFamily="34" charset="0"/>
              </a:rPr>
              <a:t> fibrosis.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tubules show varying degrees of atrophy. Some tubules are dilated and filled with </a:t>
            </a:r>
            <a:r>
              <a:rPr lang="en-US" sz="2800" dirty="0" err="1">
                <a:latin typeface="Franklin Gothic Demi" pitchFamily="34" charset="0"/>
              </a:rPr>
              <a:t>Eosinophilic</a:t>
            </a:r>
            <a:r>
              <a:rPr lang="en-US" sz="2800" dirty="0">
                <a:latin typeface="Franklin Gothic Demi" pitchFamily="34" charset="0"/>
              </a:rPr>
              <a:t> hyaline casts resembling colloid (</a:t>
            </a:r>
            <a:r>
              <a:rPr lang="en-US" sz="2800" dirty="0" err="1">
                <a:latin typeface="Franklin Gothic Demi" pitchFamily="34" charset="0"/>
              </a:rPr>
              <a:t>thyroidization</a:t>
            </a:r>
            <a:r>
              <a:rPr lang="en-US" sz="2800" dirty="0">
                <a:latin typeface="Franklin Gothic Demi" pitchFamily="34" charset="0"/>
              </a:rPr>
              <a:t>).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Interstitial tissue shows chronic inflammatory cells infiltrate and fibrosis</a:t>
            </a:r>
            <a:r>
              <a:rPr lang="en-US" sz="2800" dirty="0" smtClean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800" dirty="0" smtClean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 b="1" i="1" dirty="0" smtClean="0"/>
              <a:t>Reflux associated nephropathy is the most common cause in children.</a:t>
            </a: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357430"/>
            <a:ext cx="8439912" cy="207170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 6- Renal Carcinoma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19735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00530" y="188640"/>
            <a:ext cx="446395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Renal cell carcinoma occupying the lower renal pole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Extra renal effects: </a:t>
            </a:r>
            <a:r>
              <a:rPr lang="en-US" sz="3200" b="1" dirty="0" err="1" smtClean="0"/>
              <a:t>Polycythemia</a:t>
            </a:r>
            <a:r>
              <a:rPr lang="en-US" sz="3200" b="1" dirty="0" smtClean="0"/>
              <a:t>, fever, </a:t>
            </a:r>
            <a:r>
              <a:rPr lang="en-US" sz="3200" b="1" dirty="0" err="1" smtClean="0"/>
              <a:t>hypercalcemia</a:t>
            </a:r>
            <a:r>
              <a:rPr lang="en-US" sz="3200" b="1" dirty="0" smtClean="0"/>
              <a:t> and Cushing’s syndrome</a:t>
            </a:r>
          </a:p>
          <a:p>
            <a:r>
              <a:rPr lang="en-US" sz="4000" b="1" dirty="0" smtClean="0"/>
              <a:t> </a:t>
            </a:r>
          </a:p>
          <a:p>
            <a:r>
              <a:rPr lang="en-US" sz="3200" b="1" dirty="0" smtClean="0"/>
              <a:t>Renal clear cell carcinoma may secrete erythropoietin hormone.</a:t>
            </a:r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628800"/>
            <a:ext cx="464820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75656" y="5157191"/>
            <a:ext cx="5382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Gross picture shows a well circumscribed renal cortical mass which is partly yellow and partly hemorrhagic with </a:t>
            </a:r>
            <a:r>
              <a:rPr lang="en-US" dirty="0" err="1" smtClean="0"/>
              <a:t>lobulated</a:t>
            </a:r>
            <a:r>
              <a:rPr lang="en-US" dirty="0" smtClean="0"/>
              <a:t> cut surface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(KIDNEY)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28652"/>
            <a:ext cx="9144000" cy="17145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(KIDNEY)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628800"/>
            <a:ext cx="45720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0" y="5085183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Section shows clear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cells with </a:t>
            </a:r>
            <a:r>
              <a:rPr lang="en-US" sz="2400" dirty="0" err="1" smtClean="0"/>
              <a:t>pleomorphic</a:t>
            </a:r>
            <a:r>
              <a:rPr lang="en-US" sz="2400" dirty="0" smtClean="0"/>
              <a:t> nuclei and areas of hemorrhage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Clear cell carcinoma of the kidney: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kidney shows:</a:t>
            </a:r>
            <a:endParaRPr lang="en-US" sz="36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214313" y="1571625"/>
            <a:ext cx="864393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Compressed kidney tissue at the margin of the tumour masses.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Tumour cells are large polygonal with clear cytoplasm (dissolved glycogen and lipid) and piknotic nuclei.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Cells are arranged as alveolar groups or tubules with papillary formations separated by thin fibrovascular septae.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Cells  show pleomorphism and mitosis.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140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Areas of haemorrhage and necrosis are present.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   7- </a:t>
            </a:r>
            <a:r>
              <a:rPr lang="en-US" dirty="0" err="1" smtClean="0"/>
              <a:t>Wilm’s</a:t>
            </a:r>
            <a:r>
              <a:rPr lang="en-US" dirty="0" smtClean="0"/>
              <a:t> </a:t>
            </a:r>
            <a:r>
              <a:rPr lang="en-US" dirty="0" err="1" smtClean="0"/>
              <a:t>tumour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27584" y="0"/>
          <a:ext cx="7200800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4" imgW="6933333" imgH="5688889" progId="">
                  <p:embed/>
                </p:oleObj>
              </mc:Choice>
              <mc:Fallback>
                <p:oleObj name="Image" r:id="rId4" imgW="6933333" imgH="568888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0"/>
                        <a:ext cx="7200800" cy="55446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685800" y="304800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>
                <a:solidFill>
                  <a:srgbClr val="FFCC00"/>
                </a:solidFill>
                <a:latin typeface="Arial" charset="0"/>
              </a:rPr>
              <a:t>Wilms Tumor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558924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Gross picture shows partly pale and partly hemorrhagic solid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replacing almost the entire renal parenchyma and areas of necrosis also seen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080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5332413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28674" name="Picture 2" descr="G:\Cotran\Images\CH11\F011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325" y="304800"/>
            <a:ext cx="5213350" cy="5962650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6580188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11.27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phroblastoma_wilms_tum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5292080" cy="421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da-sy.com/pathology/JPEG1/RENAL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620688"/>
            <a:ext cx="4800600" cy="31432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0" y="3983446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Wilm's</a:t>
            </a:r>
            <a:r>
              <a:rPr lang="en-US" sz="2000" dirty="0" smtClean="0"/>
              <a:t> tumor resembles the fetal </a:t>
            </a:r>
            <a:r>
              <a:rPr lang="en-US" sz="2000" dirty="0" err="1" smtClean="0"/>
              <a:t>nephrogenic</a:t>
            </a:r>
            <a:r>
              <a:rPr lang="en-US" sz="2000" dirty="0" smtClean="0"/>
              <a:t> zone of the kidney. Three major components: </a:t>
            </a:r>
          </a:p>
          <a:p>
            <a:pPr lvl="1"/>
            <a:r>
              <a:rPr lang="en-US" sz="2000" dirty="0" smtClean="0"/>
              <a:t>undifferentiated </a:t>
            </a:r>
            <a:r>
              <a:rPr lang="en-US" sz="2000" dirty="0" err="1" smtClean="0"/>
              <a:t>blastema</a:t>
            </a:r>
            <a:r>
              <a:rPr lang="en-US" sz="2000" dirty="0" smtClean="0"/>
              <a:t> cells , epithelial tissue which shows attempts to form primitive </a:t>
            </a:r>
            <a:r>
              <a:rPr lang="en-US" sz="2000" dirty="0" err="1" smtClean="0"/>
              <a:t>glomerular</a:t>
            </a:r>
            <a:r>
              <a:rPr lang="en-US" sz="2000" dirty="0" smtClean="0"/>
              <a:t> and tubular structures and </a:t>
            </a:r>
            <a:r>
              <a:rPr lang="en-US" sz="2000" dirty="0" err="1" smtClean="0"/>
              <a:t>mesenchymal</a:t>
            </a:r>
            <a:r>
              <a:rPr lang="en-US" sz="2000" dirty="0" smtClean="0"/>
              <a:t> (</a:t>
            </a:r>
            <a:r>
              <a:rPr lang="en-US" sz="2000" dirty="0" err="1" smtClean="0"/>
              <a:t>stromal</a:t>
            </a:r>
            <a:r>
              <a:rPr lang="en-US" sz="2000" dirty="0" smtClean="0"/>
              <a:t>) tissue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29698" name="Picture 2" descr="G:\Cotran\Images\CH11\F011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2275"/>
            <a:ext cx="8305800" cy="5521325"/>
          </a:xfrm>
          <a:prstGeom prst="rect">
            <a:avLst/>
          </a:prstGeom>
          <a:noFill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6580188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11.28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8- Carcinoma of the                            urinary bladder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urology.ie/graphics/patient_info/bladder_cancer_z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169333" cy="544635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3568" y="6021288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       Endoscopic view of a papillary urinary </a:t>
            </a:r>
            <a:r>
              <a:rPr lang="en-US" sz="2400" b="1" dirty="0" smtClean="0"/>
              <a:t>bladder tumour .</a:t>
            </a:r>
            <a:endParaRPr lang="en-US" sz="2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Bladder canc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656"/>
            <a:ext cx="7128792" cy="48691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5445223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Gross specimen of a malignant (cancerous)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(pale area, centre to left) of the urinary bladder.</a:t>
            </a:r>
            <a:endParaRPr lang="en-US" sz="2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4445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714876" y="260648"/>
            <a:ext cx="4429124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 smtClean="0"/>
              <a:t>Longitudinal section of urinary bladder and prostate showing benign prostatic hyperplasia ,  </a:t>
            </a:r>
            <a:r>
              <a:rPr lang="en-US" sz="2400" dirty="0" err="1" smtClean="0"/>
              <a:t>trabeculation</a:t>
            </a:r>
            <a:r>
              <a:rPr lang="en-US" sz="2400" dirty="0" smtClean="0"/>
              <a:t> of the urinary bladder wall  and bladder carcinoma (</a:t>
            </a:r>
            <a:r>
              <a:rPr lang="en-US" sz="2400" dirty="0" err="1" smtClean="0"/>
              <a:t>asterix</a:t>
            </a:r>
            <a:r>
              <a:rPr lang="en-US" sz="2400" dirty="0" smtClean="0"/>
              <a:t> )which is most likely proved </a:t>
            </a:r>
            <a:r>
              <a:rPr lang="en-US" sz="2400" dirty="0" err="1" smtClean="0"/>
              <a:t>histologically</a:t>
            </a:r>
            <a:r>
              <a:rPr lang="en-US" sz="2400" dirty="0" smtClean="0"/>
              <a:t> to be Transitional cell carcinoma.</a:t>
            </a:r>
          </a:p>
          <a:p>
            <a:pPr>
              <a:spcBef>
                <a:spcPct val="0"/>
              </a:spcBef>
            </a:pPr>
            <a:endParaRPr lang="en-US" sz="2400" dirty="0" smtClean="0"/>
          </a:p>
          <a:p>
            <a:pPr>
              <a:spcBef>
                <a:spcPct val="0"/>
              </a:spcBef>
            </a:pPr>
            <a:r>
              <a:rPr lang="en-US" sz="2400" b="1" i="1" u="sng" dirty="0" smtClean="0"/>
              <a:t>Predisposing factors: </a:t>
            </a:r>
          </a:p>
          <a:p>
            <a:pPr>
              <a:spcBef>
                <a:spcPct val="0"/>
              </a:spcBef>
            </a:pPr>
            <a:r>
              <a:rPr lang="en-US" sz="2400" dirty="0" smtClean="0"/>
              <a:t>smoking , Aniline dyes ,  long term use of analgesics , heavy long term exposure to </a:t>
            </a:r>
            <a:r>
              <a:rPr lang="en-US" sz="2400" dirty="0" err="1" smtClean="0"/>
              <a:t>cyclophosphamide</a:t>
            </a:r>
            <a:r>
              <a:rPr lang="en-US" sz="2400" dirty="0" smtClean="0"/>
              <a:t> .</a:t>
            </a:r>
          </a:p>
          <a:p>
            <a:pPr>
              <a:spcBef>
                <a:spcPct val="0"/>
              </a:spcBef>
            </a:pPr>
            <a:endParaRPr lang="en-US" sz="2400" dirty="0" smtClean="0"/>
          </a:p>
          <a:p>
            <a:pPr>
              <a:spcBef>
                <a:spcPct val="0"/>
              </a:spcBef>
            </a:pPr>
            <a:r>
              <a:rPr lang="en-US" sz="2400" i="1" dirty="0" smtClean="0"/>
              <a:t>The genes can be mutated: P16, P53 and FGFR3 on chromosome 9. </a:t>
            </a:r>
            <a:endParaRPr lang="en-US" sz="2400" dirty="0" smtClean="0"/>
          </a:p>
          <a:p>
            <a:pPr>
              <a:spcBef>
                <a:spcPct val="0"/>
              </a:spcBef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5"/>
            <a:ext cx="9144000" cy="614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Urinary bladder carcinoma infiltrating the urinary bladder wall with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extention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to the uterus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0805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apillary urothelial carcinoma, low grade, histopathology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5715000" cy="428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55576" y="4797152"/>
            <a:ext cx="7542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[UROTHELIAL CARCINOMA, LOW GRADE].  The low grade tumors show overall preservation of cell polarity, few mitoses, and lack of significant morphologic atypia. This </a:t>
            </a:r>
            <a:r>
              <a:rPr lang="en-US" dirty="0" err="1" smtClean="0"/>
              <a:t>exophytic</a:t>
            </a:r>
            <a:r>
              <a:rPr lang="en-US" dirty="0" smtClean="0"/>
              <a:t> papillary tumor shows multiple finger-like projections lined by multiple layers of </a:t>
            </a:r>
            <a:r>
              <a:rPr lang="en-US" dirty="0" err="1" smtClean="0"/>
              <a:t>urothelium</a:t>
            </a:r>
            <a:r>
              <a:rPr lang="en-US" dirty="0" smtClean="0"/>
              <a:t> (transitional epithelium)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webpathology.com/slides/slides/UrinaryBladder_UrothelialCarcinoma_HighGrade4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64704"/>
            <a:ext cx="6191250" cy="46482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464500" y="116632"/>
            <a:ext cx="421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Papillary </a:t>
            </a:r>
            <a:r>
              <a:rPr lang="en-US" dirty="0" err="1" smtClean="0"/>
              <a:t>Urothelial</a:t>
            </a:r>
            <a:r>
              <a:rPr lang="en-US" dirty="0" smtClean="0"/>
              <a:t> Carcinoma, High-grade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5661247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nuclei in this high-grade tumor are significantly enlarged and show variably increased chromatin content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02.193.198.50/glblnet/severbj1/bl/JPEG1/RENAL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90" y="434979"/>
            <a:ext cx="9046004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i="0"/>
              <a:t>Figure 26.6</a:t>
            </a:r>
          </a:p>
        </p:txBody>
      </p:sp>
      <p:pic>
        <p:nvPicPr>
          <p:cNvPr id="68610" name="Picture 2" descr="http://202.193.198.50/glblnet/severbj1/bl/JPEG1/RENAL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22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Gross and histopathology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439912" cy="84124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           1-Polycystic kidney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1028</Words>
  <Application>Microsoft Office PowerPoint</Application>
  <PresentationFormat>On-screen Show (4:3)</PresentationFormat>
  <Paragraphs>136</Paragraphs>
  <Slides>51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Image</vt:lpstr>
      <vt:lpstr>Renal practical block</vt:lpstr>
      <vt:lpstr>PowerPoint Presentation</vt:lpstr>
      <vt:lpstr>KIDNEY ANATOMY: NEPHRONS</vt:lpstr>
      <vt:lpstr>PowerPoint Presentation</vt:lpstr>
      <vt:lpstr>PowerPoint Presentation</vt:lpstr>
      <vt:lpstr>PowerPoint Presentation</vt:lpstr>
      <vt:lpstr>PowerPoint Presentation</vt:lpstr>
      <vt:lpstr>Gross and histopathology</vt:lpstr>
      <vt:lpstr>           1-Polycystic kidney </vt:lpstr>
      <vt:lpstr>PowerPoint Presentation</vt:lpstr>
      <vt:lpstr>PowerPoint Presentation</vt:lpstr>
      <vt:lpstr>PowerPoint Presentation</vt:lpstr>
      <vt:lpstr>2-Postsreptococcal glomerulonephritis</vt:lpstr>
      <vt:lpstr>POSTSTREPTOCOCCAL GLOMERULONEPHRITIS</vt:lpstr>
      <vt:lpstr>PowerPoint Presentation</vt:lpstr>
      <vt:lpstr>PowerPoint Presentation</vt:lpstr>
      <vt:lpstr>Post streptococcal glomerulonephritis: Section of kidney shows:</vt:lpstr>
      <vt:lpstr>3- Hydronephrosis </vt:lpstr>
      <vt:lpstr>PowerPoint Presentation</vt:lpstr>
      <vt:lpstr>PowerPoint Presentation</vt:lpstr>
      <vt:lpstr>            4- Pyonephrosis</vt:lpstr>
      <vt:lpstr>PowerPoint Presentation</vt:lpstr>
      <vt:lpstr>PowerPoint Presentation</vt:lpstr>
      <vt:lpstr>PowerPoint Presentation</vt:lpstr>
      <vt:lpstr>5- Chronic pyelonephritis</vt:lpstr>
      <vt:lpstr>PowerPoint Presentation</vt:lpstr>
      <vt:lpstr>CHRONIC PYELONEPHRITIS</vt:lpstr>
      <vt:lpstr>CHRONIC PYELONEPHRITIS</vt:lpstr>
      <vt:lpstr>PowerPoint Presentation</vt:lpstr>
      <vt:lpstr>Chronic pyelonephritis: Section of kidney reveals that:</vt:lpstr>
      <vt:lpstr>             6- Renal Carcinoma </vt:lpstr>
      <vt:lpstr>PowerPoint Presentation</vt:lpstr>
      <vt:lpstr>PowerPoint Presentation</vt:lpstr>
      <vt:lpstr>CLEAR CELL CARCINOMA (KIDNEY)</vt:lpstr>
      <vt:lpstr>CLEAR CELL CARCINOMA (KIDNEY)</vt:lpstr>
      <vt:lpstr>PowerPoint Presentation</vt:lpstr>
      <vt:lpstr>Clear cell carcinoma of the kidney: Section of the kidney shows:</vt:lpstr>
      <vt:lpstr>              7- Wilm’s tumour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8- Carcinoma of the                            urinary bladder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practical block</dc:title>
  <dc:creator>Mr. Amer Shafie</dc:creator>
  <cp:lastModifiedBy>User</cp:lastModifiedBy>
  <cp:revision>60</cp:revision>
  <dcterms:created xsi:type="dcterms:W3CDTF">2010-03-14T08:23:06Z</dcterms:created>
  <dcterms:modified xsi:type="dcterms:W3CDTF">2013-04-29T07:07:51Z</dcterms:modified>
</cp:coreProperties>
</file>