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287" r:id="rId3"/>
    <p:sldId id="719" r:id="rId4"/>
    <p:sldId id="721" r:id="rId5"/>
    <p:sldId id="544" r:id="rId6"/>
    <p:sldId id="288" r:id="rId7"/>
    <p:sldId id="546" r:id="rId8"/>
    <p:sldId id="547" r:id="rId9"/>
    <p:sldId id="289" r:id="rId10"/>
    <p:sldId id="290" r:id="rId11"/>
    <p:sldId id="291" r:id="rId12"/>
    <p:sldId id="722" r:id="rId13"/>
    <p:sldId id="769" r:id="rId14"/>
    <p:sldId id="302" r:id="rId15"/>
    <p:sldId id="725" r:id="rId16"/>
    <p:sldId id="726" r:id="rId17"/>
    <p:sldId id="727" r:id="rId18"/>
    <p:sldId id="729" r:id="rId19"/>
    <p:sldId id="535" r:id="rId20"/>
    <p:sldId id="723" r:id="rId21"/>
    <p:sldId id="550" r:id="rId22"/>
    <p:sldId id="551" r:id="rId23"/>
    <p:sldId id="731" r:id="rId24"/>
    <p:sldId id="732" r:id="rId25"/>
    <p:sldId id="315" r:id="rId26"/>
    <p:sldId id="733" r:id="rId27"/>
    <p:sldId id="567" r:id="rId28"/>
    <p:sldId id="686" r:id="rId29"/>
    <p:sldId id="570" r:id="rId30"/>
    <p:sldId id="572" r:id="rId31"/>
    <p:sldId id="734" r:id="rId32"/>
    <p:sldId id="574" r:id="rId33"/>
    <p:sldId id="575" r:id="rId34"/>
    <p:sldId id="736" r:id="rId35"/>
    <p:sldId id="737" r:id="rId36"/>
    <p:sldId id="738" r:id="rId37"/>
    <p:sldId id="740" r:id="rId38"/>
    <p:sldId id="339" r:id="rId39"/>
    <p:sldId id="340" r:id="rId40"/>
    <p:sldId id="341" r:id="rId41"/>
    <p:sldId id="595" r:id="rId42"/>
    <p:sldId id="596" r:id="rId43"/>
    <p:sldId id="597" r:id="rId44"/>
    <p:sldId id="684" r:id="rId45"/>
    <p:sldId id="599" r:id="rId46"/>
    <p:sldId id="387" r:id="rId47"/>
    <p:sldId id="741" r:id="rId48"/>
    <p:sldId id="742" r:id="rId49"/>
    <p:sldId id="601" r:id="rId50"/>
    <p:sldId id="770" r:id="rId51"/>
    <p:sldId id="608" r:id="rId52"/>
    <p:sldId id="743" r:id="rId53"/>
    <p:sldId id="695" r:id="rId54"/>
    <p:sldId id="697" r:id="rId55"/>
    <p:sldId id="701" r:id="rId56"/>
    <p:sldId id="702" r:id="rId57"/>
    <p:sldId id="744" r:id="rId58"/>
    <p:sldId id="745" r:id="rId59"/>
    <p:sldId id="746" r:id="rId60"/>
    <p:sldId id="707" r:id="rId61"/>
    <p:sldId id="711" r:id="rId62"/>
    <p:sldId id="712" r:id="rId63"/>
    <p:sldId id="713" r:id="rId64"/>
    <p:sldId id="714" r:id="rId65"/>
    <p:sldId id="748" r:id="rId66"/>
    <p:sldId id="750" r:id="rId67"/>
    <p:sldId id="751" r:id="rId68"/>
    <p:sldId id="639" r:id="rId69"/>
    <p:sldId id="640" r:id="rId70"/>
    <p:sldId id="752" r:id="rId71"/>
    <p:sldId id="630" r:id="rId72"/>
    <p:sldId id="629" r:id="rId73"/>
    <p:sldId id="645" r:id="rId74"/>
    <p:sldId id="646" r:id="rId75"/>
    <p:sldId id="648" r:id="rId76"/>
    <p:sldId id="651" r:id="rId77"/>
    <p:sldId id="753" r:id="rId78"/>
    <p:sldId id="653" r:id="rId79"/>
    <p:sldId id="656" r:id="rId80"/>
    <p:sldId id="658" r:id="rId81"/>
    <p:sldId id="659" r:id="rId82"/>
    <p:sldId id="676" r:id="rId83"/>
    <p:sldId id="663" r:id="rId84"/>
    <p:sldId id="664" r:id="rId85"/>
    <p:sldId id="755" r:id="rId86"/>
    <p:sldId id="452" r:id="rId87"/>
    <p:sldId id="756" r:id="rId88"/>
    <p:sldId id="636" r:id="rId89"/>
    <p:sldId id="637" r:id="rId90"/>
    <p:sldId id="689" r:id="rId91"/>
    <p:sldId id="758" r:id="rId92"/>
    <p:sldId id="530" r:id="rId93"/>
    <p:sldId id="508" r:id="rId94"/>
    <p:sldId id="759" r:id="rId95"/>
    <p:sldId id="761" r:id="rId96"/>
    <p:sldId id="762" r:id="rId97"/>
    <p:sldId id="496" r:id="rId98"/>
    <p:sldId id="764" r:id="rId99"/>
    <p:sldId id="766" r:id="rId100"/>
    <p:sldId id="767"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73114" autoAdjust="0"/>
  </p:normalViewPr>
  <p:slideViewPr>
    <p:cSldViewPr>
      <p:cViewPr varScale="1">
        <p:scale>
          <a:sx n="48" d="100"/>
          <a:sy n="48" d="100"/>
        </p:scale>
        <p:origin x="-201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CCC52-77A1-4264-AC2C-972304A3701A}" type="datetimeFigureOut">
              <a:rPr lang="en-US" smtClean="0"/>
              <a:pPr/>
              <a:t>11/25/2013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extLst>
      <p:ext uri="{BB962C8B-B14F-4D97-AF65-F5344CB8AC3E}">
        <p14:creationId xmlns:p14="http://schemas.microsoft.com/office/powerpoint/2010/main" xmlns="" val="6723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2</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dirty="0" smtClean="0"/>
              <a:t>This change is reversible . The liver is enlarged and yellow in color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226191-4F1D-41FB-A4B7-6E77B9E7F13F}" type="slidenum">
              <a:rPr lang="en-US"/>
              <a:pPr fontAlgn="base">
                <a:spcBef>
                  <a:spcPct val="0"/>
                </a:spcBef>
                <a:spcAft>
                  <a:spcPct val="0"/>
                </a:spcAft>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(A) shows a brain tissue with narrow </a:t>
            </a:r>
            <a:r>
              <a:rPr lang="en-US" dirty="0" err="1" smtClean="0"/>
              <a:t>gyri</a:t>
            </a:r>
            <a:r>
              <a:rPr lang="en-US" dirty="0" smtClean="0"/>
              <a:t> and wide </a:t>
            </a:r>
            <a:r>
              <a:rPr lang="en-US" dirty="0" err="1" smtClean="0"/>
              <a:t>sulci</a:t>
            </a:r>
            <a:r>
              <a:rPr lang="en-US" dirty="0" smtClean="0"/>
              <a:t> in Alzheimer disease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dirty="0" smtClean="0">
              <a:latin typeface="Arial Unicode MS"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19</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21</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20FDE7-9675-4B0B-940E-DE8CD8693F8B}" type="slidenum">
              <a:rPr lang="en-US"/>
              <a:pPr fontAlgn="base">
                <a:spcBef>
                  <a:spcPct val="0"/>
                </a:spcBef>
                <a:spcAft>
                  <a:spcPct val="0"/>
                </a:spcAft>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change is reversible .</a:t>
            </a:r>
          </a:p>
          <a:p>
            <a:r>
              <a:rPr lang="en-US" dirty="0" smtClean="0"/>
              <a:t>Causes</a:t>
            </a:r>
            <a:r>
              <a:rPr lang="en-US" baseline="0" dirty="0" smtClean="0"/>
              <a:t> of </a:t>
            </a:r>
            <a:r>
              <a:rPr lang="en-US" baseline="0" dirty="0" err="1" smtClean="0"/>
              <a:t>metaplasia</a:t>
            </a:r>
            <a:r>
              <a:rPr lang="en-US" baseline="0" dirty="0" smtClean="0"/>
              <a:t> are chronic irritation/inflammation</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3CD6EE-EF9D-4D26-AA28-1A425F00721F}" type="slidenum">
              <a:rPr lang="en-US"/>
              <a:pPr fontAlgn="base">
                <a:spcBef>
                  <a:spcPct val="0"/>
                </a:spcBef>
                <a:spcAft>
                  <a:spcPct val="0"/>
                </a:spcAft>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Longitudinal</a:t>
            </a:r>
            <a:r>
              <a:rPr lang="en-US" baseline="0" dirty="0" smtClean="0"/>
              <a:t> section of the appendix shows ulcerated and hemorrhagic areas with congested outer surface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t>Point out the microvesicular and macrovescicular fat.</a:t>
            </a:r>
          </a:p>
        </p:txBody>
      </p:sp>
      <p:sp>
        <p:nvSpPr>
          <p:cNvPr id="108548" name="Slide Number Placeholder 3"/>
          <p:cNvSpPr>
            <a:spLocks noGrp="1"/>
          </p:cNvSpPr>
          <p:nvPr>
            <p:ph type="sldNum" sz="quarter" idx="5"/>
          </p:nvPr>
        </p:nvSpPr>
        <p:spPr>
          <a:noFill/>
        </p:spPr>
        <p:txBody>
          <a:bodyPr/>
          <a:lstStyle/>
          <a:p>
            <a:fld id="{02BC10EC-5AB9-4643-8A8E-CF4560AC724D}" type="slidenum">
              <a:rPr lang="en-US" smtClean="0"/>
              <a:pPr/>
              <a:t>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21CFF3-C8CF-4196-B551-60DFD694A1B0}" type="slidenum">
              <a:rPr lang="en-US"/>
              <a:pPr fontAlgn="base">
                <a:spcBef>
                  <a:spcPct val="0"/>
                </a:spcBef>
                <a:spcAft>
                  <a:spcPct val="0"/>
                </a:spcAft>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the skin shows sinus tract with impacted tufts of hair shafts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D777D9-2833-4C71-BBCD-7C924D37DCDB}" type="slidenum">
              <a:rPr lang="en-US"/>
              <a:pPr fontAlgn="base">
                <a:spcBef>
                  <a:spcPct val="0"/>
                </a:spcBef>
                <a:spcAft>
                  <a:spcPct val="0"/>
                </a:spcAft>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9FF6E8-3164-4461-8A1B-5606DA6EB02F}" type="slidenum">
              <a:rPr lang="en-US"/>
              <a:pPr fontAlgn="base">
                <a:spcBef>
                  <a:spcPct val="0"/>
                </a:spcBef>
                <a:spcAft>
                  <a:spcPct val="0"/>
                </a:spcAft>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4BF257-51FB-4865-A982-557428431726}" type="slidenum">
              <a:rPr lang="en-US"/>
              <a:pPr fontAlgn="base">
                <a:spcBef>
                  <a:spcPct val="0"/>
                </a:spcBef>
                <a:spcAft>
                  <a:spcPct val="0"/>
                </a:spcAft>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the brain shows cavity of brain abscess lined by granulation tissue capsule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DE5C13-A45B-4470-9F1A-C723550D3D56}" type="slidenum">
              <a:rPr lang="en-US"/>
              <a:pPr fontAlgn="base">
                <a:spcBef>
                  <a:spcPct val="0"/>
                </a:spcBef>
                <a:spcAft>
                  <a:spcPct val="0"/>
                </a:spcAft>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EDDE71-BF2D-46B5-9531-44130A6069B8}" type="slidenum">
              <a:rPr lang="en-US"/>
              <a:pPr fontAlgn="base">
                <a:spcBef>
                  <a:spcPct val="0"/>
                </a:spcBef>
                <a:spcAft>
                  <a:spcPct val="0"/>
                </a:spcAft>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E8F760-FDFF-4165-80D1-0C12A7D66219}" type="slidenum">
              <a:rPr lang="en-US"/>
              <a:pPr fontAlgn="base">
                <a:spcBef>
                  <a:spcPct val="0"/>
                </a:spcBef>
                <a:spcAft>
                  <a:spcPct val="0"/>
                </a:spcAft>
              </a:pPr>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4A2670-E1F7-4E20-9ACC-20CA1B8B63D1}" type="slidenum">
              <a:rPr lang="en-US"/>
              <a:pPr fontAlgn="base">
                <a:spcBef>
                  <a:spcPct val="0"/>
                </a:spcBef>
                <a:spcAft>
                  <a:spcPct val="0"/>
                </a:spcAft>
              </a:pPr>
              <a:t>43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4CF247-A7F9-44D5-BA9D-6F4A5D6CD5FE}" type="slidenum">
              <a:rPr lang="en-US"/>
              <a:pPr fontAlgn="base">
                <a:spcBef>
                  <a:spcPct val="0"/>
                </a:spcBef>
                <a:spcAft>
                  <a:spcPct val="0"/>
                </a:spcAft>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Cross section of the heart shows areas of myocardial </a:t>
            </a:r>
            <a:r>
              <a:rPr lang="en-US" dirty="0" err="1" smtClean="0"/>
              <a:t>coagulative</a:t>
            </a:r>
            <a:r>
              <a:rPr lang="en-US" dirty="0" smtClean="0"/>
              <a:t> necrosis with hemorrhage and left ventricular hypertrophy.</a:t>
            </a:r>
          </a:p>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wrap="none" anchor="ct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kidney shows a</a:t>
            </a:r>
            <a:r>
              <a:rPr lang="en-US" baseline="0" dirty="0" smtClean="0"/>
              <a:t> </a:t>
            </a:r>
            <a:r>
              <a:rPr lang="en-US" dirty="0" smtClean="0"/>
              <a:t>pale triangular cortical infarct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51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Ghon</a:t>
            </a:r>
            <a:r>
              <a:rPr lang="en-US" dirty="0" smtClean="0"/>
              <a:t> </a:t>
            </a:r>
            <a:r>
              <a:rPr lang="en-US" dirty="0" err="1" smtClean="0"/>
              <a:t>compex</a:t>
            </a:r>
            <a:r>
              <a:rPr lang="en-US" dirty="0" smtClean="0"/>
              <a:t> consists of </a:t>
            </a:r>
            <a:r>
              <a:rPr lang="en-US" dirty="0" err="1" smtClean="0"/>
              <a:t>Ghon</a:t>
            </a:r>
            <a:r>
              <a:rPr lang="en-US" dirty="0" smtClean="0"/>
              <a:t> focus and  </a:t>
            </a:r>
            <a:r>
              <a:rPr lang="en-US" dirty="0" err="1" smtClean="0"/>
              <a:t>hilar</a:t>
            </a:r>
            <a:r>
              <a:rPr lang="en-US" dirty="0" smtClean="0"/>
              <a:t> </a:t>
            </a:r>
            <a:r>
              <a:rPr lang="en-US" dirty="0" err="1" smtClean="0"/>
              <a:t>lymphadenopathy</a:t>
            </a:r>
            <a:r>
              <a:rPr lang="en-US" dirty="0" smtClean="0"/>
              <a:t>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52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98D3F-16F5-4FCE-99A5-ED407A0C0DC9}" type="slidenum">
              <a:rPr lang="en-US"/>
              <a:pPr fontAlgn="base">
                <a:spcBef>
                  <a:spcPct val="0"/>
                </a:spcBef>
                <a:spcAft>
                  <a:spcPct val="0"/>
                </a:spcAft>
              </a:pPr>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A31A742A-C62E-4AC9-A981-822BBA45A2F0}" type="slidenum">
              <a:rPr lang="en-US" smtClean="0"/>
              <a:pPr/>
              <a:t>55</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en-US" smtClean="0"/>
              <a:t>The acid fast stain for acid fast bacteria is also called the Ziel-Neilseon stain, or simply AFB stain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312853-E221-41B4-9003-5CC6CE9A065F}" type="slidenum">
              <a:rPr lang="en-US"/>
              <a:pPr fontAlgn="base">
                <a:spcBef>
                  <a:spcPct val="0"/>
                </a:spcBef>
                <a:spcAft>
                  <a:spcPct val="0"/>
                </a:spcAft>
              </a:pPr>
              <a:t>60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101182-DB7D-44A7-BB30-76EDB1985954}" type="slidenum">
              <a:rPr lang="en-US"/>
              <a:pPr fontAlgn="base">
                <a:spcBef>
                  <a:spcPct val="0"/>
                </a:spcBef>
                <a:spcAft>
                  <a:spcPct val="0"/>
                </a:spcAft>
              </a:pPr>
              <a:t>61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949D6B-3736-4B98-A30C-C218F916FBF2}" type="slidenum">
              <a:rPr lang="en-US"/>
              <a:pPr fontAlgn="base">
                <a:spcBef>
                  <a:spcPct val="0"/>
                </a:spcBef>
                <a:spcAft>
                  <a:spcPct val="0"/>
                </a:spcAft>
              </a:pPr>
              <a:t>62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DE982C-0AFD-4E77-AE9F-6CB096A8B228}" type="slidenum">
              <a:rPr lang="en-US"/>
              <a:pPr fontAlgn="base">
                <a:spcBef>
                  <a:spcPct val="0"/>
                </a:spcBef>
                <a:spcAft>
                  <a:spcPct val="0"/>
                </a:spcAft>
              </a:pPr>
              <a:t>63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C014B3-850E-42A5-B718-D781EBF624DB}" type="slidenum">
              <a:rPr lang="en-US"/>
              <a:pPr fontAlgn="base">
                <a:spcBef>
                  <a:spcPct val="0"/>
                </a:spcBef>
                <a:spcAft>
                  <a:spcPct val="0"/>
                </a:spcAft>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7ED4F2-F32E-4142-9E79-6FDB72B22059}" type="slidenum">
              <a:rPr lang="en-US"/>
              <a:pPr fontAlgn="base">
                <a:spcBef>
                  <a:spcPct val="0"/>
                </a:spcBef>
                <a:spcAft>
                  <a:spcPct val="0"/>
                </a:spcAft>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70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73</a:t>
            </a:fld>
            <a:endParaRPr lang="en-GB" smtClean="0"/>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0"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74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6CCF86-E0E1-497E-AD80-872A21128392}" type="slidenum">
              <a:rPr lang="en-US"/>
              <a:pPr fontAlgn="base">
                <a:spcBef>
                  <a:spcPct val="0"/>
                </a:spcBef>
                <a:spcAft>
                  <a:spcPct val="0"/>
                </a:spcAft>
              </a:pPr>
              <a:t>75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76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ECF38-F879-4A3F-A009-14E36BB03B1C}" type="slidenum">
              <a:rPr lang="en-US"/>
              <a:pPr fontAlgn="base">
                <a:spcBef>
                  <a:spcPct val="0"/>
                </a:spcBef>
                <a:spcAft>
                  <a:spcPct val="0"/>
                </a:spcAft>
              </a:pPr>
              <a:t>78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79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80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FCC2FD-D36D-4881-8B37-4577A9AC63F1}" type="slidenum">
              <a:rPr lang="en-US"/>
              <a:pPr fontAlgn="base">
                <a:spcBef>
                  <a:spcPct val="0"/>
                </a:spcBef>
                <a:spcAft>
                  <a:spcPct val="0"/>
                </a:spcAft>
              </a:pPr>
              <a:t>81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83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0B4171-2EAD-49A0-8275-C6D5676490E3}" type="slidenum">
              <a:rPr lang="en-US"/>
              <a:pPr fontAlgn="base">
                <a:spcBef>
                  <a:spcPct val="0"/>
                </a:spcBef>
                <a:spcAft>
                  <a:spcPct val="0"/>
                </a:spcAft>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E30C1-ABDA-402D-860F-9942D640AC1A}" type="slidenum">
              <a:rPr lang="en-US"/>
              <a:pPr fontAlgn="base">
                <a:spcBef>
                  <a:spcPct val="0"/>
                </a:spcBef>
                <a:spcAft>
                  <a:spcPct val="0"/>
                </a:spcAft>
              </a:pPr>
              <a:t>84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Opened mature cystic </a:t>
            </a:r>
            <a:r>
              <a:rPr lang="en-US" dirty="0" err="1" smtClean="0"/>
              <a:t>teratoma</a:t>
            </a:r>
            <a:r>
              <a:rPr lang="en-US" dirty="0" smtClean="0"/>
              <a:t> ( </a:t>
            </a:r>
            <a:r>
              <a:rPr lang="en-US" dirty="0" err="1" smtClean="0"/>
              <a:t>dermoid</a:t>
            </a:r>
            <a:r>
              <a:rPr lang="en-US" dirty="0" smtClean="0"/>
              <a:t> cyst ) shows hair (bottom ) and a mixture of tissues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85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7C299C-695D-446B-A2E0-4398D6DD0B53}" type="slidenum">
              <a:rPr lang="en-US"/>
              <a:pPr fontAlgn="base">
                <a:spcBef>
                  <a:spcPct val="0"/>
                </a:spcBef>
                <a:spcAft>
                  <a:spcPct val="0"/>
                </a:spcAft>
              </a:pPr>
              <a:t>86</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shows skin tissue ( upper part ) beneath which there is brain tissue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87</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88</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89</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indent="-514350" algn="just">
              <a:buFont typeface="+mj-lt"/>
              <a:buNone/>
            </a:pPr>
            <a:r>
              <a:rPr lang="en-US" dirty="0" smtClean="0"/>
              <a:t>The predisposing factor of this lesion is mainly chronic exposure to sun light.</a:t>
            </a:r>
            <a:endParaRPr lang="ar-SA"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main predisposing factor is low fiber content of the diet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A1D150-603D-4F25-87AF-DD870F07599E}" type="slidenum">
              <a:rPr lang="en-US"/>
              <a:pPr fontAlgn="base">
                <a:spcBef>
                  <a:spcPct val="0"/>
                </a:spcBef>
                <a:spcAft>
                  <a:spcPct val="0"/>
                </a:spcAft>
              </a:pPr>
              <a:t>97</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Leiomyosarcoma</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10</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dirty="0" err="1" smtClean="0"/>
              <a:t>Leiomyosarcoma</a:t>
            </a:r>
            <a:r>
              <a:rPr lang="en-US" dirty="0" smtClean="0"/>
              <a:t> demonstrate marked atypia and </a:t>
            </a:r>
            <a:r>
              <a:rPr lang="en-US" dirty="0" err="1" smtClean="0"/>
              <a:t>cellularity</a:t>
            </a:r>
            <a:r>
              <a:rPr lang="en-US" dirty="0" smtClean="0"/>
              <a:t> with multiple mitoses present. Classic features of </a:t>
            </a:r>
            <a:r>
              <a:rPr lang="en-US" dirty="0" err="1" smtClean="0"/>
              <a:t>leiomyosarcoma</a:t>
            </a:r>
            <a:r>
              <a:rPr lang="en-US" dirty="0" smtClean="0"/>
              <a:t> including cigar shaped nuclei and arrangement of cells in fascicles are seen. Size, </a:t>
            </a:r>
            <a:r>
              <a:rPr lang="en-US" dirty="0" err="1" smtClean="0"/>
              <a:t>cellularity</a:t>
            </a:r>
            <a:r>
              <a:rPr lang="en-US" dirty="0" smtClean="0"/>
              <a:t>, atypia, necrosis, and mitoses per high power field are indicators that help define the difference between a benign smooth muscle tumor and </a:t>
            </a:r>
            <a:r>
              <a:rPr lang="en-US" dirty="0" err="1" smtClean="0"/>
              <a:t>leiomyosarcoma</a:t>
            </a:r>
            <a:r>
              <a:rPr lang="en-US" dirty="0" smtClean="0"/>
              <a:t>. Of these indicators, mitoses per high-powered field is considered the most reliable .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11</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0FC2E1-7835-4AB1-AB25-808770810F0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1E1B2-87E4-486A-9C3F-684719F7BAE8}" type="datetimeFigureOut">
              <a:rPr lang="en-US" smtClean="0"/>
              <a:pPr/>
              <a:t>11/25/2013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1E1B2-87E4-486A-9C3F-684719F7BAE8}" type="datetimeFigureOut">
              <a:rPr lang="en-US" smtClean="0"/>
              <a:pPr/>
              <a:t>11/25/2013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41E1B2-87E4-486A-9C3F-684719F7BAE8}" type="datetimeFigureOut">
              <a:rPr lang="en-US" smtClean="0"/>
              <a:pPr/>
              <a:t>11/25/2013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1E1B2-87E4-486A-9C3F-684719F7BAE8}" type="datetimeFigureOut">
              <a:rPr lang="en-US" smtClean="0"/>
              <a:pPr/>
              <a:t>11/25/2013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11/25/2013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11/25/2013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11/25/2013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1E1B2-87E4-486A-9C3F-684719F7BAE8}" type="datetimeFigureOut">
              <a:rPr lang="en-US" smtClean="0"/>
              <a:pPr/>
              <a:t>11/25/2013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2620-3FB6-421B-B1D3-5F07E76959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60.w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Foundation block, Final revision</a:t>
            </a:r>
            <a:endParaRPr lang="en-US" dirty="0"/>
          </a:p>
        </p:txBody>
      </p:sp>
      <p:sp>
        <p:nvSpPr>
          <p:cNvPr id="3" name="Subtitle 2"/>
          <p:cNvSpPr>
            <a:spLocks noGrp="1"/>
          </p:cNvSpPr>
          <p:nvPr>
            <p:ph type="subTitle" idx="1"/>
          </p:nvPr>
        </p:nvSpPr>
        <p:spPr/>
        <p:txBody>
          <a:bodyPr>
            <a:normAutofit/>
          </a:bodyPr>
          <a:lstStyle/>
          <a:p>
            <a:endParaRPr lang="en-US" sz="4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1763688" y="332656"/>
            <a:ext cx="5616624" cy="5472608"/>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4" name="TextBox 3"/>
          <p:cNvSpPr txBox="1"/>
          <p:nvPr/>
        </p:nvSpPr>
        <p:spPr>
          <a:xfrm>
            <a:off x="142844" y="6021288"/>
            <a:ext cx="9220200" cy="461665"/>
          </a:xfrm>
          <a:prstGeom prst="rect">
            <a:avLst/>
          </a:prstGeom>
          <a:noFill/>
        </p:spPr>
        <p:txBody>
          <a:bodyPr wrap="square" rtlCol="0">
            <a:spAutoFit/>
          </a:bodyPr>
          <a:lstStyle/>
          <a:p>
            <a:r>
              <a:rPr lang="en-US" sz="2400" dirty="0" smtClean="0">
                <a:latin typeface="Verdana" pitchFamily="34" charset="0"/>
              </a:rPr>
              <a:t>Organ: lung          </a:t>
            </a:r>
            <a:r>
              <a:rPr lang="en-US" sz="2400" dirty="0" err="1" smtClean="0">
                <a:latin typeface="Verdana" pitchFamily="34" charset="0"/>
              </a:rPr>
              <a:t>Dx</a:t>
            </a:r>
            <a:r>
              <a:rPr lang="en-US" sz="2400" dirty="0" smtClean="0">
                <a:latin typeface="Verdana" pitchFamily="34" charset="0"/>
              </a:rPr>
              <a:t> : </a:t>
            </a:r>
            <a:r>
              <a:rPr lang="en-US" sz="2400" dirty="0" err="1" smtClean="0">
                <a:latin typeface="Verdana" pitchFamily="34" charset="0"/>
              </a:rPr>
              <a:t>Caseous</a:t>
            </a:r>
            <a:r>
              <a:rPr lang="en-US" sz="2400" dirty="0" smtClean="0">
                <a:latin typeface="Verdana" pitchFamily="34" charset="0"/>
              </a:rPr>
              <a:t> necrosis</a:t>
            </a:r>
            <a:r>
              <a:rPr lang="en-US" sz="2400" dirty="0">
                <a:latin typeface="Verdana" pitchFamily="34" charset="0"/>
              </a:rPr>
              <a:t> </a:t>
            </a:r>
            <a:r>
              <a:rPr lang="en-US" sz="2400" dirty="0" smtClean="0">
                <a:latin typeface="Verdana" pitchFamily="34" charset="0"/>
              </a:rPr>
              <a:t>(tuberculosis)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1"/>
                </a:solidFill>
              </a:rPr>
              <a:t>Section of this malignant soft tissue </a:t>
            </a:r>
            <a:r>
              <a:rPr lang="en-US" sz="3200" dirty="0" err="1" smtClean="0">
                <a:solidFill>
                  <a:schemeClr val="accent1"/>
                </a:solidFill>
              </a:rPr>
              <a:t>tumour;Leiomyosarcoma</a:t>
            </a:r>
            <a:r>
              <a:rPr lang="en-US" sz="3200" dirty="0" smtClean="0">
                <a:solidFill>
                  <a:schemeClr val="accent1"/>
                </a:solidFill>
              </a:rPr>
              <a:t> shows</a:t>
            </a:r>
            <a:endParaRPr lang="en-US" sz="3200" dirty="0">
              <a:solidFill>
                <a:schemeClr val="accent1"/>
              </a:solidFill>
            </a:endParaRPr>
          </a:p>
        </p:txBody>
      </p:sp>
      <p:sp>
        <p:nvSpPr>
          <p:cNvPr id="3" name="Content Placeholder 2"/>
          <p:cNvSpPr>
            <a:spLocks noGrp="1"/>
          </p:cNvSpPr>
          <p:nvPr>
            <p:ph idx="1"/>
          </p:nvPr>
        </p:nvSpPr>
        <p:spPr/>
        <p:txBody>
          <a:bodyPr>
            <a:normAutofit/>
          </a:bodyPr>
          <a:lstStyle/>
          <a:p>
            <a:r>
              <a:rPr lang="en-US" dirty="0" smtClean="0"/>
              <a:t> Marked atypia of the smooth muscle </a:t>
            </a:r>
            <a:r>
              <a:rPr lang="en-US" dirty="0" err="1" smtClean="0"/>
              <a:t>fibres</a:t>
            </a:r>
            <a:r>
              <a:rPr lang="en-US" dirty="0" smtClean="0"/>
              <a:t> with nuclear pleomorphism and increase mitotic figures. .                                                               </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calcif-aorta"/>
          <p:cNvPicPr>
            <a:picLocks noGrp="1" noChangeAspect="1" noChangeArrowheads="1"/>
          </p:cNvPicPr>
          <p:nvPr>
            <p:ph/>
          </p:nvPr>
        </p:nvPicPr>
        <p:blipFill>
          <a:blip r:embed="rId3" cstate="print"/>
          <a:stretch>
            <a:fillRect/>
          </a:stretch>
        </p:blipFill>
        <p:spPr>
          <a:xfrm>
            <a:off x="571472" y="500042"/>
            <a:ext cx="7854950" cy="5184267"/>
          </a:xfrm>
          <a:noFill/>
          <a:ln/>
        </p:spPr>
      </p:pic>
      <p:sp>
        <p:nvSpPr>
          <p:cNvPr id="3" name="TextBox 2"/>
          <p:cNvSpPr txBox="1"/>
          <p:nvPr/>
        </p:nvSpPr>
        <p:spPr>
          <a:xfrm>
            <a:off x="214282" y="5929330"/>
            <a:ext cx="8278741" cy="523220"/>
          </a:xfrm>
          <a:prstGeom prst="rect">
            <a:avLst/>
          </a:prstGeom>
          <a:noFill/>
        </p:spPr>
        <p:txBody>
          <a:bodyPr wrap="none" rtlCol="0">
            <a:spAutoFit/>
          </a:bodyPr>
          <a:lstStyle/>
          <a:p>
            <a:r>
              <a:rPr lang="en-US" sz="2800" dirty="0" smtClean="0"/>
              <a:t>Organ: aortic valves               </a:t>
            </a:r>
            <a:r>
              <a:rPr lang="en-US" sz="2800" dirty="0" err="1" smtClean="0"/>
              <a:t>Dx</a:t>
            </a:r>
            <a:r>
              <a:rPr lang="en-US" sz="2800" dirty="0" smtClean="0"/>
              <a:t>: Dystrophic calcification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750" y="764704"/>
            <a:ext cx="8280400" cy="584775"/>
          </a:xfrm>
          <a:prstGeom prst="rect">
            <a:avLst/>
          </a:prstGeom>
        </p:spPr>
        <p:txBody>
          <a:bodyPr wrap="square">
            <a:spAutoFit/>
          </a:bodyPr>
          <a:lstStyle/>
          <a:p>
            <a:pPr>
              <a:defRPr/>
            </a:pPr>
            <a:r>
              <a:rPr lang="en-US" sz="3200" dirty="0" smtClean="0">
                <a:solidFill>
                  <a:schemeClr val="accent1">
                    <a:satMod val="150000"/>
                  </a:schemeClr>
                </a:solidFill>
                <a:latin typeface="Franklin Gothic Demi" pitchFamily="34" charset="0"/>
              </a:rPr>
              <a:t> </a:t>
            </a:r>
            <a:r>
              <a:rPr lang="en-US" sz="3200" dirty="0">
                <a:solidFill>
                  <a:schemeClr val="accent1">
                    <a:satMod val="150000"/>
                  </a:schemeClr>
                </a:solidFill>
                <a:latin typeface="Franklin Gothic Demi" pitchFamily="34" charset="0"/>
              </a:rPr>
              <a:t>DYSTROPHIC CALCIFICATION (</a:t>
            </a:r>
            <a:r>
              <a:rPr lang="en-US" sz="3200" dirty="0" smtClean="0">
                <a:solidFill>
                  <a:schemeClr val="accent1">
                    <a:satMod val="150000"/>
                  </a:schemeClr>
                </a:solidFill>
                <a:latin typeface="Franklin Gothic Demi" pitchFamily="34" charset="0"/>
              </a:rPr>
              <a:t>Skin</a:t>
            </a:r>
            <a:r>
              <a:rPr lang="en-US" dirty="0">
                <a:solidFill>
                  <a:schemeClr val="accent1">
                    <a:satMod val="150000"/>
                  </a:schemeClr>
                </a:solidFill>
                <a:latin typeface="Franklin Gothic Demi" pitchFamily="34" charset="0"/>
              </a:rPr>
              <a:t>)</a:t>
            </a:r>
            <a:endParaRPr lang="en-US" dirty="0"/>
          </a:p>
        </p:txBody>
      </p:sp>
      <p:pic>
        <p:nvPicPr>
          <p:cNvPr id="267266" name="Picture 2" descr="http://accessmedicine.net/loadBinary.aspx?name=wolf7&amp;filename=wolf7_c138f001t.jpg"/>
          <p:cNvPicPr>
            <a:picLocks noChangeAspect="1" noChangeArrowheads="1"/>
          </p:cNvPicPr>
          <p:nvPr/>
        </p:nvPicPr>
        <p:blipFill>
          <a:blip r:embed="rId2" cstate="print"/>
          <a:srcRect/>
          <a:stretch>
            <a:fillRect/>
          </a:stretch>
        </p:blipFill>
        <p:spPr bwMode="auto">
          <a:xfrm>
            <a:off x="2195736" y="2132856"/>
            <a:ext cx="4320480" cy="381642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DYSTROPHIC CALCIFICATION </a:t>
            </a:r>
            <a:endParaRPr lang="en-US" sz="3600" dirty="0">
              <a:solidFill>
                <a:schemeClr val="accent1">
                  <a:satMod val="150000"/>
                </a:schemeClr>
              </a:solidFill>
              <a:latin typeface="Franklin Gothic Demi" pitchFamily="34" charset="0"/>
            </a:endParaRPr>
          </a:p>
        </p:txBody>
      </p:sp>
      <p:pic>
        <p:nvPicPr>
          <p:cNvPr id="3" name="Picture 5" descr="8 c"/>
          <p:cNvPicPr>
            <a:picLocks noChangeAspect="1" noChangeArrowheads="1"/>
          </p:cNvPicPr>
          <p:nvPr/>
        </p:nvPicPr>
        <p:blipFill>
          <a:blip r:embed="rId3" cstate="print"/>
          <a:srcRect/>
          <a:stretch>
            <a:fillRect/>
          </a:stretch>
        </p:blipFill>
        <p:spPr bwMode="auto">
          <a:xfrm>
            <a:off x="0" y="1500188"/>
            <a:ext cx="9144000" cy="539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Dystrophic calcification: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200" i="1" dirty="0">
              <a:solidFill>
                <a:schemeClr val="accent1">
                  <a:satMod val="150000"/>
                </a:schemeClr>
              </a:solidFill>
              <a:latin typeface="Franklin Gothic Demi" pitchFamily="34" charset="0"/>
            </a:endParaRPr>
          </a:p>
        </p:txBody>
      </p:sp>
      <p:sp>
        <p:nvSpPr>
          <p:cNvPr id="31747" name="TextBox 2"/>
          <p:cNvSpPr txBox="1">
            <a:spLocks noChangeArrowheads="1"/>
          </p:cNvSpPr>
          <p:nvPr/>
        </p:nvSpPr>
        <p:spPr bwMode="auto">
          <a:xfrm>
            <a:off x="357188" y="2071688"/>
            <a:ext cx="8358187" cy="1384300"/>
          </a:xfrm>
          <a:prstGeom prst="rect">
            <a:avLst/>
          </a:prstGeom>
          <a:noFill/>
          <a:ln w="9525">
            <a:noFill/>
            <a:miter lim="800000"/>
            <a:headEnd/>
            <a:tailEnd/>
          </a:ln>
        </p:spPr>
        <p:txBody>
          <a:bodyPr>
            <a:spAutoFit/>
          </a:bodyPr>
          <a:lstStyle/>
          <a:p>
            <a:pPr marL="450850" indent="-450850">
              <a:buFontTx/>
              <a:buBlip>
                <a:blip r:embed="rId3"/>
              </a:buBlip>
            </a:pPr>
            <a:r>
              <a:rPr lang="en-US" sz="2800">
                <a:latin typeface="Franklin Gothic Demi" pitchFamily="34" charset="0"/>
              </a:rPr>
              <a:t>Irregular blue granular deposits of calcium in the dermis surrounded by fibrous tissue and foreign body giant cell reaction.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 Atrophy of the brain and testis</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rrowheads="1"/>
          </p:cNvPicPr>
          <p:nvPr/>
        </p:nvPicPr>
        <p:blipFill>
          <a:blip r:embed="rId3" cstate="print"/>
          <a:srcRect/>
          <a:stretch>
            <a:fillRect/>
          </a:stretch>
        </p:blipFill>
        <p:spPr bwMode="auto">
          <a:xfrm>
            <a:off x="622300" y="381000"/>
            <a:ext cx="7874000" cy="60833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428604"/>
            <a:ext cx="7772400" cy="5089525"/>
          </a:xfrm>
          <a:prstGeom prst="rect">
            <a:avLst/>
          </a:prstGeom>
          <a:noFill/>
          <a:ln w="9525">
            <a:solidFill>
              <a:srgbClr val="FF6600"/>
            </a:solidFill>
            <a:miter lim="800000"/>
            <a:headEnd/>
            <a:tailEnd/>
          </a:ln>
        </p:spPr>
      </p:pic>
      <p:sp>
        <p:nvSpPr>
          <p:cNvPr id="36870" name="Line 6"/>
          <p:cNvSpPr>
            <a:spLocks noChangeShapeType="1"/>
          </p:cNvSpPr>
          <p:nvPr/>
        </p:nvSpPr>
        <p:spPr bwMode="auto">
          <a:xfrm>
            <a:off x="1066800" y="2133600"/>
            <a:ext cx="1676400" cy="1066800"/>
          </a:xfrm>
          <a:prstGeom prst="line">
            <a:avLst/>
          </a:prstGeom>
          <a:noFill/>
          <a:ln w="9525">
            <a:solidFill>
              <a:schemeClr val="tx1"/>
            </a:solidFill>
            <a:round/>
            <a:headEnd/>
            <a:tailEnd type="triangle" w="med" len="med"/>
          </a:ln>
          <a:effectLst/>
        </p:spPr>
        <p:txBody>
          <a:bodyPr/>
          <a:lstStyle/>
          <a:p>
            <a:endParaRPr lang="en-US"/>
          </a:p>
        </p:txBody>
      </p:sp>
      <p:sp>
        <p:nvSpPr>
          <p:cNvPr id="36871" name="Text Box 7"/>
          <p:cNvSpPr txBox="1">
            <a:spLocks noChangeArrowheads="1"/>
          </p:cNvSpPr>
          <p:nvPr/>
        </p:nvSpPr>
        <p:spPr bwMode="auto">
          <a:xfrm>
            <a:off x="609600" y="1676400"/>
            <a:ext cx="902811" cy="369332"/>
          </a:xfrm>
          <a:prstGeom prst="rect">
            <a:avLst/>
          </a:prstGeom>
          <a:noFill/>
          <a:ln w="9525">
            <a:noFill/>
            <a:miter lim="800000"/>
            <a:headEnd/>
            <a:tailEnd/>
          </a:ln>
          <a:effectLst/>
        </p:spPr>
        <p:txBody>
          <a:bodyPr wrap="none">
            <a:spAutoFit/>
          </a:bodyPr>
          <a:lstStyle/>
          <a:p>
            <a:r>
              <a:rPr lang="en-US" b="0" dirty="0">
                <a:solidFill>
                  <a:schemeClr val="bg1"/>
                </a:solidFill>
              </a:rPr>
              <a:t>Normal</a:t>
            </a:r>
          </a:p>
        </p:txBody>
      </p:sp>
      <p:sp>
        <p:nvSpPr>
          <p:cNvPr id="6" name="Rectangle 5"/>
          <p:cNvSpPr/>
          <p:nvPr/>
        </p:nvSpPr>
        <p:spPr>
          <a:xfrm>
            <a:off x="857224" y="5643578"/>
            <a:ext cx="6929486" cy="646331"/>
          </a:xfrm>
          <a:prstGeom prst="rect">
            <a:avLst/>
          </a:prstGeom>
        </p:spPr>
        <p:txBody>
          <a:bodyPr wrap="square">
            <a:spAutoFit/>
          </a:bodyPr>
          <a:lstStyle/>
          <a:p>
            <a:r>
              <a:rPr lang="en-US" dirty="0" smtClean="0"/>
              <a:t>Organ: Testis                                                    </a:t>
            </a:r>
            <a:r>
              <a:rPr lang="en-US" dirty="0" err="1" smtClean="0"/>
              <a:t>Dx</a:t>
            </a:r>
            <a:r>
              <a:rPr lang="en-US" dirty="0" smtClean="0"/>
              <a:t>: Atrophy</a:t>
            </a:r>
            <a:r>
              <a:rPr lang="en-US" b="0" dirty="0" smtClean="0"/>
              <a:t/>
            </a:r>
            <a:br>
              <a:rPr lang="en-US" b="0"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0" y="0"/>
            <a:ext cx="5435600" cy="342900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3059113" y="2781300"/>
            <a:ext cx="6084887" cy="3862388"/>
          </a:xfrm>
          <a:prstGeom prst="rect">
            <a:avLst/>
          </a:prstGeom>
          <a:noFill/>
          <a:ln w="12700">
            <a:noFill/>
            <a:miter lim="800000"/>
            <a:headEnd/>
            <a:tailEnd/>
          </a:ln>
        </p:spPr>
      </p:pic>
      <p:sp>
        <p:nvSpPr>
          <p:cNvPr id="23556" name="Text Box 4"/>
          <p:cNvSpPr txBox="1">
            <a:spLocks noChangeArrowheads="1"/>
          </p:cNvSpPr>
          <p:nvPr/>
        </p:nvSpPr>
        <p:spPr bwMode="auto">
          <a:xfrm>
            <a:off x="5016500" y="6165850"/>
            <a:ext cx="4127500" cy="396875"/>
          </a:xfrm>
          <a:prstGeom prst="rect">
            <a:avLst/>
          </a:prstGeom>
          <a:noFill/>
          <a:ln w="12700">
            <a:noFill/>
            <a:miter lim="800000"/>
            <a:headEnd/>
            <a:tailEnd/>
          </a:ln>
        </p:spPr>
        <p:txBody>
          <a:bodyPr>
            <a:spAutoFit/>
          </a:bodyPr>
          <a:lstStyle/>
          <a:p>
            <a:pPr>
              <a:spcBef>
                <a:spcPct val="30000"/>
              </a:spcBef>
            </a:pPr>
            <a:r>
              <a:rPr lang="en-US" sz="2000" dirty="0">
                <a:solidFill>
                  <a:schemeClr val="bg1"/>
                </a:solidFill>
              </a:rPr>
              <a:t>Heart, left ventricular hypertrophy</a:t>
            </a:r>
          </a:p>
        </p:txBody>
      </p:sp>
      <p:sp>
        <p:nvSpPr>
          <p:cNvPr id="23557" name="Text Box 5"/>
          <p:cNvSpPr txBox="1">
            <a:spLocks noChangeArrowheads="1"/>
          </p:cNvSpPr>
          <p:nvPr/>
        </p:nvSpPr>
        <p:spPr bwMode="auto">
          <a:xfrm>
            <a:off x="444500" y="2557463"/>
            <a:ext cx="4895850" cy="366712"/>
          </a:xfrm>
          <a:prstGeom prst="rect">
            <a:avLst/>
          </a:prstGeom>
          <a:noFill/>
          <a:ln w="12700">
            <a:noFill/>
            <a:miter lim="800000"/>
            <a:headEnd/>
            <a:tailEnd/>
          </a:ln>
        </p:spPr>
        <p:txBody>
          <a:bodyPr>
            <a:spAutoFit/>
          </a:bodyPr>
          <a:lstStyle/>
          <a:p>
            <a:pPr>
              <a:spcBef>
                <a:spcPct val="50000"/>
              </a:spcBef>
            </a:pPr>
            <a:r>
              <a:rPr lang="en-US">
                <a:solidFill>
                  <a:schemeClr val="bg1"/>
                </a:solidFill>
              </a:rPr>
              <a:t>Heart, normal</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251520" y="188640"/>
            <a:ext cx="4225925" cy="6453188"/>
          </a:xfrm>
          <a:prstGeom prst="rect">
            <a:avLst/>
          </a:prstGeom>
          <a:noFill/>
        </p:spPr>
      </p:pic>
      <p:sp>
        <p:nvSpPr>
          <p:cNvPr id="3" name="Rectangle 2"/>
          <p:cNvSpPr/>
          <p:nvPr/>
        </p:nvSpPr>
        <p:spPr>
          <a:xfrm>
            <a:off x="4427984" y="2564904"/>
            <a:ext cx="4032448" cy="1077218"/>
          </a:xfrm>
          <a:prstGeom prst="rect">
            <a:avLst/>
          </a:prstGeom>
        </p:spPr>
        <p:txBody>
          <a:bodyPr wrap="square">
            <a:spAutoFit/>
          </a:bodyPr>
          <a:lstStyle/>
          <a:p>
            <a:r>
              <a:rPr lang="en-US" sz="3200" dirty="0" smtClean="0">
                <a:latin typeface="Franklin Gothic Demi" pitchFamily="34" charset="0"/>
              </a:rPr>
              <a:t>HYPERPLASIA OF THE PROSTATE</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500042"/>
          <a:ext cx="4243388" cy="3362325"/>
        </p:xfrm>
        <a:graphic>
          <a:graphicData uri="http://schemas.openxmlformats.org/presentationml/2006/ole">
            <p:oleObj spid="_x0000_s1040" name="Bitmap Image" r:id="rId4" imgW="1286055" imgH="1019048" progId="PBrush">
              <p:embed/>
            </p:oleObj>
          </a:graphicData>
        </a:graphic>
      </p:graphicFrame>
      <p:graphicFrame>
        <p:nvGraphicFramePr>
          <p:cNvPr id="3075" name="Object 3"/>
          <p:cNvGraphicFramePr>
            <a:graphicFrameLocks noChangeAspect="1"/>
          </p:cNvGraphicFramePr>
          <p:nvPr/>
        </p:nvGraphicFramePr>
        <p:xfrm>
          <a:off x="4357686" y="357166"/>
          <a:ext cx="4545013" cy="3576637"/>
        </p:xfrm>
        <a:graphic>
          <a:graphicData uri="http://schemas.openxmlformats.org/presentationml/2006/ole">
            <p:oleObj spid="_x0000_s1041" name="Bitmap Image" r:id="rId5" imgW="1343212" imgH="1057423" progId="PBrush">
              <p:embed/>
            </p:oleObj>
          </a:graphicData>
        </a:graphic>
      </p:graphicFrame>
      <p:sp>
        <p:nvSpPr>
          <p:cNvPr id="4" name="Rectangle 3"/>
          <p:cNvSpPr/>
          <p:nvPr/>
        </p:nvSpPr>
        <p:spPr>
          <a:xfrm>
            <a:off x="1142976" y="4857760"/>
            <a:ext cx="6858048" cy="646331"/>
          </a:xfrm>
          <a:prstGeom prst="rect">
            <a:avLst/>
          </a:prstGeom>
        </p:spPr>
        <p:txBody>
          <a:bodyPr wrap="square">
            <a:spAutoFit/>
          </a:bodyPr>
          <a:lstStyle/>
          <a:p>
            <a:r>
              <a:rPr lang="en-US" dirty="0" smtClean="0"/>
              <a:t>Organ: Liver                                                     </a:t>
            </a:r>
            <a:r>
              <a:rPr lang="en-US" dirty="0" err="1" smtClean="0"/>
              <a:t>Dx</a:t>
            </a:r>
            <a:r>
              <a:rPr lang="en-US" dirty="0" smtClean="0"/>
              <a:t>: </a:t>
            </a:r>
            <a:r>
              <a:rPr lang="en-US" b="0" dirty="0" err="1" smtClean="0"/>
              <a:t>Steatosis</a:t>
            </a:r>
            <a:r>
              <a:rPr lang="en-US" b="0" dirty="0" smtClean="0"/>
              <a:t> ( Fatty Liver)</a:t>
            </a:r>
            <a:br>
              <a:rPr lang="en-US" b="0"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395537" y="332656"/>
            <a:ext cx="8352928"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0" y="271463"/>
            <a:ext cx="9144000" cy="59880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Hyperplasia of the prostate: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prostate shows:</a:t>
            </a:r>
            <a:endParaRPr lang="en-US" sz="3600" i="1" dirty="0">
              <a:solidFill>
                <a:schemeClr val="accent1">
                  <a:satMod val="150000"/>
                </a:schemeClr>
              </a:solidFill>
              <a:latin typeface="Franklin Gothic Demi" pitchFamily="34" charset="0"/>
            </a:endParaRPr>
          </a:p>
        </p:txBody>
      </p:sp>
      <p:sp>
        <p:nvSpPr>
          <p:cNvPr id="82947" name="TextBox 2"/>
          <p:cNvSpPr txBox="1">
            <a:spLocks noChangeArrowheads="1"/>
          </p:cNvSpPr>
          <p:nvPr/>
        </p:nvSpPr>
        <p:spPr bwMode="auto">
          <a:xfrm>
            <a:off x="214313" y="1544638"/>
            <a:ext cx="8643937" cy="3600986"/>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Nodular hyperplasia of </a:t>
            </a:r>
            <a:r>
              <a:rPr lang="en-US" sz="2800" dirty="0" smtClean="0">
                <a:latin typeface="Franklin Gothic Demi" pitchFamily="34" charset="0"/>
              </a:rPr>
              <a:t>glandular and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stromal</a:t>
            </a:r>
            <a:r>
              <a:rPr lang="en-US" sz="2800" dirty="0">
                <a:latin typeface="Franklin Gothic Demi" pitchFamily="34" charset="0"/>
              </a:rPr>
              <a:t> tissue.</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Each  nodule shows large number of glands of variable sizes lined by tall columnar epithelium and some are  </a:t>
            </a:r>
            <a:r>
              <a:rPr lang="en-US" sz="2800" dirty="0" err="1">
                <a:latin typeface="Franklin Gothic Demi" pitchFamily="34" charset="0"/>
              </a:rPr>
              <a:t>cystically</a:t>
            </a:r>
            <a:r>
              <a:rPr lang="en-US" sz="2800" dirty="0">
                <a:latin typeface="Franklin Gothic Demi" pitchFamily="34" charset="0"/>
              </a:rPr>
              <a:t> dilated.</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err="1">
                <a:latin typeface="Franklin Gothic Demi" pitchFamily="34" charset="0"/>
              </a:rPr>
              <a:t>Eosinophilic</a:t>
            </a:r>
            <a:r>
              <a:rPr lang="en-US" sz="2800" dirty="0">
                <a:latin typeface="Franklin Gothic Demi" pitchFamily="34" charset="0"/>
              </a:rPr>
              <a:t> hyaline corpora </a:t>
            </a:r>
            <a:r>
              <a:rPr lang="en-US" sz="2800" dirty="0" err="1">
                <a:latin typeface="Franklin Gothic Demi" pitchFamily="34" charset="0"/>
              </a:rPr>
              <a:t>amylacea</a:t>
            </a:r>
            <a:r>
              <a:rPr lang="en-US" sz="2800" dirty="0">
                <a:latin typeface="Franklin Gothic Demi" pitchFamily="34" charset="0"/>
              </a:rPr>
              <a:t> is present in some glands</a:t>
            </a:r>
            <a:r>
              <a:rPr lang="en-US" sz="2800" dirty="0" smtClean="0">
                <a:latin typeface="Franklin Gothic Demi" pitchFamily="34" charset="0"/>
              </a:rPr>
              <a:t>.</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C:\Documents and Settings\Mr. Amer Shafie\My Documents\My Pictures\CellInjuru_clip_image002_0004.jpg"/>
          <p:cNvPicPr>
            <a:picLocks noGrp="1" noChangeAspect="1" noChangeArrowheads="1"/>
          </p:cNvPicPr>
          <p:nvPr>
            <p:ph idx="4294967295"/>
          </p:nvPr>
        </p:nvPicPr>
        <p:blipFill>
          <a:blip r:embed="rId3" cstate="print"/>
          <a:srcRect/>
          <a:stretch>
            <a:fillRect/>
          </a:stretch>
        </p:blipFill>
        <p:spPr bwMode="auto">
          <a:xfrm>
            <a:off x="1331640" y="1124744"/>
            <a:ext cx="6768752" cy="3960440"/>
          </a:xfrm>
          <a:prstGeom prst="rect">
            <a:avLst/>
          </a:prstGeom>
          <a:noFill/>
        </p:spPr>
      </p:pic>
      <p:sp>
        <p:nvSpPr>
          <p:cNvPr id="5" name="Rectangle 4"/>
          <p:cNvSpPr/>
          <p:nvPr/>
        </p:nvSpPr>
        <p:spPr>
          <a:xfrm>
            <a:off x="971600" y="5301208"/>
            <a:ext cx="7560840" cy="1569660"/>
          </a:xfrm>
          <a:prstGeom prst="rect">
            <a:avLst/>
          </a:prstGeom>
        </p:spPr>
        <p:txBody>
          <a:bodyPr wrap="square">
            <a:spAutoFit/>
          </a:bodyPr>
          <a:lstStyle/>
          <a:p>
            <a:r>
              <a:rPr lang="en-US" sz="2400" dirty="0" smtClean="0"/>
              <a:t>A section of </a:t>
            </a:r>
            <a:r>
              <a:rPr lang="en-US" sz="2400" dirty="0" err="1" smtClean="0"/>
              <a:t>endocervix</a:t>
            </a:r>
            <a:r>
              <a:rPr lang="en-US" sz="2400" dirty="0" smtClean="0"/>
              <a:t> shows the normal columnar epithelium at both margins and a focus of </a:t>
            </a:r>
            <a:r>
              <a:rPr lang="en-US" sz="2400" dirty="0" err="1" smtClean="0"/>
              <a:t>squamous</a:t>
            </a:r>
            <a:r>
              <a:rPr lang="en-US" sz="2400" dirty="0" smtClean="0"/>
              <a:t> </a:t>
            </a:r>
            <a:r>
              <a:rPr lang="en-US" sz="2400" dirty="0" err="1" smtClean="0"/>
              <a:t>metaplasia</a:t>
            </a:r>
            <a:r>
              <a:rPr lang="en-US" sz="2400" dirty="0" smtClean="0"/>
              <a:t> in the center in a background of chronic inflammation .</a:t>
            </a:r>
            <a:endParaRPr lang="en-US" sz="2400" dirty="0"/>
          </a:p>
        </p:txBody>
      </p:sp>
      <p:sp>
        <p:nvSpPr>
          <p:cNvPr id="4" name="Rectangle 3"/>
          <p:cNvSpPr/>
          <p:nvPr/>
        </p:nvSpPr>
        <p:spPr>
          <a:xfrm>
            <a:off x="971600" y="332656"/>
            <a:ext cx="7128792" cy="584775"/>
          </a:xfrm>
          <a:prstGeom prst="rect">
            <a:avLst/>
          </a:prstGeom>
        </p:spPr>
        <p:txBody>
          <a:bodyPr wrap="square">
            <a:spAutoFit/>
          </a:bodyPr>
          <a:lstStyle/>
          <a:p>
            <a:r>
              <a:rPr lang="en-US" sz="3200" dirty="0" err="1" smtClean="0"/>
              <a:t>Endocervical</a:t>
            </a:r>
            <a:r>
              <a:rPr lang="en-US" sz="3200" dirty="0" smtClean="0"/>
              <a:t> </a:t>
            </a:r>
            <a:r>
              <a:rPr lang="en-US" sz="3200" dirty="0" err="1" smtClean="0"/>
              <a:t>sqamous</a:t>
            </a:r>
            <a:r>
              <a:rPr lang="en-US" sz="3200" dirty="0" smtClean="0"/>
              <a:t> </a:t>
            </a:r>
            <a:r>
              <a:rPr lang="en-US" sz="3200" dirty="0" err="1" smtClean="0"/>
              <a:t>metaplasia</a:t>
            </a:r>
            <a:r>
              <a:rPr lang="en-US" sz="3200" dirty="0" smtClean="0"/>
              <a:t>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rrowheads="1"/>
          </p:cNvPicPr>
          <p:nvPr/>
        </p:nvPicPr>
        <p:blipFill>
          <a:blip r:embed="rId2" cstate="print"/>
          <a:srcRect/>
          <a:stretch>
            <a:fillRect/>
          </a:stretch>
        </p:blipFill>
        <p:spPr bwMode="auto">
          <a:xfrm>
            <a:off x="939800" y="635000"/>
            <a:ext cx="7239000" cy="55753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netpub\ombroot\content\0721601871\graphics\fullsize\S01871-002-f024a.jpg"/>
          <p:cNvPicPr>
            <a:picLocks noGrp="1" noChangeAspect="1" noChangeArrowheads="1"/>
          </p:cNvPicPr>
          <p:nvPr>
            <p:ph/>
          </p:nvPr>
        </p:nvPicPr>
        <p:blipFill>
          <a:blip r:embed="rId2" cstate="print"/>
          <a:srcRect b="10706"/>
          <a:stretch>
            <a:fillRect/>
          </a:stretch>
        </p:blipFill>
        <p:spPr bwMode="auto">
          <a:xfrm>
            <a:off x="1154670" y="714356"/>
            <a:ext cx="6489164" cy="4557610"/>
          </a:xfrm>
          <a:prstGeom prst="rect">
            <a:avLst/>
          </a:prstGeom>
          <a:noFill/>
          <a:ln w="9525">
            <a:solidFill>
              <a:schemeClr val="tx1"/>
            </a:solidFill>
            <a:miter lim="800000"/>
            <a:headEnd/>
            <a:tailEnd/>
          </a:ln>
        </p:spPr>
      </p:pic>
      <p:sp>
        <p:nvSpPr>
          <p:cNvPr id="4" name="TextBox 3"/>
          <p:cNvSpPr txBox="1"/>
          <p:nvPr/>
        </p:nvSpPr>
        <p:spPr>
          <a:xfrm>
            <a:off x="285720" y="5572140"/>
            <a:ext cx="8523487" cy="738664"/>
          </a:xfrm>
          <a:prstGeom prst="rect">
            <a:avLst/>
          </a:prstGeom>
          <a:noFill/>
        </p:spPr>
        <p:txBody>
          <a:bodyPr wrap="none" rtlCol="0">
            <a:spAutoFit/>
          </a:bodyPr>
          <a:lstStyle/>
          <a:p>
            <a:r>
              <a:rPr lang="en-US" sz="2400" dirty="0">
                <a:latin typeface="Arial" pitchFamily="34" charset="0"/>
              </a:rPr>
              <a:t>Organ: </a:t>
            </a:r>
            <a:r>
              <a:rPr lang="en-US" sz="2400" dirty="0" smtClean="0">
                <a:latin typeface="Arial" pitchFamily="34" charset="0"/>
              </a:rPr>
              <a:t>Pericardium                       </a:t>
            </a:r>
            <a:r>
              <a:rPr lang="en-US" sz="2400" dirty="0" err="1" smtClean="0">
                <a:latin typeface="Arial" charset="0"/>
                <a:cs typeface="Arial" charset="0"/>
              </a:rPr>
              <a:t>Dx</a:t>
            </a:r>
            <a:r>
              <a:rPr lang="en-US" sz="2400" dirty="0" smtClean="0">
                <a:latin typeface="Arial" charset="0"/>
                <a:cs typeface="Arial" charset="0"/>
              </a:rPr>
              <a:t>: </a:t>
            </a:r>
            <a:r>
              <a:rPr lang="en-US" sz="2400" dirty="0" err="1" smtClean="0">
                <a:latin typeface="Arial" pitchFamily="34" charset="0"/>
              </a:rPr>
              <a:t>Fibrinous</a:t>
            </a:r>
            <a:r>
              <a:rPr lang="en-US" sz="2400" dirty="0" smtClean="0">
                <a:latin typeface="Arial" pitchFamily="34" charset="0"/>
              </a:rPr>
              <a:t> Inflammation </a:t>
            </a:r>
            <a:r>
              <a:rPr lang="en-US" sz="2000" dirty="0" smtClean="0">
                <a:latin typeface="Arial" pitchFamily="34" charset="0"/>
              </a:rPr>
              <a:t/>
            </a:r>
            <a:br>
              <a:rPr lang="en-US" sz="2000" dirty="0" smtClean="0">
                <a:latin typeface="Arial" pitchFamily="34" charset="0"/>
              </a:rPr>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atMod val="150000"/>
                  </a:schemeClr>
                </a:solidFill>
                <a:latin typeface="Franklin Gothic Demi" pitchFamily="34" charset="0"/>
              </a:rPr>
              <a:t>ACUTE FIBRINOUS PERICARDITIS</a:t>
            </a:r>
            <a:endParaRPr lang="en-US" dirty="0"/>
          </a:p>
        </p:txBody>
      </p:sp>
      <p:pic>
        <p:nvPicPr>
          <p:cNvPr id="293890" name="Picture 2" descr="C:\Documents and Settings\Mr. Amer Shafie\My Documents\My Pictures\fibrinous_pericarditis_detail.jpg"/>
          <p:cNvPicPr>
            <a:picLocks noGrp="1" noChangeAspect="1" noChangeArrowheads="1"/>
          </p:cNvPicPr>
          <p:nvPr>
            <p:ph idx="1"/>
          </p:nvPr>
        </p:nvPicPr>
        <p:blipFill>
          <a:blip r:embed="rId2" cstate="print"/>
          <a:srcRect/>
          <a:stretch>
            <a:fillRect/>
          </a:stretch>
        </p:blipFill>
        <p:spPr bwMode="auto">
          <a:xfrm>
            <a:off x="755576" y="1484784"/>
            <a:ext cx="7632848" cy="4968551"/>
          </a:xfrm>
          <a:prstGeom prst="rect">
            <a:avLst/>
          </a:prstGeom>
          <a:noFill/>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fontAlgn="auto">
              <a:spcAft>
                <a:spcPts val="0"/>
              </a:spcAft>
              <a:defRPr/>
            </a:pPr>
            <a:r>
              <a:rPr lang="en-US" sz="3600" i="1" dirty="0" err="1" smtClean="0">
                <a:solidFill>
                  <a:schemeClr val="accent1">
                    <a:satMod val="150000"/>
                  </a:schemeClr>
                </a:solidFill>
                <a:latin typeface="Franklin Gothic Demi" pitchFamily="34" charset="0"/>
              </a:rPr>
              <a:t>Fibrinous</a:t>
            </a:r>
            <a:r>
              <a:rPr lang="en-US" sz="3600" i="1" dirty="0" smtClean="0">
                <a:solidFill>
                  <a:schemeClr val="accent1">
                    <a:satMod val="150000"/>
                  </a:schemeClr>
                </a:solidFill>
                <a:latin typeface="Franklin Gothic Demi" pitchFamily="34" charset="0"/>
              </a:rPr>
              <a:t> </a:t>
            </a:r>
            <a:r>
              <a:rPr lang="en-US" sz="3600" i="1" dirty="0" err="1" smtClean="0">
                <a:solidFill>
                  <a:schemeClr val="accent1">
                    <a:satMod val="150000"/>
                  </a:schemeClr>
                </a:solidFill>
                <a:latin typeface="Franklin Gothic Demi" pitchFamily="34" charset="0"/>
              </a:rPr>
              <a:t>Pericarditis</a:t>
            </a:r>
            <a:r>
              <a:rPr lang="en-US" sz="3600" i="1" dirty="0" smtClean="0">
                <a:solidFill>
                  <a:schemeClr val="accent1">
                    <a:satMod val="150000"/>
                  </a:schemeClr>
                </a:solidFill>
                <a:latin typeface="Franklin Gothic Demi" pitchFamily="34" charset="0"/>
              </a:rPr>
              <a:t>: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Heart shows:</a:t>
            </a:r>
            <a:endParaRPr lang="en-US" sz="2800" i="1" dirty="0">
              <a:solidFill>
                <a:schemeClr val="accent1">
                  <a:satMod val="150000"/>
                </a:schemeClr>
              </a:solidFill>
              <a:latin typeface="Franklin Gothic Demi" pitchFamily="34" charset="0"/>
            </a:endParaRPr>
          </a:p>
        </p:txBody>
      </p:sp>
      <p:sp>
        <p:nvSpPr>
          <p:cNvPr id="3" name="TextBox 2"/>
          <p:cNvSpPr txBox="1"/>
          <p:nvPr/>
        </p:nvSpPr>
        <p:spPr>
          <a:xfrm>
            <a:off x="428625" y="1785938"/>
            <a:ext cx="8215313" cy="4308872"/>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pericardium is distorted by thick irregular layer of pinkish </a:t>
            </a:r>
            <a:r>
              <a:rPr lang="en-US" sz="3200" b="1" dirty="0" err="1">
                <a:latin typeface="Franklin Gothic Demi" pitchFamily="34" charset="0"/>
                <a:cs typeface="+mn-cs"/>
              </a:rPr>
              <a:t>fibrinous</a:t>
            </a:r>
            <a:r>
              <a:rPr lang="en-US" sz="3200" b="1" dirty="0">
                <a:latin typeface="Franklin Gothic Demi" pitchFamily="34" charset="0"/>
                <a:cs typeface="+mn-cs"/>
              </a:rPr>
              <a:t> exudate with some red cells and inflammatory cells.</a:t>
            </a:r>
          </a:p>
          <a:p>
            <a:pPr marL="534988" indent="-534988" algn="just" fontAlgn="auto">
              <a:spcBef>
                <a:spcPts val="0"/>
              </a:spcBef>
              <a:spcAft>
                <a:spcPts val="0"/>
              </a:spcAft>
              <a:defRPr/>
            </a:pPr>
            <a:endParaRPr lang="en-US" sz="3200" b="1"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a:t>
            </a:r>
            <a:r>
              <a:rPr lang="en-US" sz="3200" b="1" dirty="0" err="1">
                <a:latin typeface="Franklin Gothic Demi" pitchFamily="34" charset="0"/>
                <a:cs typeface="+mn-cs"/>
              </a:rPr>
              <a:t>subpericardial</a:t>
            </a:r>
            <a:r>
              <a:rPr lang="en-US" sz="3200" b="1" dirty="0">
                <a:latin typeface="Franklin Gothic Demi" pitchFamily="34" charset="0"/>
                <a:cs typeface="+mn-cs"/>
              </a:rPr>
              <a:t> layer is thickened by edema and shows dilated blood </a:t>
            </a:r>
            <a:r>
              <a:rPr lang="en-US" sz="3200" b="1" dirty="0" smtClean="0">
                <a:latin typeface="Franklin Gothic Demi" pitchFamily="34" charset="0"/>
                <a:cs typeface="+mn-cs"/>
              </a:rPr>
              <a:t>vessels and </a:t>
            </a:r>
            <a:r>
              <a:rPr lang="en-US" sz="3200" b="1" dirty="0">
                <a:latin typeface="Franklin Gothic Demi" pitchFamily="34" charset="0"/>
                <a:cs typeface="+mn-cs"/>
              </a:rPr>
              <a:t>chronic inflammatory cells </a:t>
            </a:r>
            <a:r>
              <a:rPr lang="en-US" sz="3200" b="1" dirty="0" smtClean="0">
                <a:latin typeface="Franklin Gothic Demi" pitchFamily="34" charset="0"/>
              </a:rPr>
              <a:t>.</a:t>
            </a:r>
            <a:endParaRPr lang="en-US" sz="3200" b="1" dirty="0">
              <a:latin typeface="Franklin Gothic Demi" pitchFamily="34" charset="0"/>
              <a:cs typeface="+mn-cs"/>
            </a:endParaRPr>
          </a:p>
          <a:p>
            <a:pPr marL="450850" indent="-450850" algn="just"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274638"/>
            <a:ext cx="8229600" cy="1143000"/>
          </a:xfrm>
        </p:spPr>
        <p:txBody>
          <a:bodyPr/>
          <a:lstStyle/>
          <a:p>
            <a:pPr eaLnBrk="1" hangingPunct="1">
              <a:defRPr/>
            </a:pPr>
            <a:r>
              <a:rPr lang="en-US" dirty="0" smtClean="0"/>
              <a:t>                </a:t>
            </a:r>
            <a:r>
              <a:rPr lang="en-US" b="1" dirty="0" smtClean="0">
                <a:solidFill>
                  <a:schemeClr val="accent1"/>
                </a:solidFill>
              </a:rPr>
              <a:t>Acute appendicitis</a:t>
            </a:r>
          </a:p>
        </p:txBody>
      </p:sp>
      <p:pic>
        <p:nvPicPr>
          <p:cNvPr id="28675" name="Picture 2"/>
          <p:cNvPicPr>
            <a:picLocks noChangeAspect="1" noChangeArrowheads="1"/>
          </p:cNvPicPr>
          <p:nvPr/>
        </p:nvPicPr>
        <p:blipFill>
          <a:blip r:embed="rId3" cstate="print"/>
          <a:srcRect/>
          <a:stretch>
            <a:fillRect/>
          </a:stretch>
        </p:blipFill>
        <p:spPr bwMode="auto">
          <a:xfrm>
            <a:off x="1476375" y="2276475"/>
            <a:ext cx="5687913" cy="28797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APPENDICITIS</a:t>
            </a:r>
            <a:endParaRPr lang="en-US" sz="3600" dirty="0">
              <a:solidFill>
                <a:schemeClr val="accent1">
                  <a:satMod val="150000"/>
                </a:schemeClr>
              </a:solidFill>
              <a:latin typeface="Franklin Gothic Demi" pitchFamily="34" charset="0"/>
            </a:endParaRPr>
          </a:p>
        </p:txBody>
      </p:sp>
      <p:pic>
        <p:nvPicPr>
          <p:cNvPr id="4" name="Picture 5" descr="2 d"/>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890588" y="571500"/>
            <a:ext cx="73628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a:t>
            </a:r>
            <a:r>
              <a:rPr lang="en-US" sz="3600" i="1" dirty="0" err="1" smtClean="0">
                <a:solidFill>
                  <a:schemeClr val="accent1">
                    <a:satMod val="150000"/>
                  </a:schemeClr>
                </a:solidFill>
                <a:latin typeface="Franklin Gothic Demi" pitchFamily="34" charset="0"/>
              </a:rPr>
              <a:t>Suppurative</a:t>
            </a:r>
            <a:r>
              <a:rPr lang="en-US" sz="3600" i="1" dirty="0" smtClean="0">
                <a:solidFill>
                  <a:schemeClr val="accent1">
                    <a:satMod val="150000"/>
                  </a:schemeClr>
                </a:solidFill>
                <a:latin typeface="Franklin Gothic Demi" pitchFamily="34" charset="0"/>
              </a:rPr>
              <a:t> appendicitis: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Appendix shows:</a:t>
            </a:r>
            <a:endParaRPr lang="en-US" sz="3200" i="1" dirty="0">
              <a:solidFill>
                <a:schemeClr val="accent1">
                  <a:satMod val="150000"/>
                </a:schemeClr>
              </a:solidFill>
              <a:latin typeface="Franklin Gothic Demi" pitchFamily="34" charset="0"/>
            </a:endParaRPr>
          </a:p>
        </p:txBody>
      </p:sp>
      <p:sp>
        <p:nvSpPr>
          <p:cNvPr id="14339" name="TextBox 2"/>
          <p:cNvSpPr txBox="1">
            <a:spLocks noChangeArrowheads="1"/>
          </p:cNvSpPr>
          <p:nvPr/>
        </p:nvSpPr>
        <p:spPr bwMode="auto">
          <a:xfrm>
            <a:off x="285750" y="1857375"/>
            <a:ext cx="8501063" cy="3046988"/>
          </a:xfrm>
          <a:prstGeom prst="rect">
            <a:avLst/>
          </a:prstGeom>
          <a:noFill/>
          <a:ln w="9525">
            <a:noFill/>
            <a:miter lim="800000"/>
            <a:headEnd/>
            <a:tailEnd/>
          </a:ln>
        </p:spPr>
        <p:txBody>
          <a:bodyPr>
            <a:spAutoFit/>
          </a:bodyPr>
          <a:lstStyle/>
          <a:p>
            <a:pPr marL="534988" indent="-534988" algn="just">
              <a:buFontTx/>
              <a:buBlip>
                <a:blip r:embed="rId3"/>
              </a:buBlip>
            </a:pPr>
            <a:r>
              <a:rPr lang="en-US" sz="3200" dirty="0">
                <a:latin typeface="Franklin Gothic Demi Cond" pitchFamily="34" charset="0"/>
              </a:rPr>
              <a:t>Accumulation of inflammatory </a:t>
            </a:r>
            <a:r>
              <a:rPr lang="en-US" sz="3200" dirty="0" err="1">
                <a:latin typeface="Franklin Gothic Demi Cond" pitchFamily="34" charset="0"/>
              </a:rPr>
              <a:t>exudate</a:t>
            </a:r>
            <a:r>
              <a:rPr lang="en-US" sz="3200" dirty="0">
                <a:latin typeface="Franklin Gothic Demi Cond" pitchFamily="34" charset="0"/>
              </a:rPr>
              <a:t> and pus  cells in the lumen and the mucosa is ulcerated.</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All layers of the appendix wall show edema, dilated and congested blood vessels and infiltration by many </a:t>
            </a:r>
            <a:r>
              <a:rPr lang="en-US" sz="3200" dirty="0" err="1">
                <a:latin typeface="Franklin Gothic Demi Cond" pitchFamily="34" charset="0"/>
              </a:rPr>
              <a:t>neutrophils</a:t>
            </a:r>
            <a:r>
              <a:rPr lang="en-US" sz="3200" dirty="0" smtClean="0">
                <a:latin typeface="Franklin Gothic Demi Cond" pitchFamily="34" charset="0"/>
              </a:rPr>
              <a:t>.</a:t>
            </a:r>
            <a:endParaRPr lang="en-US" sz="3200" dirty="0">
              <a:latin typeface="Franklin Gothic Demi Cond"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humpath.com/IMG/jpg_abcessed_pilonidal_sinus_06_2ab.jpg"/>
          <p:cNvPicPr>
            <a:picLocks noChangeAspect="1" noChangeArrowheads="1"/>
          </p:cNvPicPr>
          <p:nvPr/>
        </p:nvPicPr>
        <p:blipFill>
          <a:blip r:embed="rId3" cstate="print"/>
          <a:srcRect l="47934" t="58414"/>
          <a:stretch>
            <a:fillRect/>
          </a:stretch>
        </p:blipFill>
        <p:spPr bwMode="auto">
          <a:xfrm>
            <a:off x="2339752" y="1628800"/>
            <a:ext cx="4608512" cy="4810306"/>
          </a:xfrm>
          <a:prstGeom prst="rect">
            <a:avLst/>
          </a:prstGeom>
          <a:noFill/>
          <a:ln w="9525">
            <a:noFill/>
            <a:miter lim="800000"/>
            <a:headEnd/>
            <a:tailEnd/>
          </a:ln>
        </p:spPr>
      </p:pic>
      <p:sp>
        <p:nvSpPr>
          <p:cNvPr id="3" name="Title 2"/>
          <p:cNvSpPr>
            <a:spLocks noGrp="1"/>
          </p:cNvSpPr>
          <p:nvPr>
            <p:ph type="title" idx="4294967295"/>
          </p:nvPr>
        </p:nvSpPr>
        <p:spPr>
          <a:xfrm>
            <a:off x="0" y="155575"/>
            <a:ext cx="8229600" cy="1252538"/>
          </a:xfrm>
        </p:spPr>
        <p:txBody>
          <a:bodyPr/>
          <a:lstStyle/>
          <a:p>
            <a:pPr>
              <a:defRPr/>
            </a:pPr>
            <a:r>
              <a:rPr lang="en-US" sz="3600" dirty="0" smtClean="0">
                <a:solidFill>
                  <a:schemeClr val="accent1">
                    <a:satMod val="150000"/>
                  </a:schemeClr>
                </a:solidFill>
                <a:latin typeface="Franklin Gothic Demi" pitchFamily="34" charset="0"/>
                <a:cs typeface="Arial" charset="0"/>
              </a:rPr>
              <a:t>          FOREIGN BODY REACTION </a:t>
            </a:r>
            <a:br>
              <a:rPr lang="en-US" sz="3600" dirty="0" smtClean="0">
                <a:solidFill>
                  <a:schemeClr val="accent1">
                    <a:satMod val="150000"/>
                  </a:schemeClr>
                </a:solidFill>
                <a:latin typeface="Franklin Gothic Demi" pitchFamily="34" charset="0"/>
                <a:cs typeface="Arial" charset="0"/>
              </a:rPr>
            </a:br>
            <a:r>
              <a:rPr lang="en-US" sz="3600" dirty="0" smtClean="0">
                <a:solidFill>
                  <a:schemeClr val="accent1">
                    <a:satMod val="150000"/>
                  </a:schemeClr>
                </a:solidFill>
                <a:latin typeface="Franklin Gothic Demi" pitchFamily="34" charset="0"/>
                <a:cs typeface="Arial" charset="0"/>
              </a:rPr>
              <a:t>                  (PILONIDAL SINUS)</a:t>
            </a:r>
            <a:endParaRPr lang="en-US" sz="3600" dirty="0">
              <a:latin typeface="Arial" charset="0"/>
              <a:cs typeface="Arial" charset="0"/>
            </a:endParaRPr>
          </a:p>
        </p:txBody>
      </p:sp>
      <p:sp>
        <p:nvSpPr>
          <p:cNvPr id="2" name="Right Arrow 1"/>
          <p:cNvSpPr/>
          <p:nvPr/>
        </p:nvSpPr>
        <p:spPr>
          <a:xfrm>
            <a:off x="1403648" y="2708920"/>
            <a:ext cx="2664296" cy="21602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algn="ctr" fontAlgn="auto">
              <a:spcAft>
                <a:spcPts val="0"/>
              </a:spcAft>
              <a:defRPr/>
            </a:pPr>
            <a:r>
              <a:rPr lang="en-US" sz="3600" dirty="0" smtClean="0">
                <a:solidFill>
                  <a:schemeClr val="accent1">
                    <a:satMod val="150000"/>
                  </a:schemeClr>
                </a:solidFill>
                <a:latin typeface="Franklin Gothic Demi" pitchFamily="34" charset="0"/>
              </a:rPr>
              <a:t> FOREIGN BODY REACTION </a:t>
            </a:r>
            <a:br>
              <a:rPr lang="en-US" sz="3600" dirty="0" smtClean="0">
                <a:solidFill>
                  <a:schemeClr val="accent1">
                    <a:satMod val="150000"/>
                  </a:schemeClr>
                </a:solidFill>
                <a:latin typeface="Franklin Gothic Demi" pitchFamily="34" charset="0"/>
              </a:rPr>
            </a:br>
            <a:r>
              <a:rPr lang="en-US" sz="3200" dirty="0" smtClean="0">
                <a:solidFill>
                  <a:schemeClr val="accent1">
                    <a:satMod val="150000"/>
                  </a:schemeClr>
                </a:solidFill>
                <a:latin typeface="Franklin Gothic Demi" pitchFamily="34" charset="0"/>
              </a:rPr>
              <a:t>(PILONIDAL SINUS)</a:t>
            </a:r>
            <a:endParaRPr lang="en-US" sz="3200" dirty="0">
              <a:solidFill>
                <a:schemeClr val="accent1">
                  <a:satMod val="150000"/>
                </a:schemeClr>
              </a:solidFill>
              <a:latin typeface="Franklin Gothic Demi" pitchFamily="34" charset="0"/>
            </a:endParaRPr>
          </a:p>
        </p:txBody>
      </p:sp>
      <p:pic>
        <p:nvPicPr>
          <p:cNvPr id="3" name="Picture 5" descr="3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Foreign Body reaction (</a:t>
            </a:r>
            <a:r>
              <a:rPr lang="en-US" sz="3600" i="1" dirty="0" err="1" smtClean="0">
                <a:solidFill>
                  <a:schemeClr val="accent1">
                    <a:satMod val="150000"/>
                  </a:schemeClr>
                </a:solidFill>
                <a:latin typeface="Franklin Gothic Demi" pitchFamily="34" charset="0"/>
              </a:rPr>
              <a:t>Pilonidal</a:t>
            </a:r>
            <a:r>
              <a:rPr lang="en-US" sz="3600" i="1" dirty="0" smtClean="0">
                <a:solidFill>
                  <a:schemeClr val="accent1">
                    <a:satMod val="150000"/>
                  </a:schemeClr>
                </a:solidFill>
                <a:latin typeface="Franklin Gothic Demi" pitchFamily="34" charset="0"/>
              </a:rPr>
              <a:t> sinus):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600" i="1" dirty="0">
              <a:solidFill>
                <a:schemeClr val="accent1">
                  <a:satMod val="150000"/>
                </a:schemeClr>
              </a:solidFill>
              <a:latin typeface="Franklin Gothic Demi" pitchFamily="34" charset="0"/>
            </a:endParaRPr>
          </a:p>
        </p:txBody>
      </p:sp>
      <p:sp>
        <p:nvSpPr>
          <p:cNvPr id="17411" name="TextBox 2"/>
          <p:cNvSpPr txBox="1">
            <a:spLocks noChangeArrowheads="1"/>
          </p:cNvSpPr>
          <p:nvPr/>
        </p:nvSpPr>
        <p:spPr bwMode="auto">
          <a:xfrm>
            <a:off x="142875" y="2174875"/>
            <a:ext cx="8715375" cy="3540125"/>
          </a:xfrm>
          <a:prstGeom prst="rect">
            <a:avLst/>
          </a:prstGeom>
          <a:noFill/>
          <a:ln w="9525">
            <a:noFill/>
            <a:miter lim="800000"/>
            <a:headEnd/>
            <a:tailEnd/>
          </a:ln>
        </p:spPr>
        <p:txBody>
          <a:bodyPr>
            <a:spAutoFit/>
          </a:bodyPr>
          <a:lstStyle/>
          <a:p>
            <a:pPr marL="531813" indent="-531813" algn="just">
              <a:buFontTx/>
              <a:buBlip>
                <a:blip r:embed="rId3"/>
              </a:buBlip>
            </a:pPr>
            <a:r>
              <a:rPr lang="en-US" sz="3200" dirty="0">
                <a:latin typeface="Franklin Gothic Demi" pitchFamily="34" charset="0"/>
              </a:rPr>
              <a:t>A sinus tract lined by an inflammatory granulation tissue in the dermis .</a:t>
            </a:r>
          </a:p>
          <a:p>
            <a:pPr marL="531813" indent="-531813" algn="just">
              <a:buFontTx/>
              <a:buBlip>
                <a:blip r:embed="rId3"/>
              </a:buBlip>
            </a:pPr>
            <a:endParaRPr lang="en-US" sz="3200" dirty="0">
              <a:latin typeface="Franklin Gothic Demi" pitchFamily="34" charset="0"/>
            </a:endParaRPr>
          </a:p>
          <a:p>
            <a:pPr marL="531813" indent="-531813" algn="just">
              <a:buFontTx/>
              <a:buBlip>
                <a:blip r:embed="rId3"/>
              </a:buBlip>
            </a:pPr>
            <a:r>
              <a:rPr lang="en-US" sz="3200" dirty="0">
                <a:latin typeface="Franklin Gothic Demi" pitchFamily="34" charset="0"/>
              </a:rPr>
              <a:t>The lumen of sinus and wall contain large number of hair shafts with foreign body giant cells, lymphocytes , macrophages &amp; </a:t>
            </a:r>
            <a:r>
              <a:rPr lang="en-US" sz="3200" dirty="0" err="1" smtClean="0">
                <a:latin typeface="Franklin Gothic Demi" pitchFamily="34" charset="0"/>
              </a:rPr>
              <a:t>neutrophils</a:t>
            </a:r>
            <a:r>
              <a:rPr lang="en-US" sz="3200" dirty="0" smtClean="0">
                <a:latin typeface="Franklin Gothic Demi" pitchFamily="34" charset="0"/>
              </a:rPr>
              <a:t> . </a:t>
            </a:r>
            <a:endParaRPr lang="en-US" sz="36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cstate="print"/>
          <a:srcRect/>
          <a:stretch>
            <a:fillRect/>
          </a:stretch>
        </p:blipFill>
        <p:spPr bwMode="auto">
          <a:xfrm>
            <a:off x="414338" y="338138"/>
            <a:ext cx="5657850" cy="6181725"/>
          </a:xfrm>
          <a:prstGeom prst="rect">
            <a:avLst/>
          </a:prstGeom>
          <a:noFill/>
          <a:ln w="9525">
            <a:noFill/>
            <a:miter lim="800000"/>
            <a:headEnd/>
            <a:tailEnd/>
          </a:ln>
        </p:spPr>
      </p:pic>
      <p:sp>
        <p:nvSpPr>
          <p:cNvPr id="3" name="Rectangle 2"/>
          <p:cNvSpPr/>
          <p:nvPr/>
        </p:nvSpPr>
        <p:spPr>
          <a:xfrm>
            <a:off x="6084168" y="2708920"/>
            <a:ext cx="2844681" cy="1569660"/>
          </a:xfrm>
          <a:prstGeom prst="rect">
            <a:avLst/>
          </a:prstGeom>
        </p:spPr>
        <p:txBody>
          <a:bodyPr wrap="square">
            <a:spAutoFit/>
          </a:bodyPr>
          <a:lstStyle/>
          <a:p>
            <a:r>
              <a:rPr lang="en-US" sz="3200" dirty="0" smtClean="0"/>
              <a:t>Chronic </a:t>
            </a:r>
            <a:r>
              <a:rPr lang="en-US" sz="3200" dirty="0" err="1" smtClean="0"/>
              <a:t>cholecystitis</a:t>
            </a:r>
            <a:r>
              <a:rPr lang="en-US" sz="3200" dirty="0" smtClean="0"/>
              <a:t> with stones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 CHRONIC CHOLECYSTITIS</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cholecystitis: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gallbladder wall shows:</a:t>
            </a:r>
            <a:endParaRPr lang="en-US" sz="2800" i="1" dirty="0">
              <a:solidFill>
                <a:schemeClr val="accent1">
                  <a:satMod val="150000"/>
                </a:schemeClr>
              </a:solidFill>
              <a:latin typeface="Franklin Gothic Demi" pitchFamily="34" charset="0"/>
            </a:endParaRPr>
          </a:p>
        </p:txBody>
      </p:sp>
      <p:sp>
        <p:nvSpPr>
          <p:cNvPr id="58371" name="TextBox 2"/>
          <p:cNvSpPr txBox="1">
            <a:spLocks noChangeArrowheads="1"/>
          </p:cNvSpPr>
          <p:nvPr/>
        </p:nvSpPr>
        <p:spPr bwMode="auto">
          <a:xfrm>
            <a:off x="285750" y="1958975"/>
            <a:ext cx="8501063" cy="3970338"/>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Irregular mucosal folds and foci of ulceration in mucosa.</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Wall is penetrated by mucosal glands which are present in muscle coat ( Rokitansky- Aschoff sinuses).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All layers show chronic inflammatory cells infiltration and fibrosis.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Documents and Settings\Administrador\Mis documentos\Archivos PATOLOGÍA\CNS ABSCESS 2.jpg"/>
          <p:cNvPicPr>
            <a:picLocks noChangeAspect="1" noChangeArrowheads="1"/>
          </p:cNvPicPr>
          <p:nvPr/>
        </p:nvPicPr>
        <p:blipFill>
          <a:blip r:embed="rId3" cstate="print"/>
          <a:srcRect/>
          <a:stretch>
            <a:fillRect/>
          </a:stretch>
        </p:blipFill>
        <p:spPr bwMode="auto">
          <a:xfrm>
            <a:off x="971600" y="1412776"/>
            <a:ext cx="7344816" cy="5102324"/>
          </a:xfrm>
          <a:prstGeom prst="rect">
            <a:avLst/>
          </a:prstGeom>
          <a:noFill/>
        </p:spPr>
      </p:pic>
      <p:sp>
        <p:nvSpPr>
          <p:cNvPr id="3" name="Rectangle 2"/>
          <p:cNvSpPr/>
          <p:nvPr/>
        </p:nvSpPr>
        <p:spPr>
          <a:xfrm>
            <a:off x="1763688" y="620688"/>
            <a:ext cx="5400600" cy="646331"/>
          </a:xfrm>
          <a:prstGeom prst="rect">
            <a:avLst/>
          </a:prstGeom>
        </p:spPr>
        <p:txBody>
          <a:bodyPr wrap="square">
            <a:spAutoFit/>
          </a:bodyPr>
          <a:lstStyle/>
          <a:p>
            <a:r>
              <a:rPr lang="en-US" sz="3600" dirty="0" smtClean="0"/>
              <a:t>          Brain abscess</a:t>
            </a:r>
            <a:endParaRPr lang="en-US" sz="3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GRANULATION TISSUE</a:t>
            </a:r>
            <a:endParaRPr lang="en-US" sz="3600" dirty="0">
              <a:solidFill>
                <a:schemeClr val="accent1">
                  <a:satMod val="150000"/>
                </a:schemeClr>
              </a:solidFill>
              <a:latin typeface="Franklin Gothic Demi" pitchFamily="34" charset="0"/>
            </a:endParaRPr>
          </a:p>
        </p:txBody>
      </p:sp>
      <p:pic>
        <p:nvPicPr>
          <p:cNvPr id="3" name="Picture 6" descr="4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GRANULATION TISSUE</a:t>
            </a:r>
            <a:endParaRPr lang="en-US" sz="3600" dirty="0">
              <a:solidFill>
                <a:schemeClr val="accent1">
                  <a:satMod val="150000"/>
                </a:schemeClr>
              </a:solidFill>
              <a:latin typeface="Franklin Gothic Demi" pitchFamily="34" charset="0"/>
            </a:endParaRPr>
          </a:p>
        </p:txBody>
      </p:sp>
      <p:pic>
        <p:nvPicPr>
          <p:cNvPr id="3" name="Picture 5" descr="4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verFattyChangeHP"/>
          <p:cNvPicPr>
            <a:picLocks noGrp="1" noChangeAspect="1" noChangeArrowheads="1"/>
          </p:cNvPicPr>
          <p:nvPr>
            <p:ph idx="1"/>
          </p:nvPr>
        </p:nvPicPr>
        <p:blipFill>
          <a:blip r:embed="rId3" cstate="print"/>
          <a:srcRect/>
          <a:stretch>
            <a:fillRect/>
          </a:stretch>
        </p:blipFill>
        <p:spPr>
          <a:xfrm>
            <a:off x="0" y="-1588"/>
            <a:ext cx="9144000" cy="6859588"/>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Granulation Tissue:</a:t>
            </a:r>
            <a:r>
              <a:rPr lang="en-US" sz="4000"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fragments of edematous, loose connective tissue shows: </a:t>
            </a:r>
            <a:endParaRPr lang="en-US" sz="3100" i="1" dirty="0">
              <a:solidFill>
                <a:schemeClr val="accent1">
                  <a:satMod val="150000"/>
                </a:schemeClr>
              </a:solidFill>
              <a:latin typeface="Franklin Gothic Demi" pitchFamily="34" charset="0"/>
            </a:endParaRPr>
          </a:p>
        </p:txBody>
      </p:sp>
      <p:sp>
        <p:nvSpPr>
          <p:cNvPr id="20483" name="TextBox 2"/>
          <p:cNvSpPr txBox="1">
            <a:spLocks noChangeArrowheads="1"/>
          </p:cNvSpPr>
          <p:nvPr/>
        </p:nvSpPr>
        <p:spPr bwMode="auto">
          <a:xfrm>
            <a:off x="357188" y="1714500"/>
            <a:ext cx="8358187" cy="3539430"/>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Many small newly formed capillaries lined by plump endothelial cells.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Proliferation of fibroblasts is seen. </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Inflammatory cells including macrophages, lymphocytes, plasma cells and </a:t>
            </a:r>
            <a:r>
              <a:rPr lang="en-US" sz="2800" dirty="0" err="1">
                <a:latin typeface="Franklin Gothic Demi" pitchFamily="34" charset="0"/>
              </a:rPr>
              <a:t>neutrophils</a:t>
            </a:r>
            <a:r>
              <a:rPr lang="en-US" sz="2800" dirty="0">
                <a:latin typeface="Franklin Gothic Demi" pitchFamily="34" charset="0"/>
              </a:rPr>
              <a:t> in the </a:t>
            </a:r>
            <a:r>
              <a:rPr lang="en-US" sz="2800" dirty="0" smtClean="0">
                <a:latin typeface="Franklin Gothic Demi" pitchFamily="34" charset="0"/>
              </a:rPr>
              <a:t>edematous </a:t>
            </a:r>
            <a:r>
              <a:rPr lang="en-US" sz="2800" dirty="0" err="1" smtClean="0">
                <a:latin typeface="Franklin Gothic Demi" pitchFamily="34" charset="0"/>
              </a:rPr>
              <a:t>stroma</a:t>
            </a:r>
            <a:r>
              <a:rPr lang="en-US" sz="2800" dirty="0" smtClean="0">
                <a:latin typeface="Franklin Gothic Demi" pitchFamily="34" charset="0"/>
              </a:rPr>
              <a:t>.</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3" cstate="print"/>
          <a:srcRect/>
          <a:stretch>
            <a:fillRect/>
          </a:stretch>
        </p:blipFill>
        <p:spPr bwMode="auto">
          <a:xfrm>
            <a:off x="971600" y="1556792"/>
            <a:ext cx="7272809" cy="4176464"/>
          </a:xfrm>
          <a:prstGeom prst="rect">
            <a:avLst/>
          </a:prstGeom>
          <a:noFill/>
          <a:ln w="9525">
            <a:noFill/>
            <a:miter lim="800000"/>
            <a:headEnd/>
            <a:tailEnd/>
          </a:ln>
        </p:spPr>
      </p:pic>
      <p:sp>
        <p:nvSpPr>
          <p:cNvPr id="3" name="Title 2"/>
          <p:cNvSpPr>
            <a:spLocks noGrp="1"/>
          </p:cNvSpPr>
          <p:nvPr>
            <p:ph type="title" idx="4294967295"/>
          </p:nvPr>
        </p:nvSpPr>
        <p:spPr>
          <a:xfrm>
            <a:off x="0" y="274638"/>
            <a:ext cx="8229600" cy="1143000"/>
          </a:xfrm>
        </p:spPr>
        <p:txBody>
          <a:bodyPr>
            <a:normAutofit fontScale="90000"/>
          </a:bodyPr>
          <a:lstStyle/>
          <a:p>
            <a:r>
              <a:rPr lang="en-US" b="1" dirty="0" smtClean="0">
                <a:solidFill>
                  <a:schemeClr val="accent1"/>
                </a:solidFill>
              </a:rPr>
              <a:t>Organizing thrombus in a case of pulmonary embolism</a:t>
            </a:r>
            <a:endParaRPr lang="en-US" b="1" dirty="0">
              <a:solidFill>
                <a:schemeClr val="accent1"/>
              </a:solidFill>
            </a:endParaRPr>
          </a:p>
        </p:txBody>
      </p:sp>
      <p:sp>
        <p:nvSpPr>
          <p:cNvPr id="4" name="Rectangle 3"/>
          <p:cNvSpPr/>
          <p:nvPr/>
        </p:nvSpPr>
        <p:spPr>
          <a:xfrm>
            <a:off x="539552" y="5877272"/>
            <a:ext cx="8424936" cy="923330"/>
          </a:xfrm>
          <a:prstGeom prst="rect">
            <a:avLst/>
          </a:prstGeom>
        </p:spPr>
        <p:txBody>
          <a:bodyPr wrap="square">
            <a:spAutoFit/>
          </a:bodyPr>
          <a:lstStyle/>
          <a:p>
            <a:r>
              <a:rPr lang="en-US" b="1" dirty="0" smtClean="0"/>
              <a:t>Predisposing factors </a:t>
            </a:r>
            <a:r>
              <a:rPr lang="en-US" dirty="0" smtClean="0"/>
              <a:t>for thrombus formation </a:t>
            </a:r>
            <a:r>
              <a:rPr lang="en-US" dirty="0" err="1" smtClean="0"/>
              <a:t>are:Prolonged</a:t>
            </a:r>
            <a:r>
              <a:rPr lang="en-US" dirty="0" smtClean="0"/>
              <a:t> bed rest , </a:t>
            </a:r>
            <a:r>
              <a:rPr lang="en-US" dirty="0" err="1" smtClean="0"/>
              <a:t>hypercoagulability</a:t>
            </a:r>
            <a:r>
              <a:rPr lang="en-US" dirty="0" smtClean="0"/>
              <a:t> syndrome and multiple bone fractures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ORGANIZING THROMBUS</a:t>
            </a:r>
            <a:endParaRPr lang="en-US" sz="3600" dirty="0">
              <a:solidFill>
                <a:schemeClr val="accent1">
                  <a:satMod val="150000"/>
                </a:schemeClr>
              </a:solidFill>
              <a:latin typeface="Franklin Gothic Demi" pitchFamily="34" charset="0"/>
            </a:endParaRPr>
          </a:p>
        </p:txBody>
      </p:sp>
      <p:pic>
        <p:nvPicPr>
          <p:cNvPr id="3" name="Picture 6" descr="11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Organizing thrombus: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blood vessel shows:</a:t>
            </a:r>
            <a:endParaRPr lang="en-US" sz="2800" i="1" dirty="0">
              <a:solidFill>
                <a:schemeClr val="accent1">
                  <a:satMod val="150000"/>
                </a:schemeClr>
              </a:solidFill>
              <a:latin typeface="Franklin Gothic Demi" pitchFamily="34" charset="0"/>
            </a:endParaRPr>
          </a:p>
        </p:txBody>
      </p:sp>
      <p:sp>
        <p:nvSpPr>
          <p:cNvPr id="41987" name="TextBox 3"/>
          <p:cNvSpPr txBox="1">
            <a:spLocks noChangeArrowheads="1"/>
          </p:cNvSpPr>
          <p:nvPr/>
        </p:nvSpPr>
        <p:spPr bwMode="auto">
          <a:xfrm>
            <a:off x="285750" y="1928813"/>
            <a:ext cx="8501063" cy="3970337"/>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The lumen is occluded by thrombus which consists of alternate layers of platelets with fibrin thread and clotted blood (</a:t>
            </a:r>
            <a:r>
              <a:rPr lang="en-US" sz="2800" dirty="0" smtClean="0">
                <a:latin typeface="Franklin Gothic Demi" pitchFamily="34" charset="0"/>
              </a:rPr>
              <a:t>lines </a:t>
            </a:r>
            <a:r>
              <a:rPr lang="en-US" sz="2800" dirty="0">
                <a:latin typeface="Franklin Gothic Demi" pitchFamily="34" charset="0"/>
              </a:rPr>
              <a:t>of </a:t>
            </a:r>
            <a:r>
              <a:rPr lang="en-US" sz="2800" dirty="0" err="1">
                <a:latin typeface="Franklin Gothic Demi" pitchFamily="34" charset="0"/>
              </a:rPr>
              <a:t>Zahn</a:t>
            </a:r>
            <a:r>
              <a:rPr lang="en-US" sz="2800" dirty="0">
                <a:latin typeface="Franklin Gothic Demi" pitchFamily="34" charset="0"/>
              </a:rPr>
              <a:t>).</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Organization is seen at the periphery of thrombus which also shows formation of small capillaries &amp; fibroblasts with chronic inflammatory cells.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err="1">
                <a:latin typeface="Franklin Gothic Demi" pitchFamily="34" charset="0"/>
              </a:rPr>
              <a:t>Recanalization</a:t>
            </a:r>
            <a:r>
              <a:rPr lang="en-US" sz="2800" dirty="0">
                <a:latin typeface="Franklin Gothic Demi" pitchFamily="34" charset="0"/>
              </a:rPr>
              <a:t> is seen at one side.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427984" y="0"/>
            <a:ext cx="4716016" cy="2852936"/>
          </a:xfrm>
          <a:prstGeom prst="rect">
            <a:avLst/>
          </a:prstGeom>
          <a:noFill/>
          <a:ln w="9525">
            <a:noFill/>
            <a:miter lim="800000"/>
            <a:headEnd/>
            <a:tailEnd/>
          </a:ln>
        </p:spPr>
      </p:pic>
      <p:pic>
        <p:nvPicPr>
          <p:cNvPr id="44035" name="Picture 5"/>
          <p:cNvPicPr>
            <a:picLocks noChangeAspect="1" noChangeArrowheads="1"/>
          </p:cNvPicPr>
          <p:nvPr/>
        </p:nvPicPr>
        <p:blipFill>
          <a:blip r:embed="rId4" cstate="print"/>
          <a:srcRect/>
          <a:stretch>
            <a:fillRect/>
          </a:stretch>
        </p:blipFill>
        <p:spPr bwMode="auto">
          <a:xfrm>
            <a:off x="0" y="0"/>
            <a:ext cx="4427984" cy="2924944"/>
          </a:xfrm>
          <a:prstGeom prst="rect">
            <a:avLst/>
          </a:prstGeom>
          <a:noFill/>
          <a:ln w="9525">
            <a:noFill/>
            <a:miter lim="800000"/>
            <a:headEnd/>
            <a:tailEnd/>
          </a:ln>
        </p:spPr>
      </p:pic>
      <p:pic>
        <p:nvPicPr>
          <p:cNvPr id="44036" name="Picture 6"/>
          <p:cNvPicPr>
            <a:picLocks noChangeAspect="1" noChangeArrowheads="1"/>
          </p:cNvPicPr>
          <p:nvPr/>
        </p:nvPicPr>
        <p:blipFill>
          <a:blip r:embed="rId5" cstate="print"/>
          <a:srcRect/>
          <a:stretch>
            <a:fillRect/>
          </a:stretch>
        </p:blipFill>
        <p:spPr bwMode="auto">
          <a:xfrm>
            <a:off x="-1" y="2924944"/>
            <a:ext cx="4476975" cy="2664296"/>
          </a:xfrm>
          <a:prstGeom prst="rect">
            <a:avLst/>
          </a:prstGeom>
          <a:noFill/>
          <a:ln w="9525">
            <a:noFill/>
            <a:miter lim="800000"/>
            <a:headEnd/>
            <a:tailEnd/>
          </a:ln>
        </p:spPr>
      </p:pic>
      <p:pic>
        <p:nvPicPr>
          <p:cNvPr id="44037" name="Picture 7"/>
          <p:cNvPicPr>
            <a:picLocks noChangeAspect="1" noChangeArrowheads="1"/>
          </p:cNvPicPr>
          <p:nvPr/>
        </p:nvPicPr>
        <p:blipFill>
          <a:blip r:embed="rId6" cstate="print"/>
          <a:srcRect/>
          <a:stretch>
            <a:fillRect/>
          </a:stretch>
        </p:blipFill>
        <p:spPr bwMode="auto">
          <a:xfrm>
            <a:off x="4427984" y="2852936"/>
            <a:ext cx="4716016" cy="2736304"/>
          </a:xfrm>
          <a:prstGeom prst="rect">
            <a:avLst/>
          </a:prstGeom>
          <a:noFill/>
          <a:ln w="9525">
            <a:noFill/>
            <a:miter lim="800000"/>
            <a:headEnd/>
            <a:tailEnd/>
          </a:ln>
        </p:spPr>
      </p:pic>
      <p:sp>
        <p:nvSpPr>
          <p:cNvPr id="7" name="Rectangle 6"/>
          <p:cNvSpPr/>
          <p:nvPr/>
        </p:nvSpPr>
        <p:spPr>
          <a:xfrm>
            <a:off x="0" y="5733256"/>
            <a:ext cx="8964488" cy="923330"/>
          </a:xfrm>
          <a:prstGeom prst="rect">
            <a:avLst/>
          </a:prstGeom>
        </p:spPr>
        <p:txBody>
          <a:bodyPr wrap="square">
            <a:spAutoFit/>
          </a:bodyPr>
          <a:lstStyle/>
          <a:p>
            <a:pPr>
              <a:buFont typeface="Arial" pitchFamily="34" charset="0"/>
              <a:buChar char="•"/>
            </a:pPr>
            <a:r>
              <a:rPr lang="en-US" dirty="0" smtClean="0"/>
              <a:t>   The thrombus is adherent to the vessel wall while the clot is not . </a:t>
            </a:r>
          </a:p>
          <a:p>
            <a:pPr>
              <a:buFont typeface="Arial" pitchFamily="34" charset="0"/>
              <a:buChar char="•"/>
            </a:pPr>
            <a:r>
              <a:rPr lang="en-US" dirty="0" smtClean="0"/>
              <a:t>    Lines of </a:t>
            </a:r>
            <a:r>
              <a:rPr lang="en-US" dirty="0" err="1" smtClean="0"/>
              <a:t>Zahn</a:t>
            </a:r>
            <a:r>
              <a:rPr lang="en-US" dirty="0" smtClean="0"/>
              <a:t> are seen only in thrombus  .</a:t>
            </a:r>
          </a:p>
          <a:p>
            <a:pPr>
              <a:buFont typeface="Arial" pitchFamily="34" charset="0"/>
              <a:buChar char="•"/>
            </a:pPr>
            <a:r>
              <a:rPr lang="en-US" dirty="0" smtClean="0"/>
              <a:t>    The clot usually has a current  jelly or  chicken fat  appearance in its upper part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625" y="285750"/>
            <a:ext cx="4384675" cy="6305550"/>
          </a:xfrm>
          <a:prstGeom prst="rect">
            <a:avLst/>
          </a:prstGeom>
          <a:noFill/>
          <a:ln w="9525">
            <a:noFill/>
            <a:miter lim="800000"/>
            <a:headEnd/>
            <a:tailEnd/>
          </a:ln>
        </p:spPr>
      </p:pic>
      <p:sp>
        <p:nvSpPr>
          <p:cNvPr id="3" name="Rectangle 2"/>
          <p:cNvSpPr/>
          <p:nvPr/>
        </p:nvSpPr>
        <p:spPr>
          <a:xfrm>
            <a:off x="4788024" y="2060848"/>
            <a:ext cx="3724033" cy="1077218"/>
          </a:xfrm>
          <a:prstGeom prst="rect">
            <a:avLst/>
          </a:prstGeom>
        </p:spPr>
        <p:txBody>
          <a:bodyPr wrap="square">
            <a:spAutoFit/>
          </a:bodyPr>
          <a:lstStyle/>
          <a:p>
            <a:r>
              <a:rPr lang="en-US" sz="3200" dirty="0" smtClean="0"/>
              <a:t> Pulmonary embolus with infarction</a:t>
            </a:r>
            <a:endParaRPr lang="en-US" sz="3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3" cstate="print"/>
          <a:srcRect/>
          <a:stretch>
            <a:fillRect/>
          </a:stretch>
        </p:blipFill>
        <p:spPr bwMode="auto">
          <a:xfrm>
            <a:off x="500063" y="357188"/>
            <a:ext cx="4648001" cy="6127750"/>
          </a:xfrm>
          <a:prstGeom prst="rect">
            <a:avLst/>
          </a:prstGeom>
          <a:noFill/>
          <a:ln w="9525">
            <a:noFill/>
            <a:miter lim="800000"/>
            <a:headEnd/>
            <a:tailEnd/>
          </a:ln>
        </p:spPr>
      </p:pic>
      <p:sp>
        <p:nvSpPr>
          <p:cNvPr id="3" name="Rectangle 2"/>
          <p:cNvSpPr/>
          <p:nvPr/>
        </p:nvSpPr>
        <p:spPr>
          <a:xfrm>
            <a:off x="5724128" y="2708920"/>
            <a:ext cx="2088232" cy="1077218"/>
          </a:xfrm>
          <a:prstGeom prst="rect">
            <a:avLst/>
          </a:prstGeom>
        </p:spPr>
        <p:txBody>
          <a:bodyPr wrap="square">
            <a:spAutoFit/>
          </a:bodyPr>
          <a:lstStyle/>
          <a:p>
            <a:r>
              <a:rPr lang="en-US" sz="3200" dirty="0" smtClean="0"/>
              <a:t>Myocardial infarction</a:t>
            </a:r>
            <a:endParaRPr lang="en-US" sz="3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3" cstate="print"/>
          <a:srcRect/>
          <a:stretch>
            <a:fillRect/>
          </a:stretch>
        </p:blipFill>
        <p:spPr bwMode="auto">
          <a:xfrm>
            <a:off x="899592" y="620688"/>
            <a:ext cx="7190184" cy="58547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4800" y="381000"/>
            <a:ext cx="8458200" cy="2362200"/>
          </a:xfrm>
        </p:spPr>
        <p:txBody>
          <a:bodyPr lIns="90000" tIns="46800" rIns="90000" bIns="46800">
            <a:normAutofit/>
          </a:bodyPr>
          <a:lstStyle/>
          <a:p>
            <a:pPr defTabSz="457200" eaLnBrk="1" hangingPunct="1">
              <a:buClr>
                <a:srgbClr val="3333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ar-SA" b="1" dirty="0" smtClean="0">
                <a:solidFill>
                  <a:srgbClr val="3333FF"/>
                </a:solidFill>
                <a:ea typeface="Arial Unicode MS" pitchFamily="34" charset="-128"/>
                <a:cs typeface="Arial Unicode MS" pitchFamily="34" charset="-128"/>
              </a:rPr>
              <a:t>       </a:t>
            </a:r>
            <a:r>
              <a:rPr lang="en-GB" b="1" dirty="0" smtClean="0">
                <a:solidFill>
                  <a:srgbClr val="3333FF"/>
                </a:solidFill>
                <a:ea typeface="Arial Unicode MS" pitchFamily="34" charset="-128"/>
                <a:cs typeface="Arial Unicode MS" pitchFamily="34" charset="-128"/>
              </a:rPr>
              <a:t>Myocardial infarction </a:t>
            </a:r>
            <a:r>
              <a:rPr lang="ar-SA" b="1" dirty="0" smtClean="0">
                <a:solidFill>
                  <a:srgbClr val="3333FF"/>
                </a:solidFill>
                <a:ea typeface="Arial Unicode MS" pitchFamily="34" charset="-128"/>
                <a:cs typeface="Arial Unicode MS" pitchFamily="34" charset="-128"/>
              </a:rPr>
              <a:t>      </a:t>
            </a:r>
            <a:r>
              <a:rPr lang="en-GB" b="1" dirty="0" smtClean="0">
                <a:solidFill>
                  <a:srgbClr val="3333FF"/>
                </a:solidFill>
                <a:ea typeface="Arial Unicode MS" pitchFamily="34" charset="-128"/>
                <a:cs typeface="Arial Unicode MS" pitchFamily="34" charset="-128"/>
              </a:rPr>
              <a:t>(Acute</a:t>
            </a:r>
            <a:r>
              <a:rPr lang="ar-SA" b="1" dirty="0" smtClean="0">
                <a:solidFill>
                  <a:srgbClr val="3333FF"/>
                </a:solidFill>
                <a:ea typeface="Arial Unicode MS" pitchFamily="34" charset="-128"/>
                <a:cs typeface="Arial Unicode MS" pitchFamily="34" charset="-128"/>
              </a:rPr>
              <a:t>/</a:t>
            </a:r>
            <a:r>
              <a:rPr lang="en-GB" b="1" dirty="0" smtClean="0">
                <a:solidFill>
                  <a:srgbClr val="3333FF"/>
                </a:solidFill>
                <a:ea typeface="Arial Unicode MS" pitchFamily="34" charset="-128"/>
                <a:cs typeface="Arial Unicode MS" pitchFamily="34" charset="-128"/>
              </a:rPr>
              <a:t>recent stage)</a:t>
            </a:r>
          </a:p>
        </p:txBody>
      </p:sp>
      <p:pic>
        <p:nvPicPr>
          <p:cNvPr id="94211" name="Picture 3"/>
          <p:cNvPicPr>
            <a:picLocks noChangeAspect="1" noChangeArrowheads="1"/>
          </p:cNvPicPr>
          <p:nvPr/>
        </p:nvPicPr>
        <p:blipFill>
          <a:blip r:embed="rId3" cstate="print"/>
          <a:srcRect/>
          <a:stretch>
            <a:fillRect/>
          </a:stretch>
        </p:blipFill>
        <p:spPr bwMode="auto">
          <a:xfrm>
            <a:off x="1115616" y="2492896"/>
            <a:ext cx="6624736" cy="4104456"/>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 fill="hold"/>
                                        <p:tgtEl>
                                          <p:spTgt spid="94210"/>
                                        </p:tgtEl>
                                        <p:attrNameLst>
                                          <p:attrName>ppt_x</p:attrName>
                                        </p:attrNameLst>
                                      </p:cBhvr>
                                      <p:tavLst>
                                        <p:tav tm="0">
                                          <p:val>
                                            <p:strVal val="#ppt_x"/>
                                          </p:val>
                                        </p:tav>
                                        <p:tav tm="100000">
                                          <p:val>
                                            <p:strVal val="#ppt_x"/>
                                          </p:val>
                                        </p:tav>
                                      </p:tavLst>
                                    </p:anim>
                                    <p:anim calcmode="lin" valueType="num">
                                      <p:cBhvr additive="base">
                                        <p:cTn id="8" dur="500" fill="hold"/>
                                        <p:tgtEl>
                                          <p:spTgt spid="94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Cond" pitchFamily="34" charset="0"/>
              </a:rPr>
              <a:t>Fatty change of the liver:</a:t>
            </a:r>
            <a:br>
              <a:rPr lang="en-US" sz="3600" i="1" dirty="0" smtClean="0">
                <a:solidFill>
                  <a:schemeClr val="accent1">
                    <a:satMod val="150000"/>
                  </a:schemeClr>
                </a:solidFill>
                <a:latin typeface="Franklin Gothic Demi Cond" pitchFamily="34" charset="0"/>
              </a:rPr>
            </a:br>
            <a:r>
              <a:rPr lang="en-US" sz="2800" i="1" dirty="0" smtClean="0">
                <a:solidFill>
                  <a:schemeClr val="accent1">
                    <a:satMod val="150000"/>
                  </a:schemeClr>
                </a:solidFill>
                <a:latin typeface="Franklin Gothic Demi Cond" pitchFamily="34" charset="0"/>
              </a:rPr>
              <a:t>Section of liver shows:</a:t>
            </a:r>
            <a:endParaRPr lang="en-US" sz="2800" i="1" dirty="0">
              <a:solidFill>
                <a:schemeClr val="accent1">
                  <a:satMod val="150000"/>
                </a:schemeClr>
              </a:solidFill>
              <a:latin typeface="Franklin Gothic Demi Cond" pitchFamily="34" charset="0"/>
            </a:endParaRPr>
          </a:p>
        </p:txBody>
      </p:sp>
      <p:sp>
        <p:nvSpPr>
          <p:cNvPr id="24579" name="TextBox 2"/>
          <p:cNvSpPr txBox="1">
            <a:spLocks noChangeArrowheads="1"/>
          </p:cNvSpPr>
          <p:nvPr/>
        </p:nvSpPr>
        <p:spPr bwMode="auto">
          <a:xfrm>
            <a:off x="285750" y="2000250"/>
            <a:ext cx="8643938" cy="3539430"/>
          </a:xfrm>
          <a:prstGeom prst="rect">
            <a:avLst/>
          </a:prstGeom>
          <a:noFill/>
          <a:ln w="9525">
            <a:noFill/>
            <a:miter lim="800000"/>
            <a:headEnd/>
            <a:tailEnd/>
          </a:ln>
        </p:spPr>
        <p:txBody>
          <a:bodyPr>
            <a:spAutoFit/>
          </a:bodyPr>
          <a:lstStyle/>
          <a:p>
            <a:pPr marL="534988" indent="-534988" algn="just"/>
            <a:endParaRPr lang="en-US" sz="3200" dirty="0">
              <a:latin typeface="Franklin Gothic Demi Cond" pitchFamily="34" charset="0"/>
            </a:endParaRP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The liver cells are distended by clear vacuoles </a:t>
            </a:r>
            <a:r>
              <a:rPr lang="en-US" sz="3200" dirty="0" smtClean="0">
                <a:latin typeface="Franklin Gothic Demi Cond" pitchFamily="34" charset="0"/>
              </a:rPr>
              <a:t>of </a:t>
            </a:r>
            <a:r>
              <a:rPr lang="en-US" sz="3200" dirty="0">
                <a:latin typeface="Franklin Gothic Demi Cond" pitchFamily="34" charset="0"/>
              </a:rPr>
              <a:t>dissolved fat with displacement of </a:t>
            </a:r>
            <a:r>
              <a:rPr lang="en-US" sz="3200" dirty="0" smtClean="0">
                <a:latin typeface="Franklin Gothic Demi Cond" pitchFamily="34" charset="0"/>
              </a:rPr>
              <a:t>the nuclei to the </a:t>
            </a:r>
            <a:r>
              <a:rPr lang="en-US" sz="3200" dirty="0">
                <a:latin typeface="Franklin Gothic Demi Cond" pitchFamily="34" charset="0"/>
              </a:rPr>
              <a:t>periphery.</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Fatty cysts may be </a:t>
            </a:r>
            <a:r>
              <a:rPr lang="en-US" sz="3200" dirty="0" smtClean="0">
                <a:latin typeface="Franklin Gothic Demi Cond" pitchFamily="34" charset="0"/>
              </a:rPr>
              <a:t>seen.</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3970318"/>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err="1">
                <a:latin typeface="Franklin Gothic Demi" pitchFamily="34" charset="0"/>
              </a:rPr>
              <a:t>fibres</a:t>
            </a:r>
            <a:r>
              <a:rPr lang="en-US" sz="2800" dirty="0">
                <a:latin typeface="Franklin Gothic Demi" pitchFamily="34" charset="0"/>
              </a:rPr>
              <a:t>. The dead muscle </a:t>
            </a:r>
            <a:r>
              <a:rPr lang="en-US" sz="2800" dirty="0" err="1">
                <a:latin typeface="Franklin Gothic Demi" pitchFamily="34" charset="0"/>
              </a:rPr>
              <a:t>fibres</a:t>
            </a:r>
            <a:r>
              <a:rPr lang="en-US" sz="2800" dirty="0">
                <a:latin typeface="Franklin Gothic Demi" pitchFamily="34" charset="0"/>
              </a:rPr>
              <a:t> are </a:t>
            </a:r>
            <a:r>
              <a:rPr lang="en-US" sz="2800" dirty="0" err="1">
                <a:latin typeface="Franklin Gothic Demi" pitchFamily="34" charset="0"/>
              </a:rPr>
              <a:t>structureless</a:t>
            </a:r>
            <a:r>
              <a:rPr lang="en-US" sz="2800" dirty="0">
                <a:latin typeface="Franklin Gothic Demi" pitchFamily="34" charset="0"/>
              </a:rPr>
              <a:t> and hyaline.</a:t>
            </a: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The necrotic muscle </a:t>
            </a:r>
            <a:r>
              <a:rPr lang="en-US" sz="2800" dirty="0" err="1">
                <a:latin typeface="Franklin Gothic Demi" pitchFamily="34" charset="0"/>
              </a:rPr>
              <a:t>fibres</a:t>
            </a:r>
            <a:r>
              <a:rPr lang="en-US" sz="2800" dirty="0">
                <a:latin typeface="Franklin Gothic Demi" pitchFamily="34" charset="0"/>
              </a:rPr>
              <a:t> are pale with loss of nuclei and striations</a:t>
            </a:r>
            <a:r>
              <a:rPr lang="en-US" sz="2800" dirty="0" smtClean="0">
                <a:latin typeface="Franklin Gothic Demi" pitchFamily="34" charset="0"/>
              </a:rPr>
              <a:t>. Infiltration of </a:t>
            </a:r>
            <a:r>
              <a:rPr lang="en-US" sz="2800" dirty="0" err="1" smtClean="0">
                <a:latin typeface="Franklin Gothic Demi" pitchFamily="34" charset="0"/>
              </a:rPr>
              <a:t>neutrophils</a:t>
            </a:r>
            <a:r>
              <a:rPr lang="en-US" sz="2800" dirty="0" smtClean="0">
                <a:latin typeface="Franklin Gothic Demi" pitchFamily="34" charset="0"/>
              </a:rPr>
              <a:t> in recent stage is seen .</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Later granulation tissue formation and fibrosis.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cstate="print"/>
          <a:srcRect/>
          <a:stretch>
            <a:fillRect/>
          </a:stretch>
        </p:blipFill>
        <p:spPr bwMode="auto">
          <a:xfrm>
            <a:off x="357188" y="285750"/>
            <a:ext cx="4878387" cy="6280150"/>
          </a:xfrm>
          <a:prstGeom prst="rect">
            <a:avLst/>
          </a:prstGeom>
          <a:noFill/>
          <a:ln w="9525">
            <a:noFill/>
            <a:miter lim="800000"/>
            <a:headEnd/>
            <a:tailEnd/>
          </a:ln>
        </p:spPr>
      </p:pic>
      <p:sp>
        <p:nvSpPr>
          <p:cNvPr id="3" name="Rectangle 2"/>
          <p:cNvSpPr/>
          <p:nvPr/>
        </p:nvSpPr>
        <p:spPr>
          <a:xfrm>
            <a:off x="5220073" y="3068960"/>
            <a:ext cx="3923928" cy="1077218"/>
          </a:xfrm>
          <a:prstGeom prst="rect">
            <a:avLst/>
          </a:prstGeom>
        </p:spPr>
        <p:txBody>
          <a:bodyPr wrap="square">
            <a:spAutoFit/>
          </a:bodyPr>
          <a:lstStyle/>
          <a:p>
            <a:r>
              <a:rPr lang="en-US" sz="3200" dirty="0" smtClean="0"/>
              <a:t>Infarction of the small intestine</a:t>
            </a:r>
            <a:endParaRPr lang="en-US" sz="3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3" cstate="print"/>
          <a:srcRect/>
          <a:stretch>
            <a:fillRect/>
          </a:stretch>
        </p:blipFill>
        <p:spPr>
          <a:xfrm>
            <a:off x="609600" y="1219200"/>
            <a:ext cx="8305800" cy="5438775"/>
          </a:xfrm>
          <a:noFill/>
        </p:spPr>
      </p:pic>
      <p:sp>
        <p:nvSpPr>
          <p:cNvPr id="143363" name="Rectangle 3"/>
          <p:cNvSpPr>
            <a:spLocks noGrp="1" noChangeArrowheads="1"/>
          </p:cNvSpPr>
          <p:nvPr>
            <p:ph type="title"/>
          </p:nvPr>
        </p:nvSpPr>
        <p:spPr>
          <a:xfrm>
            <a:off x="1066800" y="304800"/>
            <a:ext cx="7848600" cy="685800"/>
          </a:xfrm>
        </p:spPr>
        <p:txBody>
          <a:bodyPr>
            <a:normAutofit fontScale="90000"/>
          </a:bodyPr>
          <a:lstStyle/>
          <a:p>
            <a:r>
              <a:rPr lang="en-US" dirty="0" err="1" smtClean="0"/>
              <a:t>Ghon’s</a:t>
            </a:r>
            <a:r>
              <a:rPr lang="en-US" dirty="0" smtClean="0"/>
              <a:t> Complex</a:t>
            </a:r>
          </a:p>
        </p:txBody>
      </p:sp>
      <p:sp>
        <p:nvSpPr>
          <p:cNvPr id="143364" name="AutoShape 4"/>
          <p:cNvSpPr>
            <a:spLocks noChangeArrowheads="1"/>
          </p:cNvSpPr>
          <p:nvPr/>
        </p:nvSpPr>
        <p:spPr bwMode="auto">
          <a:xfrm>
            <a:off x="1905000" y="3352800"/>
            <a:ext cx="685800" cy="457200"/>
          </a:xfrm>
          <a:prstGeom prst="rightArrow">
            <a:avLst>
              <a:gd name="adj1" fmla="val 50000"/>
              <a:gd name="adj2" fmla="val 37500"/>
            </a:avLst>
          </a:prstGeom>
          <a:solidFill>
            <a:schemeClr val="tx2"/>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848600" y="3429000"/>
            <a:ext cx="609600" cy="381000"/>
          </a:xfrm>
          <a:prstGeom prst="leftArrow">
            <a:avLst>
              <a:gd name="adj1" fmla="val 50000"/>
              <a:gd name="adj2" fmla="val 40000"/>
            </a:avLst>
          </a:prstGeom>
          <a:solidFill>
            <a:schemeClr val="tx2"/>
          </a:solidFill>
          <a:ln w="9525">
            <a:solidFill>
              <a:schemeClr val="tx1"/>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3363"/>
                                        </p:tgtEl>
                                        <p:attrNameLst>
                                          <p:attrName>style.visibility</p:attrName>
                                        </p:attrNameLst>
                                      </p:cBhvr>
                                      <p:to>
                                        <p:strVal val="visible"/>
                                      </p:to>
                                    </p:set>
                                    <p:animEffect transition="in" filter="fade">
                                      <p:cBhvr>
                                        <p:cTn id="19" dur="500"/>
                                        <p:tgtEl>
                                          <p:spTgt spid="14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p:bldP spid="143364" grpId="0" animBg="1"/>
      <p:bldP spid="14336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cstate="print"/>
          <a:srcRect/>
          <a:stretch>
            <a:fillRect/>
          </a:stretch>
        </p:blipFill>
        <p:spPr bwMode="auto">
          <a:xfrm>
            <a:off x="323528" y="332656"/>
            <a:ext cx="5040561" cy="6275388"/>
          </a:xfrm>
          <a:prstGeom prst="rect">
            <a:avLst/>
          </a:prstGeom>
          <a:noFill/>
          <a:ln w="9525">
            <a:noFill/>
            <a:miter lim="800000"/>
            <a:headEnd/>
            <a:tailEnd/>
          </a:ln>
        </p:spPr>
      </p:pic>
      <p:sp>
        <p:nvSpPr>
          <p:cNvPr id="3" name="Rectangle 2"/>
          <p:cNvSpPr/>
          <p:nvPr/>
        </p:nvSpPr>
        <p:spPr>
          <a:xfrm>
            <a:off x="5364087" y="2492896"/>
            <a:ext cx="2448273" cy="1569660"/>
          </a:xfrm>
          <a:prstGeom prst="rect">
            <a:avLst/>
          </a:prstGeom>
        </p:spPr>
        <p:txBody>
          <a:bodyPr wrap="square">
            <a:spAutoFit/>
          </a:bodyPr>
          <a:lstStyle/>
          <a:p>
            <a:r>
              <a:rPr lang="en-US" sz="3200" dirty="0" err="1" smtClean="0"/>
              <a:t>Miliary</a:t>
            </a:r>
            <a:r>
              <a:rPr lang="en-US" sz="3200" dirty="0" smtClean="0"/>
              <a:t> tuberculosis of the lung</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sz="half" idx="2"/>
          </p:nvPr>
        </p:nvPicPr>
        <p:blipFill>
          <a:blip r:embed="rId2" cstate="print"/>
          <a:srcRect/>
          <a:stretch>
            <a:fillRect/>
          </a:stretch>
        </p:blipFill>
        <p:spPr>
          <a:xfrm>
            <a:off x="917575" y="1671638"/>
            <a:ext cx="7153275" cy="4319587"/>
          </a:xfrm>
          <a:noFill/>
        </p:spPr>
      </p:pic>
      <p:sp>
        <p:nvSpPr>
          <p:cNvPr id="153603" name="Rectangle 3"/>
          <p:cNvSpPr>
            <a:spLocks noGrp="1" noChangeArrowheads="1"/>
          </p:cNvSpPr>
          <p:nvPr>
            <p:ph type="title"/>
          </p:nvPr>
        </p:nvSpPr>
        <p:spPr>
          <a:xfrm>
            <a:off x="685800" y="304800"/>
            <a:ext cx="8229600" cy="685800"/>
          </a:xfrm>
        </p:spPr>
        <p:txBody>
          <a:bodyPr>
            <a:normAutofit fontScale="90000"/>
          </a:bodyPr>
          <a:lstStyle/>
          <a:p>
            <a:pPr eaLnBrk="1" hangingPunct="1"/>
            <a:r>
              <a:rPr lang="en-US" dirty="0" err="1" smtClean="0"/>
              <a:t>Tuberculous</a:t>
            </a:r>
            <a:r>
              <a:rPr lang="en-US" dirty="0" smtClean="0"/>
              <a:t> Granulomas</a:t>
            </a:r>
          </a:p>
        </p:txBody>
      </p:sp>
      <p:sp>
        <p:nvSpPr>
          <p:cNvPr id="153604" name="AutoShape 4"/>
          <p:cNvSpPr>
            <a:spLocks noChangeArrowheads="1"/>
          </p:cNvSpPr>
          <p:nvPr/>
        </p:nvSpPr>
        <p:spPr bwMode="auto">
          <a:xfrm>
            <a:off x="3352800" y="3200400"/>
            <a:ext cx="685800" cy="457200"/>
          </a:xfrm>
          <a:prstGeom prst="rightArrow">
            <a:avLst>
              <a:gd name="adj1" fmla="val 50000"/>
              <a:gd name="adj2" fmla="val 37500"/>
            </a:avLst>
          </a:prstGeom>
          <a:solidFill>
            <a:schemeClr val="bg1"/>
          </a:solidFill>
          <a:ln w="9525">
            <a:solidFill>
              <a:schemeClr val="hlink"/>
            </a:solidFill>
            <a:miter lim="800000"/>
            <a:headEnd/>
            <a:tailEnd/>
          </a:ln>
        </p:spPr>
        <p:txBody>
          <a:bodyPr wrap="none" anchor="ctr"/>
          <a:lstStyle/>
          <a:p>
            <a:endParaRPr lang="ar-SA"/>
          </a:p>
        </p:txBody>
      </p:sp>
      <p:sp>
        <p:nvSpPr>
          <p:cNvPr id="153605" name="AutoShape 5"/>
          <p:cNvSpPr>
            <a:spLocks noChangeArrowheads="1"/>
          </p:cNvSpPr>
          <p:nvPr/>
        </p:nvSpPr>
        <p:spPr bwMode="auto">
          <a:xfrm>
            <a:off x="6781800" y="3581400"/>
            <a:ext cx="533400" cy="381000"/>
          </a:xfrm>
          <a:prstGeom prst="leftArrow">
            <a:avLst>
              <a:gd name="adj1" fmla="val 50000"/>
              <a:gd name="adj2" fmla="val 35000"/>
            </a:avLst>
          </a:prstGeom>
          <a:solidFill>
            <a:schemeClr val="bg1"/>
          </a:solidFill>
          <a:ln w="9525">
            <a:solidFill>
              <a:schemeClr val="hlink"/>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05"/>
                                        </p:tgtEl>
                                        <p:attrNameLst>
                                          <p:attrName>style.visibility</p:attrName>
                                        </p:attrNameLst>
                                      </p:cBhvr>
                                      <p:to>
                                        <p:strVal val="visible"/>
                                      </p:to>
                                    </p:set>
                                    <p:anim calcmode="lin" valueType="num">
                                      <p:cBhvr additive="base">
                                        <p:cTn id="13" dur="500" fill="hold"/>
                                        <p:tgtEl>
                                          <p:spTgt spid="153605"/>
                                        </p:tgtEl>
                                        <p:attrNameLst>
                                          <p:attrName>ppt_x</p:attrName>
                                        </p:attrNameLst>
                                      </p:cBhvr>
                                      <p:tavLst>
                                        <p:tav tm="0">
                                          <p:val>
                                            <p:strVal val="0-#ppt_w/2"/>
                                          </p:val>
                                        </p:tav>
                                        <p:tav tm="100000">
                                          <p:val>
                                            <p:strVal val="#ppt_x"/>
                                          </p:val>
                                        </p:tav>
                                      </p:tavLst>
                                    </p:anim>
                                    <p:anim calcmode="lin" valueType="num">
                                      <p:cBhvr additive="base">
                                        <p:cTn id="14" dur="500" fill="hold"/>
                                        <p:tgtEl>
                                          <p:spTgt spid="1536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Effect transition="in" filter="fade">
                                      <p:cBhvr>
                                        <p:cTn id="19" dur="5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p:bldP spid="153604" grpId="0" animBg="1"/>
      <p:bldP spid="15360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f008034"/>
          <p:cNvPicPr>
            <a:picLocks noChangeAspect="1" noChangeArrowheads="1"/>
          </p:cNvPicPr>
          <p:nvPr/>
        </p:nvPicPr>
        <p:blipFill>
          <a:blip r:embed="rId3" cstate="print"/>
          <a:srcRect/>
          <a:stretch>
            <a:fillRect/>
          </a:stretch>
        </p:blipFill>
        <p:spPr bwMode="auto">
          <a:xfrm>
            <a:off x="0" y="0"/>
            <a:ext cx="9144000" cy="6021388"/>
          </a:xfrm>
          <a:prstGeom prst="rect">
            <a:avLst/>
          </a:prstGeom>
          <a:noFill/>
          <a:ln w="9525">
            <a:noFill/>
            <a:miter lim="800000"/>
            <a:headEnd/>
            <a:tailEnd/>
          </a:ln>
        </p:spPr>
      </p:pic>
      <p:sp>
        <p:nvSpPr>
          <p:cNvPr id="86019" name="Text Box 5"/>
          <p:cNvSpPr txBox="1">
            <a:spLocks noChangeArrowheads="1"/>
          </p:cNvSpPr>
          <p:nvPr/>
        </p:nvSpPr>
        <p:spPr bwMode="auto">
          <a:xfrm>
            <a:off x="0" y="6096000"/>
            <a:ext cx="9144000" cy="641350"/>
          </a:xfrm>
          <a:prstGeom prst="rect">
            <a:avLst/>
          </a:prstGeom>
          <a:noFill/>
          <a:ln w="9525">
            <a:noFill/>
            <a:miter lim="800000"/>
            <a:headEnd/>
            <a:tailEnd/>
          </a:ln>
        </p:spPr>
        <p:txBody>
          <a:bodyPr>
            <a:spAutoFit/>
          </a:bodyPr>
          <a:lstStyle/>
          <a:p>
            <a:pPr algn="ctr">
              <a:spcBef>
                <a:spcPct val="50000"/>
              </a:spcBef>
            </a:pPr>
            <a:r>
              <a:rPr lang="en-US" sz="3600" b="1" dirty="0">
                <a:solidFill>
                  <a:srgbClr val="FF0000"/>
                </a:solidFill>
              </a:rPr>
              <a:t>MORE </a:t>
            </a:r>
            <a:r>
              <a:rPr lang="en-US" sz="3600" b="1" dirty="0">
                <a:solidFill>
                  <a:srgbClr val="3333FF"/>
                </a:solidFill>
              </a:rPr>
              <a:t>A</a:t>
            </a:r>
            <a:r>
              <a:rPr lang="en-US" sz="3600" b="1" dirty="0">
                <a:solidFill>
                  <a:srgbClr val="FF0000"/>
                </a:solidFill>
              </a:rPr>
              <a:t>CID-</a:t>
            </a:r>
            <a:r>
              <a:rPr lang="en-US" sz="3600" b="1" dirty="0">
                <a:solidFill>
                  <a:srgbClr val="3333FF"/>
                </a:solidFill>
              </a:rPr>
              <a:t>F</a:t>
            </a:r>
            <a:r>
              <a:rPr lang="en-US" sz="3600" b="1" dirty="0">
                <a:solidFill>
                  <a:srgbClr val="FF0000"/>
                </a:solidFill>
              </a:rPr>
              <a:t>AST </a:t>
            </a:r>
            <a:r>
              <a:rPr lang="en-US" sz="3600" b="1" dirty="0">
                <a:solidFill>
                  <a:srgbClr val="3333FF"/>
                </a:solidFill>
              </a:rPr>
              <a:t>B</a:t>
            </a:r>
            <a:r>
              <a:rPr lang="en-US" sz="3600" b="1" dirty="0">
                <a:solidFill>
                  <a:srgbClr val="FF0000"/>
                </a:solidFill>
              </a:rPr>
              <a:t>ACILLI, </a:t>
            </a:r>
            <a:r>
              <a:rPr lang="en-US" sz="3600" b="1" dirty="0">
                <a:solidFill>
                  <a:srgbClr val="3333FF"/>
                </a:solidFill>
              </a:rPr>
              <a:t>AFB</a:t>
            </a:r>
            <a:r>
              <a:rPr lang="en-US" sz="3600" b="1" dirty="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err="1" smtClean="0">
                <a:solidFill>
                  <a:schemeClr val="tx2"/>
                </a:solidFill>
              </a:rPr>
              <a:t>Miliary</a:t>
            </a:r>
            <a:r>
              <a:rPr lang="en-US" sz="3600" dirty="0" smtClean="0">
                <a:solidFill>
                  <a:schemeClr val="tx2"/>
                </a:solidFill>
              </a:rPr>
              <a:t> tuberculosis of the lung : </a:t>
            </a:r>
            <a:endParaRPr lang="en-US" sz="3600" dirty="0">
              <a:solidFill>
                <a:schemeClr val="tx2"/>
              </a:solidFill>
            </a:endParaRPr>
          </a:p>
        </p:txBody>
      </p:sp>
      <p:sp>
        <p:nvSpPr>
          <p:cNvPr id="4" name="Content Placeholder 3"/>
          <p:cNvSpPr>
            <a:spLocks noGrp="1"/>
          </p:cNvSpPr>
          <p:nvPr>
            <p:ph idx="1"/>
          </p:nvPr>
        </p:nvSpPr>
        <p:spPr/>
        <p:txBody>
          <a:bodyPr/>
          <a:lstStyle/>
          <a:p>
            <a:r>
              <a:rPr lang="en-US" dirty="0" smtClean="0"/>
              <a:t>Section of the lung shows :                                The alveolar </a:t>
            </a:r>
            <a:r>
              <a:rPr lang="en-US" dirty="0" err="1" smtClean="0"/>
              <a:t>septae</a:t>
            </a:r>
            <a:r>
              <a:rPr lang="en-US" dirty="0" smtClean="0"/>
              <a:t> contain many tubercles which consist of </a:t>
            </a:r>
            <a:r>
              <a:rPr lang="en-US" dirty="0" err="1" smtClean="0"/>
              <a:t>epithelioid</a:t>
            </a:r>
            <a:r>
              <a:rPr lang="en-US" dirty="0" smtClean="0"/>
              <a:t> cells , few </a:t>
            </a:r>
            <a:r>
              <a:rPr lang="en-US" dirty="0" err="1" smtClean="0"/>
              <a:t>langhan’s</a:t>
            </a:r>
            <a:r>
              <a:rPr lang="en-US" dirty="0" smtClean="0"/>
              <a:t> giant cells and peripheral rim of lymphocytes with or without </a:t>
            </a:r>
            <a:r>
              <a:rPr lang="en-US" dirty="0" err="1" smtClean="0"/>
              <a:t>caseation</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Mr. Amer Shafie\My Documents\My Pictures\499421250_99b8ddd5ff_z.jpg"/>
          <p:cNvPicPr>
            <a:picLocks noChangeAspect="1" noChangeArrowheads="1"/>
          </p:cNvPicPr>
          <p:nvPr/>
        </p:nvPicPr>
        <p:blipFill>
          <a:blip r:embed="rId2" cstate="print"/>
          <a:srcRect/>
          <a:stretch>
            <a:fillRect/>
          </a:stretch>
        </p:blipFill>
        <p:spPr bwMode="auto">
          <a:xfrm>
            <a:off x="508000" y="88900"/>
            <a:ext cx="8128000" cy="66802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Mr. Amer Shafie\My Documents\My Pictures\PIC00003.jpg"/>
          <p:cNvPicPr>
            <a:picLocks noChangeAspect="1" noChangeArrowheads="1"/>
          </p:cNvPicPr>
          <p:nvPr/>
        </p:nvPicPr>
        <p:blipFill>
          <a:blip r:embed="rId2" cstate="print"/>
          <a:srcRect/>
          <a:stretch>
            <a:fillRect/>
          </a:stretch>
        </p:blipFill>
        <p:spPr bwMode="auto">
          <a:xfrm>
            <a:off x="508000" y="177800"/>
            <a:ext cx="8128000" cy="65024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Mr. Amer Shafie\My Documents\My Pictures\PIC00016.jpg"/>
          <p:cNvPicPr>
            <a:picLocks noChangeAspect="1" noChangeArrowheads="1"/>
          </p:cNvPicPr>
          <p:nvPr/>
        </p:nvPicPr>
        <p:blipFill>
          <a:blip r:embed="rId2" cstate="print"/>
          <a:srcRect/>
          <a:stretch>
            <a:fillRect/>
          </a:stretch>
        </p:blipFill>
        <p:spPr bwMode="auto">
          <a:xfrm>
            <a:off x="508000" y="177800"/>
            <a:ext cx="8128000" cy="65024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9" name="Object 7"/>
          <p:cNvGraphicFramePr>
            <a:graphicFrameLocks noChangeAspect="1"/>
          </p:cNvGraphicFramePr>
          <p:nvPr/>
        </p:nvGraphicFramePr>
        <p:xfrm>
          <a:off x="2143108" y="357166"/>
          <a:ext cx="3994150" cy="4714908"/>
        </p:xfrm>
        <a:graphic>
          <a:graphicData uri="http://schemas.openxmlformats.org/presentationml/2006/ole">
            <p:oleObj spid="_x0000_s19465" name="Photo Editor Photo" r:id="rId4" imgW="3142857" imgH="4800000" progId="">
              <p:embed/>
            </p:oleObj>
          </a:graphicData>
        </a:graphic>
      </p:graphicFrame>
      <p:sp>
        <p:nvSpPr>
          <p:cNvPr id="141321" name="Text Box 9"/>
          <p:cNvSpPr txBox="1">
            <a:spLocks noChangeArrowheads="1"/>
          </p:cNvSpPr>
          <p:nvPr/>
        </p:nvSpPr>
        <p:spPr bwMode="auto">
          <a:xfrm>
            <a:off x="1214414" y="5572140"/>
            <a:ext cx="5815566" cy="369332"/>
          </a:xfrm>
          <a:prstGeom prst="rect">
            <a:avLst/>
          </a:prstGeom>
          <a:noFill/>
          <a:ln w="9525">
            <a:noFill/>
            <a:miter lim="800000"/>
            <a:headEnd/>
            <a:tailEnd/>
          </a:ln>
          <a:effectLst/>
        </p:spPr>
        <p:txBody>
          <a:bodyPr wrap="none">
            <a:spAutoFit/>
          </a:bodyPr>
          <a:lstStyle/>
          <a:p>
            <a:r>
              <a:rPr lang="en-US" dirty="0" smtClean="0">
                <a:latin typeface="Verdana" pitchFamily="34" charset="0"/>
              </a:rPr>
              <a:t>Organ: Kidney              </a:t>
            </a:r>
            <a:r>
              <a:rPr lang="en-US" dirty="0" err="1" smtClean="0">
                <a:latin typeface="Verdana" pitchFamily="34" charset="0"/>
              </a:rPr>
              <a:t>Dx:Coagulative</a:t>
            </a:r>
            <a:r>
              <a:rPr lang="en-US" dirty="0" smtClean="0">
                <a:latin typeface="Verdana" pitchFamily="34" charset="0"/>
              </a:rPr>
              <a:t> </a:t>
            </a:r>
            <a:r>
              <a:rPr lang="en-US" dirty="0">
                <a:latin typeface="Verdana" pitchFamily="34" charset="0"/>
              </a:rPr>
              <a:t>necrosis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fade">
                                      <p:cBhvr>
                                        <p:cTn id="7" dur="500"/>
                                        <p:tgtEl>
                                          <p:spTgt spid="141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a:bodyPr>
          <a:lstStyle/>
          <a:p>
            <a:pPr fontAlgn="auto">
              <a:spcAft>
                <a:spcPts val="0"/>
              </a:spcAft>
              <a:defRPr/>
            </a:pPr>
            <a:r>
              <a:rPr lang="en-US" sz="3600" i="1" dirty="0" err="1" smtClean="0">
                <a:solidFill>
                  <a:schemeClr val="accent1">
                    <a:satMod val="150000"/>
                  </a:schemeClr>
                </a:solidFill>
                <a:latin typeface="Franklin Gothic Demi" pitchFamily="34" charset="0"/>
              </a:rPr>
              <a:t>Tuberculous</a:t>
            </a:r>
            <a:r>
              <a:rPr lang="en-US" sz="3600" i="1" dirty="0" smtClean="0">
                <a:solidFill>
                  <a:schemeClr val="accent1">
                    <a:satMod val="150000"/>
                  </a:schemeClr>
                </a:solidFill>
                <a:latin typeface="Franklin Gothic Demi" pitchFamily="34" charset="0"/>
              </a:rPr>
              <a:t> lymphadenitis :</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a lymph node shows: </a:t>
            </a:r>
            <a:endParaRPr lang="en-US" sz="3100" i="1" dirty="0">
              <a:solidFill>
                <a:schemeClr val="accent1">
                  <a:satMod val="150000"/>
                </a:schemeClr>
              </a:solidFill>
              <a:latin typeface="Franklin Gothic Demi" pitchFamily="34" charset="0"/>
            </a:endParaRPr>
          </a:p>
        </p:txBody>
      </p:sp>
      <p:sp>
        <p:nvSpPr>
          <p:cNvPr id="49155" name="TextBox 3"/>
          <p:cNvSpPr txBox="1">
            <a:spLocks noChangeArrowheads="1"/>
          </p:cNvSpPr>
          <p:nvPr/>
        </p:nvSpPr>
        <p:spPr bwMode="auto">
          <a:xfrm>
            <a:off x="357188" y="2032000"/>
            <a:ext cx="8429625" cy="2677656"/>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Many round and oval tubercles/ </a:t>
            </a:r>
            <a:r>
              <a:rPr lang="en-US" sz="2800" dirty="0" err="1">
                <a:latin typeface="Franklin Gothic Demi" pitchFamily="34" charset="0"/>
              </a:rPr>
              <a:t>granulomas</a:t>
            </a:r>
            <a:r>
              <a:rPr lang="en-US" sz="2800" dirty="0">
                <a:latin typeface="Franklin Gothic Demi" pitchFamily="34" charset="0"/>
              </a:rPr>
              <a:t> with or without central </a:t>
            </a:r>
            <a:r>
              <a:rPr lang="en-US" sz="2800" dirty="0" err="1">
                <a:latin typeface="Franklin Gothic Demi" pitchFamily="34" charset="0"/>
              </a:rPr>
              <a:t>caseation</a:t>
            </a:r>
            <a:r>
              <a:rPr lang="en-US" sz="2800" dirty="0">
                <a:latin typeface="Franklin Gothic Demi" pitchFamily="34" charset="0"/>
              </a:rPr>
              <a:t> </a:t>
            </a:r>
            <a:r>
              <a:rPr lang="en-US" sz="2800" dirty="0" smtClean="0">
                <a:latin typeface="Franklin Gothic Demi" pitchFamily="34" charset="0"/>
              </a:rPr>
              <a:t>.</a:t>
            </a:r>
            <a:endParaRPr lang="en-US" sz="2800" dirty="0">
              <a:latin typeface="Franklin Gothic Demi" pitchFamily="34" charset="0"/>
            </a:endParaRP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The </a:t>
            </a:r>
            <a:r>
              <a:rPr lang="en-US" sz="2800" dirty="0" err="1">
                <a:latin typeface="Franklin Gothic Demi" pitchFamily="34" charset="0"/>
              </a:rPr>
              <a:t>granulomas</a:t>
            </a:r>
            <a:r>
              <a:rPr lang="en-US" sz="2800" dirty="0">
                <a:latin typeface="Franklin Gothic Demi" pitchFamily="34" charset="0"/>
              </a:rPr>
              <a:t> consists of </a:t>
            </a:r>
            <a:r>
              <a:rPr lang="en-US" sz="2800" dirty="0" err="1">
                <a:latin typeface="Franklin Gothic Demi" pitchFamily="34" charset="0"/>
              </a:rPr>
              <a:t>epithelioid</a:t>
            </a:r>
            <a:r>
              <a:rPr lang="en-US" sz="2800" dirty="0">
                <a:latin typeface="Franklin Gothic Demi" pitchFamily="34" charset="0"/>
              </a:rPr>
              <a:t> cells, few </a:t>
            </a:r>
            <a:r>
              <a:rPr lang="en-US" sz="2800" dirty="0" err="1">
                <a:latin typeface="Franklin Gothic Demi" pitchFamily="34" charset="0"/>
              </a:rPr>
              <a:t>langhan’s</a:t>
            </a:r>
            <a:r>
              <a:rPr lang="en-US" sz="2800" dirty="0">
                <a:latin typeface="Franklin Gothic Demi" pitchFamily="34" charset="0"/>
              </a:rPr>
              <a:t> giant </a:t>
            </a:r>
            <a:r>
              <a:rPr lang="en-US" sz="2800" dirty="0" smtClean="0">
                <a:latin typeface="Franklin Gothic Demi" pitchFamily="34" charset="0"/>
              </a:rPr>
              <a:t>cells </a:t>
            </a:r>
            <a:r>
              <a:rPr lang="en-US" sz="2800" dirty="0">
                <a:latin typeface="Franklin Gothic Demi" pitchFamily="34" charset="0"/>
              </a:rPr>
              <a:t>and  peripheral rim of lymphocytes. </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COLONIC BILHARZIASIS</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BILHARZIASIS (COLON)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SCHISTOSOMIASIS OF THE URINARY BLADDER </a:t>
            </a:r>
            <a:endParaRPr lang="en-US" sz="3600" dirty="0">
              <a:solidFill>
                <a:schemeClr val="accent1">
                  <a:satMod val="150000"/>
                </a:schemeClr>
              </a:solidFill>
              <a:latin typeface="Franklin Gothic Demi" pitchFamily="34" charset="0"/>
            </a:endParaRPr>
          </a:p>
        </p:txBody>
      </p:sp>
      <p:pic>
        <p:nvPicPr>
          <p:cNvPr id="55299" name="Picture 4"/>
          <p:cNvPicPr>
            <a:picLocks noChangeAspect="1" noChangeArrowheads="1"/>
          </p:cNvPicPr>
          <p:nvPr/>
        </p:nvPicPr>
        <p:blipFill>
          <a:blip r:embed="rId3" cstate="print"/>
          <a:srcRect/>
          <a:stretch>
            <a:fillRect/>
          </a:stretch>
        </p:blipFill>
        <p:spPr bwMode="auto">
          <a:xfrm>
            <a:off x="0" y="1500188"/>
            <a:ext cx="9144000" cy="53578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Bilharziasis of the rectum\urinary bladder:</a:t>
            </a:r>
            <a:r>
              <a:rPr lang="en-US" sz="3600" i="1" dirty="0" smtClean="0">
                <a:solidFill>
                  <a:schemeClr val="accent1">
                    <a:satMod val="150000"/>
                  </a:schemeClr>
                </a:solidFill>
                <a:latin typeface="Franklin Gothic Demi" pitchFamily="34" charset="0"/>
              </a:rPr>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rectal\urinary bladder mucosa shows:</a:t>
            </a:r>
            <a:endParaRPr lang="en-US" sz="2800" i="1" dirty="0">
              <a:solidFill>
                <a:schemeClr val="accent1">
                  <a:satMod val="150000"/>
                </a:schemeClr>
              </a:solidFill>
              <a:latin typeface="Franklin Gothic Demi" pitchFamily="34" charset="0"/>
            </a:endParaRPr>
          </a:p>
        </p:txBody>
      </p:sp>
      <p:sp>
        <p:nvSpPr>
          <p:cNvPr id="54275" name="TextBox 3"/>
          <p:cNvSpPr txBox="1">
            <a:spLocks noChangeArrowheads="1"/>
          </p:cNvSpPr>
          <p:nvPr/>
        </p:nvSpPr>
        <p:spPr bwMode="auto">
          <a:xfrm>
            <a:off x="285750" y="2179638"/>
            <a:ext cx="8572500" cy="2678112"/>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Bilharzial ova with yellow brown shells in mucosa and submucosa surrounded by fibrosis and chronic inflammatory cells consisting of lymphocytes, plasma cells and many eosinophils.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granulomas are seen around the ova.</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C:\Documents and Settings\Mr. Amer Shafie\My Documents\My Pictures\images.jpg"/>
          <p:cNvPicPr>
            <a:picLocks noChangeAspect="1" noChangeArrowheads="1"/>
          </p:cNvPicPr>
          <p:nvPr/>
        </p:nvPicPr>
        <p:blipFill>
          <a:blip r:embed="rId2" cstate="print"/>
          <a:srcRect/>
          <a:stretch>
            <a:fillRect/>
          </a:stretch>
        </p:blipFill>
        <p:spPr bwMode="auto">
          <a:xfrm>
            <a:off x="1403648" y="1484784"/>
            <a:ext cx="2664296" cy="3600400"/>
          </a:xfrm>
          <a:prstGeom prst="rect">
            <a:avLst/>
          </a:prstGeom>
          <a:noFill/>
        </p:spPr>
      </p:pic>
      <p:pic>
        <p:nvPicPr>
          <p:cNvPr id="133122" name="Picture 2" descr="http://t1.gstatic.com/images?q=tbn:ANd9GcTtVUm0B7Ok_88imLBPvpRUsbwSWm4r5fXQuAetm6sBq_PcCFUMKw"/>
          <p:cNvPicPr>
            <a:picLocks noChangeAspect="1" noChangeArrowheads="1"/>
          </p:cNvPicPr>
          <p:nvPr/>
        </p:nvPicPr>
        <p:blipFill>
          <a:blip r:embed="rId3" cstate="print"/>
          <a:srcRect/>
          <a:stretch>
            <a:fillRect/>
          </a:stretch>
        </p:blipFill>
        <p:spPr bwMode="auto">
          <a:xfrm>
            <a:off x="5004048" y="1556792"/>
            <a:ext cx="2952328" cy="3528392"/>
          </a:xfrm>
          <a:prstGeom prst="rect">
            <a:avLst/>
          </a:prstGeom>
          <a:noFill/>
        </p:spPr>
      </p:pic>
      <p:sp>
        <p:nvSpPr>
          <p:cNvPr id="4" name="Rectangle 3"/>
          <p:cNvSpPr/>
          <p:nvPr/>
        </p:nvSpPr>
        <p:spPr>
          <a:xfrm>
            <a:off x="1907704" y="764704"/>
            <a:ext cx="5472608" cy="584775"/>
          </a:xfrm>
          <a:prstGeom prst="rect">
            <a:avLst/>
          </a:prstGeom>
        </p:spPr>
        <p:txBody>
          <a:bodyPr wrap="square">
            <a:spAutoFit/>
          </a:bodyPr>
          <a:lstStyle/>
          <a:p>
            <a:r>
              <a:rPr lang="en-US" sz="3200" dirty="0" smtClean="0"/>
              <a:t> </a:t>
            </a:r>
            <a:r>
              <a:rPr lang="en-US" sz="3200" dirty="0" err="1" smtClean="0"/>
              <a:t>Cutaneous</a:t>
            </a:r>
            <a:r>
              <a:rPr lang="en-US" sz="3200" dirty="0" smtClean="0"/>
              <a:t> </a:t>
            </a:r>
            <a:r>
              <a:rPr lang="en-US" sz="3200" dirty="0" err="1" smtClean="0"/>
              <a:t>leishmaniasis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http://www.e-ijd.org/articles/2011/56/4/images/IndianJDermatol_2011_56_4_428_84750_u2.jpg"/>
          <p:cNvPicPr>
            <a:picLocks noChangeAspect="1" noChangeArrowheads="1"/>
          </p:cNvPicPr>
          <p:nvPr/>
        </p:nvPicPr>
        <p:blipFill>
          <a:blip r:embed="rId2" cstate="print"/>
          <a:srcRect/>
          <a:stretch>
            <a:fillRect/>
          </a:stretch>
        </p:blipFill>
        <p:spPr bwMode="auto">
          <a:xfrm>
            <a:off x="251520" y="0"/>
            <a:ext cx="8712968" cy="5877272"/>
          </a:xfrm>
          <a:prstGeom prst="rect">
            <a:avLst/>
          </a:prstGeom>
          <a:noFill/>
        </p:spPr>
      </p:pic>
      <p:sp>
        <p:nvSpPr>
          <p:cNvPr id="3" name="Rectangle 2"/>
          <p:cNvSpPr/>
          <p:nvPr/>
        </p:nvSpPr>
        <p:spPr>
          <a:xfrm>
            <a:off x="251520" y="5949281"/>
            <a:ext cx="8892480" cy="830997"/>
          </a:xfrm>
          <a:prstGeom prst="rect">
            <a:avLst/>
          </a:prstGeom>
        </p:spPr>
        <p:txBody>
          <a:bodyPr wrap="square">
            <a:spAutoFit/>
          </a:bodyPr>
          <a:lstStyle/>
          <a:p>
            <a:r>
              <a:rPr lang="en-US" sz="2400" dirty="0" smtClean="0"/>
              <a:t>Histological view shows marked cellular infiltration and parasites (</a:t>
            </a:r>
            <a:r>
              <a:rPr lang="en-US" sz="2400" dirty="0" err="1" smtClean="0"/>
              <a:t>Leishman</a:t>
            </a:r>
            <a:r>
              <a:rPr lang="en-US" sz="2400" dirty="0" smtClean="0"/>
              <a:t> bodies) within macrophages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616" y="5445224"/>
            <a:ext cx="7416824" cy="1200329"/>
          </a:xfrm>
          <a:prstGeom prst="rect">
            <a:avLst/>
          </a:prstGeom>
        </p:spPr>
        <p:txBody>
          <a:bodyPr wrap="square">
            <a:spAutoFit/>
          </a:bodyPr>
          <a:lstStyle/>
          <a:p>
            <a:r>
              <a:rPr lang="en-US" sz="2400" dirty="0" smtClean="0"/>
              <a:t>Picture  shows a macrophage containing </a:t>
            </a:r>
            <a:r>
              <a:rPr lang="en-US" sz="2400" dirty="0" err="1" smtClean="0"/>
              <a:t>Leishmania</a:t>
            </a:r>
            <a:r>
              <a:rPr lang="en-US" sz="2400" dirty="0" smtClean="0"/>
              <a:t>  </a:t>
            </a:r>
            <a:r>
              <a:rPr lang="en-US" sz="2400" dirty="0" err="1" smtClean="0"/>
              <a:t>amastigotes</a:t>
            </a:r>
            <a:r>
              <a:rPr lang="en-US" sz="2400" dirty="0" smtClean="0"/>
              <a:t> with characteristic features (round nucleus, rod-shaped </a:t>
            </a:r>
            <a:r>
              <a:rPr lang="en-US" sz="2400" dirty="0" err="1" smtClean="0"/>
              <a:t>kinetoplast</a:t>
            </a:r>
            <a:r>
              <a:rPr lang="en-US" sz="2400" dirty="0" smtClean="0"/>
              <a:t>; arrows) .</a:t>
            </a:r>
            <a:endParaRPr lang="en-US" sz="2400" dirty="0"/>
          </a:p>
        </p:txBody>
      </p:sp>
      <p:pic>
        <p:nvPicPr>
          <p:cNvPr id="130050" name="Picture 2" descr="Image of a bone marrow biopsy showing a macrophage containing Leishmania amastigotes."/>
          <p:cNvPicPr>
            <a:picLocks noChangeAspect="1" noChangeArrowheads="1"/>
          </p:cNvPicPr>
          <p:nvPr/>
        </p:nvPicPr>
        <p:blipFill>
          <a:blip r:embed="rId2" cstate="print"/>
          <a:srcRect/>
          <a:stretch>
            <a:fillRect/>
          </a:stretch>
        </p:blipFill>
        <p:spPr bwMode="auto">
          <a:xfrm>
            <a:off x="2555776" y="1628800"/>
            <a:ext cx="3744416" cy="33123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196752"/>
            <a:ext cx="6715172" cy="2736304"/>
          </a:xfrm>
          <a:prstGeom prst="rect">
            <a:avLst/>
          </a:prstGeom>
          <a:noFill/>
          <a:ln w="12700">
            <a:noFill/>
            <a:miter lim="800000"/>
            <a:headEnd/>
            <a:tailEnd/>
          </a:ln>
        </p:spPr>
      </p:pic>
      <p:sp>
        <p:nvSpPr>
          <p:cNvPr id="4" name="Rectangle 3"/>
          <p:cNvSpPr/>
          <p:nvPr/>
        </p:nvSpPr>
        <p:spPr>
          <a:xfrm>
            <a:off x="2214546" y="4509120"/>
            <a:ext cx="4590552" cy="523220"/>
          </a:xfrm>
          <a:prstGeom prst="rect">
            <a:avLst/>
          </a:prstGeom>
        </p:spPr>
        <p:txBody>
          <a:bodyPr wrap="squar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err="1" smtClean="0">
                <a:solidFill>
                  <a:schemeClr val="accent1">
                    <a:satMod val="150000"/>
                  </a:schemeClr>
                </a:solidFill>
                <a:latin typeface="Franklin Gothic Demi" pitchFamily="34" charset="0"/>
              </a:rPr>
              <a:t>Coagulative</a:t>
            </a:r>
            <a:r>
              <a:rPr lang="en-US" sz="3600" dirty="0" smtClean="0">
                <a:solidFill>
                  <a:schemeClr val="accent1">
                    <a:satMod val="150000"/>
                  </a:schemeClr>
                </a:solidFill>
                <a:latin typeface="Franklin Gothic Demi" pitchFamily="34" charset="0"/>
              </a:rPr>
              <a:t> necrosis in an </a:t>
            </a:r>
            <a:r>
              <a:rPr lang="en-US" sz="3600" dirty="0" err="1" smtClean="0">
                <a:solidFill>
                  <a:schemeClr val="accent1">
                    <a:satMod val="150000"/>
                  </a:schemeClr>
                </a:solidFill>
                <a:latin typeface="Franklin Gothic Demi" pitchFamily="34" charset="0"/>
              </a:rPr>
              <a:t>infarcted</a:t>
            </a:r>
            <a:r>
              <a:rPr lang="en-US" sz="3600" dirty="0" smtClean="0">
                <a:solidFill>
                  <a:schemeClr val="accent1">
                    <a:satMod val="150000"/>
                  </a:schemeClr>
                </a:solidFill>
                <a:latin typeface="Franklin Gothic Demi" pitchFamily="34" charset="0"/>
              </a:rPr>
              <a:t>  KIDNEY</a:t>
            </a:r>
            <a:endParaRPr lang="en-US" sz="3600" dirty="0">
              <a:solidFill>
                <a:schemeClr val="accent1">
                  <a:satMod val="150000"/>
                </a:schemeClr>
              </a:solidFill>
              <a:latin typeface="Franklin Gothic Demi" pitchFamily="34" charset="0"/>
            </a:endParaRPr>
          </a:p>
        </p:txBody>
      </p:sp>
      <p:pic>
        <p:nvPicPr>
          <p:cNvPr id="3" name="Picture 6" descr="13 e"/>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            </a:t>
            </a:r>
            <a:r>
              <a:rPr lang="en-US" b="1" dirty="0" err="1" smtClean="0">
                <a:solidFill>
                  <a:schemeClr val="accent1"/>
                </a:solidFill>
              </a:rPr>
              <a:t>Lipoma</a:t>
            </a:r>
            <a:r>
              <a:rPr lang="en-US" b="1" dirty="0" smtClean="0">
                <a:solidFill>
                  <a:schemeClr val="accent1"/>
                </a:solidFill>
              </a:rPr>
              <a:t> of the neck</a:t>
            </a:r>
            <a:endParaRPr lang="en-US" b="1" dirty="0">
              <a:solidFill>
                <a:schemeClr val="accent1"/>
              </a:solidFill>
            </a:endParaRPr>
          </a:p>
        </p:txBody>
      </p:sp>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2051720" y="1484313"/>
            <a:ext cx="4464496" cy="3960911"/>
          </a:xfrm>
          <a:prstGeom prst="rect">
            <a:avLst/>
          </a:prstGeom>
          <a:noFill/>
          <a:ln w="9525">
            <a:noFill/>
            <a:miter lim="800000"/>
            <a:headEnd/>
            <a:tailEnd/>
          </a:ln>
        </p:spPr>
      </p:pic>
      <p:sp>
        <p:nvSpPr>
          <p:cNvPr id="71684" name="Rectangle 3"/>
          <p:cNvSpPr>
            <a:spLocks noChangeArrowheads="1"/>
          </p:cNvSpPr>
          <p:nvPr/>
        </p:nvSpPr>
        <p:spPr bwMode="auto">
          <a:xfrm>
            <a:off x="0" y="5589241"/>
            <a:ext cx="9144000" cy="1200329"/>
          </a:xfrm>
          <a:prstGeom prst="rect">
            <a:avLst/>
          </a:prstGeom>
          <a:noFill/>
          <a:ln w="9525">
            <a:noFill/>
            <a:miter lim="800000"/>
            <a:headEnd/>
            <a:tailEnd/>
          </a:ln>
        </p:spPr>
        <p:txBody>
          <a:bodyPr wrap="square">
            <a:spAutoFit/>
          </a:bodyPr>
          <a:lstStyle/>
          <a:p>
            <a:r>
              <a:rPr lang="en-US" sz="2400" dirty="0"/>
              <a:t>Benign, slow growing, subcutaneous skin growth. In this case, the </a:t>
            </a:r>
            <a:r>
              <a:rPr lang="en-US" sz="2400" dirty="0" err="1"/>
              <a:t>lipoma</a:t>
            </a:r>
            <a:r>
              <a:rPr lang="en-US" sz="2400" dirty="0"/>
              <a:t> is rather </a:t>
            </a:r>
            <a:r>
              <a:rPr lang="en-US" sz="2400" dirty="0" smtClean="0"/>
              <a:t>large and </a:t>
            </a:r>
            <a:r>
              <a:rPr lang="en-US" sz="2400" dirty="0"/>
              <a:t>located in the neck region. On palpation, these are soft, </a:t>
            </a:r>
            <a:r>
              <a:rPr lang="en-US" sz="2400" dirty="0" err="1"/>
              <a:t>nontender</a:t>
            </a:r>
            <a:r>
              <a:rPr lang="en-US" sz="2400" dirty="0"/>
              <a:t>, and freely mobile.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sc.edu/hsc/dental/PTHL501/Images/BT/bt_36_bb.jp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a:solidFill>
                  <a:schemeClr val="bg1"/>
                </a:solidFill>
              </a:rPr>
              <a:t>Lipoma</a:t>
            </a:r>
          </a:p>
        </p:txBody>
      </p:sp>
      <p:sp>
        <p:nvSpPr>
          <p:cNvPr id="4" name="Title 3"/>
          <p:cNvSpPr>
            <a:spLocks noGrp="1"/>
          </p:cNvSpPr>
          <p:nvPr>
            <p:ph type="title"/>
          </p:nvPr>
        </p:nvSpPr>
        <p:spPr/>
        <p:txBody>
          <a:bodyPr>
            <a:normAutofit/>
          </a:bodyPr>
          <a:lstStyle/>
          <a:p>
            <a:r>
              <a:rPr lang="en-US" sz="4000" dirty="0" smtClean="0"/>
              <a:t>Subcutaneous </a:t>
            </a:r>
            <a:r>
              <a:rPr lang="en-US" sz="4000" dirty="0" err="1" smtClean="0"/>
              <a:t>lipoma</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r>
              <a:rPr lang="en-US" altLang="en-US" sz="4800" b="1" dirty="0" err="1"/>
              <a:t>Lipoma</a:t>
            </a:r>
            <a:endParaRPr lang="en-US" altLang="en-US" sz="4800" b="1" dirty="0"/>
          </a:p>
        </p:txBody>
      </p:sp>
      <p:sp>
        <p:nvSpPr>
          <p:cNvPr id="24579" name="Text Box 3"/>
          <p:cNvSpPr txBox="1">
            <a:spLocks noChangeArrowheads="1"/>
          </p:cNvSpPr>
          <p:nvPr/>
        </p:nvSpPr>
        <p:spPr bwMode="auto">
          <a:xfrm>
            <a:off x="838200" y="1676400"/>
            <a:ext cx="7388225"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Benign, well-circumscribed tumor of </a:t>
            </a:r>
          </a:p>
          <a:p>
            <a:pPr>
              <a:buClr>
                <a:srgbClr val="FF0066"/>
              </a:buClr>
              <a:buSzPct val="75000"/>
              <a:buFont typeface="Wingdings" pitchFamily="2" charset="2"/>
              <a:buNone/>
            </a:pPr>
            <a:r>
              <a:rPr lang="en-US" altLang="en-US" sz="3200" b="1"/>
              <a:t>     well-differentiated adipocytes</a:t>
            </a:r>
          </a:p>
        </p:txBody>
      </p:sp>
      <p:sp>
        <p:nvSpPr>
          <p:cNvPr id="24580" name="Text Box 4"/>
          <p:cNvSpPr txBox="1">
            <a:spLocks noChangeArrowheads="1"/>
          </p:cNvSpPr>
          <p:nvPr/>
        </p:nvSpPr>
        <p:spPr bwMode="auto">
          <a:xfrm>
            <a:off x="838200" y="3200400"/>
            <a:ext cx="7162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Usually subcutaneous, any site of </a:t>
            </a:r>
          </a:p>
          <a:p>
            <a:pPr>
              <a:buClr>
                <a:srgbClr val="FF0066"/>
              </a:buClr>
              <a:buSzPct val="75000"/>
              <a:buFont typeface="Wingdings" pitchFamily="2" charset="2"/>
              <a:buNone/>
            </a:pPr>
            <a:r>
              <a:rPr lang="en-US" altLang="en-US" sz="3200" b="1" dirty="0"/>
              <a:t>     adipose tissue</a:t>
            </a:r>
          </a:p>
        </p:txBody>
      </p:sp>
      <p:sp>
        <p:nvSpPr>
          <p:cNvPr id="24581" name="Text Box 5"/>
          <p:cNvSpPr txBox="1">
            <a:spLocks noChangeArrowheads="1"/>
          </p:cNvSpPr>
          <p:nvPr/>
        </p:nvSpPr>
        <p:spPr bwMode="auto">
          <a:xfrm>
            <a:off x="838200" y="4191000"/>
            <a:ext cx="6781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Most common type of benign soft </a:t>
            </a:r>
          </a:p>
          <a:p>
            <a:pPr>
              <a:buClr>
                <a:srgbClr val="FF0066"/>
              </a:buClr>
              <a:buSzPct val="75000"/>
              <a:buFont typeface="Wingdings" pitchFamily="2" charset="2"/>
              <a:buNone/>
            </a:pPr>
            <a:r>
              <a:rPr lang="en-US" altLang="en-US" sz="3200" b="1" dirty="0">
                <a:solidFill>
                  <a:schemeClr val="bg1"/>
                </a:solidFill>
              </a:rPr>
              <a:t>     </a:t>
            </a:r>
            <a:r>
              <a:rPr lang="en-US" altLang="en-US" sz="3200" b="1" dirty="0"/>
              <a:t>tissue tumor </a:t>
            </a:r>
          </a:p>
        </p:txBody>
      </p:sp>
      <p:sp>
        <p:nvSpPr>
          <p:cNvPr id="24582" name="Text Box 6"/>
          <p:cNvSpPr txBox="1">
            <a:spLocks noChangeArrowheads="1"/>
          </p:cNvSpPr>
          <p:nvPr/>
        </p:nvSpPr>
        <p:spPr bwMode="auto">
          <a:xfrm>
            <a:off x="838200" y="2667000"/>
            <a:ext cx="7297738" cy="579438"/>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In adult, upper back, neck, shoulder </a:t>
            </a:r>
          </a:p>
        </p:txBody>
      </p:sp>
      <p:sp>
        <p:nvSpPr>
          <p:cNvPr id="24583" name="Text Box 7"/>
          <p:cNvSpPr txBox="1">
            <a:spLocks noChangeArrowheads="1"/>
          </p:cNvSpPr>
          <p:nvPr/>
        </p:nvSpPr>
        <p:spPr bwMode="auto">
          <a:xfrm>
            <a:off x="838200" y="5257800"/>
            <a:ext cx="8218488"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Resemble  normal adipose tissue </a:t>
            </a:r>
          </a:p>
          <a:p>
            <a:pPr>
              <a:buClr>
                <a:srgbClr val="FF0066"/>
              </a:buClr>
              <a:buSzPct val="75000"/>
              <a:buFont typeface="Wingdings" pitchFamily="2" charset="2"/>
              <a:buChar char="v"/>
            </a:pPr>
            <a:r>
              <a:rPr lang="en-US" altLang="en-US" sz="3200" b="1" dirty="0"/>
              <a:t> </a:t>
            </a:r>
            <a:r>
              <a:rPr lang="en-US" altLang="en-US" sz="3200" b="1" dirty="0" err="1"/>
              <a:t>Subtypes:angiolipoma</a:t>
            </a:r>
            <a:r>
              <a:rPr lang="en-US" altLang="en-US" sz="3200" b="1" dirty="0"/>
              <a:t>, spindle cell </a:t>
            </a:r>
            <a:r>
              <a:rPr lang="en-US" altLang="en-US" sz="3200" b="1" dirty="0" err="1"/>
              <a:t>lipoma</a:t>
            </a:r>
            <a:endParaRPr lang="en-US" altLang="en-US" sz="3200"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1331640" y="1412776"/>
            <a:ext cx="6624736" cy="5013176"/>
          </a:xfrm>
          <a:prstGeom prst="rect">
            <a:avLst/>
          </a:prstGeom>
          <a:noFill/>
          <a:ln w="9525">
            <a:noFill/>
            <a:round/>
            <a:headEnd/>
            <a:tailEnd/>
          </a:ln>
        </p:spPr>
      </p:pic>
      <p:sp>
        <p:nvSpPr>
          <p:cNvPr id="3" name="Title 2"/>
          <p:cNvSpPr>
            <a:spLocks noGrp="1"/>
          </p:cNvSpPr>
          <p:nvPr>
            <p:ph type="title" idx="4294967295"/>
          </p:nvPr>
        </p:nvSpPr>
        <p:spPr>
          <a:xfrm>
            <a:off x="0" y="274638"/>
            <a:ext cx="8229600" cy="1143000"/>
          </a:xfrm>
        </p:spPr>
        <p:txBody>
          <a:bodyPr/>
          <a:lstStyle/>
          <a:p>
            <a:r>
              <a:rPr lang="en-US" dirty="0" smtClean="0"/>
              <a:t>Skin nevus</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0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Nevus: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  </a:t>
            </a:r>
            <a:endParaRPr lang="en-US" sz="3600" i="1" dirty="0">
              <a:solidFill>
                <a:schemeClr val="accent1">
                  <a:satMod val="150000"/>
                </a:schemeClr>
              </a:solidFill>
              <a:latin typeface="Franklin Gothic Demi" pitchFamily="34" charset="0"/>
            </a:endParaRPr>
          </a:p>
        </p:txBody>
      </p:sp>
      <p:sp>
        <p:nvSpPr>
          <p:cNvPr id="3" name="TextBox 2"/>
          <p:cNvSpPr txBox="1"/>
          <p:nvPr/>
        </p:nvSpPr>
        <p:spPr>
          <a:xfrm>
            <a:off x="142875" y="1928813"/>
            <a:ext cx="8715375" cy="2092881"/>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Nests and clusters of small round or spindle shaped nevus </a:t>
            </a:r>
            <a:r>
              <a:rPr lang="en-US" sz="2800" dirty="0" smtClean="0">
                <a:latin typeface="Franklin Gothic Demi" pitchFamily="34" charset="0"/>
              </a:rPr>
              <a:t>cells containing varying amount of brown melanin pigment. </a:t>
            </a:r>
            <a:r>
              <a:rPr lang="en-US" sz="2800" dirty="0">
                <a:latin typeface="Franklin Gothic Demi" pitchFamily="34" charset="0"/>
                <a:cs typeface="+mn-cs"/>
              </a:rPr>
              <a:t>with few </a:t>
            </a:r>
            <a:r>
              <a:rPr lang="en-US" sz="2800" dirty="0" err="1">
                <a:latin typeface="Franklin Gothic Demi" pitchFamily="34" charset="0"/>
                <a:cs typeface="+mn-cs"/>
              </a:rPr>
              <a:t>melanophages</a:t>
            </a:r>
            <a:r>
              <a:rPr lang="en-US" sz="2800" dirty="0">
                <a:latin typeface="Franklin Gothic Demi" pitchFamily="34" charset="0"/>
                <a:cs typeface="+mn-cs"/>
              </a:rPr>
              <a:t> in the upper dermis</a:t>
            </a:r>
            <a:r>
              <a:rPr lang="en-US" sz="2800" dirty="0" smtClean="0">
                <a:latin typeface="Franklin Gothic Demi" pitchFamily="34" charset="0"/>
                <a:cs typeface="+mn-cs"/>
              </a:rPr>
              <a:t>.</a:t>
            </a:r>
            <a:endParaRPr lang="en-US" sz="2800" dirty="0">
              <a:latin typeface="Franklin Gothic Demi" pitchFamily="34" charset="0"/>
              <a:cs typeface="+mn-cs"/>
            </a:endParaRPr>
          </a:p>
          <a:p>
            <a:pPr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899592" y="1484784"/>
            <a:ext cx="6984776" cy="4873154"/>
          </a:xfrm>
          <a:prstGeom prst="rect">
            <a:avLst/>
          </a:prstGeom>
          <a:noFill/>
          <a:ln w="9525">
            <a:noFill/>
            <a:miter lim="800000"/>
            <a:headEnd/>
            <a:tailEnd/>
          </a:ln>
        </p:spPr>
      </p:pic>
      <p:sp>
        <p:nvSpPr>
          <p:cNvPr id="3" name="Rectangle 2"/>
          <p:cNvSpPr/>
          <p:nvPr/>
        </p:nvSpPr>
        <p:spPr>
          <a:xfrm>
            <a:off x="1691680" y="620688"/>
            <a:ext cx="6048672" cy="646331"/>
          </a:xfrm>
          <a:prstGeom prst="rect">
            <a:avLst/>
          </a:prstGeom>
        </p:spPr>
        <p:txBody>
          <a:bodyPr wrap="square">
            <a:spAutoFit/>
          </a:bodyPr>
          <a:lstStyle/>
          <a:p>
            <a:r>
              <a:rPr lang="en-US" sz="3600" dirty="0" smtClean="0">
                <a:solidFill>
                  <a:schemeClr val="accent1">
                    <a:satMod val="150000"/>
                  </a:schemeClr>
                </a:solidFill>
                <a:latin typeface="Franklin Gothic Demi" pitchFamily="34" charset="0"/>
              </a:rPr>
              <a:t>LEIOMYOMA (UTERINE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539552" y="620688"/>
            <a:ext cx="8208912" cy="58155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2246769"/>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A well demarcated </a:t>
            </a:r>
            <a:r>
              <a:rPr lang="en-US" sz="2800" dirty="0" err="1">
                <a:latin typeface="Franklin Gothic Demi" pitchFamily="34" charset="0"/>
              </a:rPr>
              <a:t>tumour</a:t>
            </a:r>
            <a:r>
              <a:rPr lang="en-US" sz="2800" dirty="0">
                <a:latin typeface="Franklin Gothic Demi" pitchFamily="34" charset="0"/>
              </a:rPr>
              <a:t> mass in the muscle coat of uterus without a definite capsule.</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err="1">
                <a:latin typeface="Franklin Gothic Demi" pitchFamily="34" charset="0"/>
              </a:rPr>
              <a:t>Tumour</a:t>
            </a:r>
            <a:r>
              <a:rPr lang="en-US" sz="2800" dirty="0">
                <a:latin typeface="Franklin Gothic Demi" pitchFamily="34" charset="0"/>
              </a:rPr>
              <a:t> consists of interlacing bundles of smooth muscle and fibrous </a:t>
            </a:r>
            <a:r>
              <a:rPr lang="en-US" sz="2800" dirty="0" smtClean="0">
                <a:latin typeface="Franklin Gothic Demi" pitchFamily="34" charset="0"/>
              </a:rPr>
              <a:t>tissue.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dirty="0" err="1">
                <a:solidFill>
                  <a:schemeClr val="tx2"/>
                </a:solidFill>
              </a:rPr>
              <a:t>Enchondroma</a:t>
            </a:r>
            <a:r>
              <a:rPr lang="en-US" sz="2800" b="1" dirty="0">
                <a:solidFill>
                  <a:schemeClr val="tx2"/>
                </a:solidFill>
              </a:rPr>
              <a:t> of the fibula</a:t>
            </a:r>
          </a:p>
        </p:txBody>
      </p:sp>
      <p:pic>
        <p:nvPicPr>
          <p:cNvPr id="2" name="Picture 1"/>
          <p:cNvPicPr>
            <a:picLocks noChangeAspect="1"/>
          </p:cNvPicPr>
          <p:nvPr/>
        </p:nvPicPr>
        <p:blipFill>
          <a:blip r:embed="rId3" cstate="print">
            <a:extLst/>
          </a:blip>
          <a:stretch>
            <a:fillRect/>
          </a:stretch>
        </p:blipFill>
        <p:spPr>
          <a:xfrm>
            <a:off x="251520" y="260648"/>
            <a:ext cx="4071869" cy="607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427984" y="1628800"/>
            <a:ext cx="4032448" cy="3046988"/>
          </a:xfrm>
          <a:prstGeom prst="rect">
            <a:avLst/>
          </a:prstGeom>
        </p:spPr>
        <p:txBody>
          <a:bodyPr wrap="square">
            <a:spAutoFit/>
          </a:bodyPr>
          <a:lstStyle/>
          <a:p>
            <a:r>
              <a:rPr lang="en-US" sz="2400" dirty="0" smtClean="0"/>
              <a:t>The gross picture shows </a:t>
            </a:r>
            <a:r>
              <a:rPr lang="en-US" sz="2400" dirty="0" err="1" smtClean="0"/>
              <a:t>intramedullary</a:t>
            </a:r>
            <a:r>
              <a:rPr lang="en-US" sz="2400" dirty="0" smtClean="0"/>
              <a:t> bone expansion, </a:t>
            </a:r>
            <a:r>
              <a:rPr lang="en-US" sz="2400" dirty="0" err="1" smtClean="0"/>
              <a:t>chondromyxoid</a:t>
            </a:r>
            <a:r>
              <a:rPr lang="en-US" sz="2400" dirty="0" smtClean="0"/>
              <a:t> material and thin bone cortex. This lesion may be complicated by pathological fracture and malignant transformation (rare).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Coagulative</a:t>
            </a:r>
            <a:r>
              <a:rPr lang="en-US" sz="3600" i="1" dirty="0" smtClean="0">
                <a:solidFill>
                  <a:schemeClr val="accent1">
                    <a:satMod val="150000"/>
                  </a:schemeClr>
                </a:solidFill>
                <a:latin typeface="Franklin Gothic Demi" pitchFamily="34" charset="0"/>
              </a:rPr>
              <a:t> necrosis in an </a:t>
            </a:r>
            <a:r>
              <a:rPr lang="en-US" sz="3600" i="1" dirty="0" err="1" smtClean="0">
                <a:solidFill>
                  <a:schemeClr val="accent1">
                    <a:satMod val="150000"/>
                  </a:schemeClr>
                </a:solidFill>
                <a:latin typeface="Franklin Gothic Demi" pitchFamily="34" charset="0"/>
              </a:rPr>
              <a:t>infarcted</a:t>
            </a:r>
            <a:r>
              <a:rPr lang="en-US" sz="3600" i="1" dirty="0" smtClean="0">
                <a:solidFill>
                  <a:schemeClr val="accent1">
                    <a:satMod val="150000"/>
                  </a:schemeClr>
                </a:solidFill>
                <a:latin typeface="Franklin Gothic Demi" pitchFamily="34" charset="0"/>
              </a:rPr>
              <a:t> kidney: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kidney shows:</a:t>
            </a:r>
            <a:endParaRPr lang="en-US" sz="2800" i="1" dirty="0">
              <a:solidFill>
                <a:schemeClr val="accent1">
                  <a:satMod val="150000"/>
                </a:schemeClr>
              </a:solidFill>
              <a:latin typeface="Franklin Gothic Demi" pitchFamily="34" charset="0"/>
            </a:endParaRPr>
          </a:p>
        </p:txBody>
      </p:sp>
      <p:sp>
        <p:nvSpPr>
          <p:cNvPr id="46083" name="TextBox 3"/>
          <p:cNvSpPr txBox="1">
            <a:spLocks noChangeArrowheads="1"/>
          </p:cNvSpPr>
          <p:nvPr/>
        </p:nvSpPr>
        <p:spPr bwMode="auto">
          <a:xfrm>
            <a:off x="0" y="1714500"/>
            <a:ext cx="8715375" cy="1384995"/>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A cortical infarct showing </a:t>
            </a:r>
            <a:r>
              <a:rPr lang="en-US" sz="2800" dirty="0" err="1">
                <a:latin typeface="Franklin Gothic Demi" pitchFamily="34" charset="0"/>
              </a:rPr>
              <a:t>coagulative</a:t>
            </a:r>
            <a:r>
              <a:rPr lang="en-US" sz="2800" dirty="0">
                <a:latin typeface="Franklin Gothic Demi" pitchFamily="34" charset="0"/>
              </a:rPr>
              <a:t> necrosis of </a:t>
            </a:r>
            <a:r>
              <a:rPr lang="en-US" sz="2800" dirty="0" err="1">
                <a:latin typeface="Franklin Gothic Demi" pitchFamily="34" charset="0"/>
              </a:rPr>
              <a:t>glomeruli</a:t>
            </a:r>
            <a:r>
              <a:rPr lang="en-US" sz="2800" dirty="0">
                <a:latin typeface="Franklin Gothic Demi" pitchFamily="34" charset="0"/>
              </a:rPr>
              <a:t>, tubules and interstitial tissue with loss of cell </a:t>
            </a:r>
            <a:r>
              <a:rPr lang="en-US" sz="2800" dirty="0" smtClean="0">
                <a:latin typeface="Franklin Gothic Demi" pitchFamily="34" charset="0"/>
              </a:rPr>
              <a:t>nuclei.</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Chondroma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14313" y="1958975"/>
            <a:ext cx="8715375"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Lobules of mature cartilage separated by thin trabeculae of fibrous tissue with blood vessels.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Lobules consists of mature cartilage cells irregularly distributed through pale blue homogenous matrix and are contained within the lacunar spaces singly, in pairs or in tetrads.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bony trabeculae are included in the tumour.</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899592" y="1484784"/>
            <a:ext cx="7272808" cy="5040560"/>
          </a:xfrm>
          <a:prstGeom prst="rect">
            <a:avLst/>
          </a:prstGeom>
          <a:noFill/>
        </p:spPr>
      </p:pic>
      <p:sp>
        <p:nvSpPr>
          <p:cNvPr id="3" name="Title 2"/>
          <p:cNvSpPr>
            <a:spLocks noGrp="1"/>
          </p:cNvSpPr>
          <p:nvPr>
            <p:ph type="title" idx="4294967295"/>
          </p:nvPr>
        </p:nvSpPr>
        <p:spPr>
          <a:xfrm>
            <a:off x="0" y="274638"/>
            <a:ext cx="8229600" cy="1143000"/>
          </a:xfrm>
        </p:spPr>
        <p:txBody>
          <a:bodyPr/>
          <a:lstStyle/>
          <a:p>
            <a:r>
              <a:rPr lang="en-US" dirty="0" err="1" smtClean="0"/>
              <a:t>Hemangioma</a:t>
            </a: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HEMANGIOMA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Hemangioma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142875" y="1714500"/>
            <a:ext cx="8786813" cy="2677656"/>
          </a:xfrm>
          <a:prstGeom prst="rect">
            <a:avLst/>
          </a:prstGeom>
          <a:noFill/>
          <a:ln w="9525">
            <a:noFill/>
            <a:miter lim="800000"/>
            <a:headEnd/>
            <a:tailEnd/>
          </a:ln>
        </p:spPr>
        <p:txBody>
          <a:bodyPr>
            <a:spAutoFit/>
          </a:bodyPr>
          <a:lstStyle/>
          <a:p>
            <a:pPr marL="450850" indent="-450850" algn="just">
              <a:buFontTx/>
              <a:buBlip>
                <a:blip r:embed="rId3"/>
              </a:buBlip>
            </a:pPr>
            <a:r>
              <a:rPr lang="en-US" sz="2800" dirty="0">
                <a:latin typeface="Franklin Gothic Demi" pitchFamily="34" charset="0"/>
              </a:rPr>
              <a:t>A </a:t>
            </a:r>
            <a:r>
              <a:rPr lang="en-US" sz="2800" dirty="0" err="1">
                <a:latin typeface="Franklin Gothic Demi" pitchFamily="34" charset="0"/>
              </a:rPr>
              <a:t>tumour</a:t>
            </a:r>
            <a:r>
              <a:rPr lang="en-US" sz="2800" dirty="0">
                <a:latin typeface="Franklin Gothic Demi" pitchFamily="34" charset="0"/>
              </a:rPr>
              <a:t> mass in the dermis which consists of large number of vascular spaces of varying shapes and sizes separated by connective tissue </a:t>
            </a:r>
            <a:r>
              <a:rPr lang="en-US" sz="2800" dirty="0" err="1">
                <a:latin typeface="Franklin Gothic Demi" pitchFamily="34" charset="0"/>
              </a:rPr>
              <a:t>stroma</a:t>
            </a:r>
            <a:r>
              <a:rPr lang="en-US" sz="2800" dirty="0">
                <a:latin typeface="Franklin Gothic Demi" pitchFamily="34" charset="0"/>
              </a:rPr>
              <a:t>.</a:t>
            </a:r>
          </a:p>
          <a:p>
            <a:pPr marL="450850" indent="-450850" algn="just">
              <a:buFontTx/>
              <a:buBlip>
                <a:blip r:embed="rId3"/>
              </a:buBlip>
            </a:pPr>
            <a:endParaRPr lang="en-US" sz="2800" dirty="0">
              <a:latin typeface="Franklin Gothic Demi" pitchFamily="34" charset="0"/>
            </a:endParaRPr>
          </a:p>
          <a:p>
            <a:pPr marL="450850" indent="-450850" algn="just">
              <a:buFontTx/>
              <a:buBlip>
                <a:blip r:embed="rId3"/>
              </a:buBlip>
            </a:pPr>
            <a:r>
              <a:rPr lang="en-US" sz="2800" dirty="0">
                <a:latin typeface="Franklin Gothic Demi" pitchFamily="34" charset="0"/>
              </a:rPr>
              <a:t>Vascular spaces are lined by the flattened endothelial cells and some contain blood</a:t>
            </a:r>
            <a:r>
              <a:rPr lang="en-US" sz="2800" dirty="0" smtClean="0">
                <a:latin typeface="Franklin Gothic Demi" pitchFamily="34" charset="0"/>
              </a:rPr>
              <a:t>.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8130" name="Picture 2" descr="H:\Cotran\Images\CH24\F024046.jpg"/>
          <p:cNvPicPr>
            <a:picLocks noChangeAspect="1" noChangeArrowheads="1"/>
          </p:cNvPicPr>
          <p:nvPr/>
        </p:nvPicPr>
        <p:blipFill>
          <a:blip r:embed="rId3" cstate="print"/>
          <a:srcRect/>
          <a:stretch>
            <a:fillRect/>
          </a:stretch>
        </p:blipFill>
        <p:spPr bwMode="auto">
          <a:xfrm>
            <a:off x="838200" y="992188"/>
            <a:ext cx="7467600" cy="4872037"/>
          </a:xfrm>
          <a:prstGeom prst="rect">
            <a:avLst/>
          </a:prstGeom>
          <a:noFill/>
        </p:spPr>
      </p:pic>
      <p:sp>
        <p:nvSpPr>
          <p:cNvPr id="48131"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24.52</a:t>
            </a:r>
            <a:endParaRPr lang="en-US" sz="120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3" cstate="print"/>
          <a:srcRect/>
          <a:stretch>
            <a:fillRect/>
          </a:stretch>
        </p:blipFill>
        <p:spPr bwMode="auto">
          <a:xfrm>
            <a:off x="179512" y="980728"/>
            <a:ext cx="8647113" cy="5643563"/>
          </a:xfrm>
          <a:prstGeom prst="rect">
            <a:avLst/>
          </a:prstGeom>
          <a:noFill/>
          <a:ln w="9525">
            <a:noFill/>
            <a:miter lim="800000"/>
            <a:headEnd/>
            <a:tailEnd/>
          </a:ln>
        </p:spPr>
      </p:pic>
      <p:sp>
        <p:nvSpPr>
          <p:cNvPr id="3" name="Rectangle 2"/>
          <p:cNvSpPr/>
          <p:nvPr/>
        </p:nvSpPr>
        <p:spPr>
          <a:xfrm>
            <a:off x="1259632" y="188640"/>
            <a:ext cx="7056784" cy="584775"/>
          </a:xfrm>
          <a:prstGeom prst="rect">
            <a:avLst/>
          </a:prstGeom>
        </p:spPr>
        <p:txBody>
          <a:bodyPr wrap="square">
            <a:spAutoFit/>
          </a:bodyPr>
          <a:lstStyle/>
          <a:p>
            <a:r>
              <a:rPr lang="en-US" sz="3200" dirty="0" err="1" smtClean="0"/>
              <a:t>Teratoma</a:t>
            </a:r>
            <a:r>
              <a:rPr lang="en-US" sz="3200" dirty="0" smtClean="0"/>
              <a:t> , </a:t>
            </a:r>
            <a:r>
              <a:rPr lang="en-US" sz="3200" dirty="0" err="1" smtClean="0"/>
              <a:t>dermoid</a:t>
            </a:r>
            <a:r>
              <a:rPr lang="en-US" sz="3200" dirty="0" smtClean="0"/>
              <a:t> cyst of the ovary</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9154" name="Picture 2" descr="H:\Cotran\Images\CH24\F024047.jpg"/>
          <p:cNvPicPr>
            <a:picLocks noChangeAspect="1" noChangeArrowheads="1"/>
          </p:cNvPicPr>
          <p:nvPr/>
        </p:nvPicPr>
        <p:blipFill>
          <a:blip r:embed="rId3" cstate="print"/>
          <a:srcRect/>
          <a:stretch>
            <a:fillRect/>
          </a:stretch>
        </p:blipFill>
        <p:spPr bwMode="auto">
          <a:xfrm>
            <a:off x="2638425" y="538163"/>
            <a:ext cx="3865563" cy="5791200"/>
          </a:xfrm>
          <a:prstGeom prst="rect">
            <a:avLst/>
          </a:prstGeom>
          <a:noFill/>
        </p:spPr>
      </p:pic>
      <p:sp>
        <p:nvSpPr>
          <p:cNvPr id="49155"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24.53</a:t>
            </a:r>
            <a:endParaRPr lang="en-US" sz="120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403462"/>
          </a:xfrm>
        </p:spPr>
        <p:txBody>
          <a:bodyPr/>
          <a:lstStyle/>
          <a:p>
            <a:pPr algn="ctr" fontAlgn="auto">
              <a:spcAft>
                <a:spcPts val="0"/>
              </a:spcAft>
              <a:defRPr/>
            </a:pPr>
            <a:r>
              <a:rPr lang="en-US" sz="3600" dirty="0" smtClean="0">
                <a:latin typeface="Franklin Gothic Demi" pitchFamily="34" charset="0"/>
              </a:rPr>
              <a:t> DERMOID CYST OF THE OVARY</a:t>
            </a:r>
            <a:br>
              <a:rPr lang="en-US" sz="36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214313" y="2035175"/>
            <a:ext cx="8643937" cy="3108325"/>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Stratified  Squamous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glial cells.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285720" y="357166"/>
            <a:ext cx="8458200" cy="5537200"/>
          </a:xfrm>
          <a:prstGeom prst="rect">
            <a:avLst/>
          </a:prstGeom>
          <a:noFill/>
        </p:spPr>
      </p:pic>
      <p:sp>
        <p:nvSpPr>
          <p:cNvPr id="154628" name="Text Box 2052"/>
          <p:cNvSpPr txBox="1">
            <a:spLocks noChangeArrowheads="1"/>
          </p:cNvSpPr>
          <p:nvPr/>
        </p:nvSpPr>
        <p:spPr bwMode="auto">
          <a:xfrm>
            <a:off x="0" y="6000768"/>
            <a:ext cx="8676093" cy="707886"/>
          </a:xfrm>
          <a:prstGeom prst="rect">
            <a:avLst/>
          </a:prstGeom>
          <a:noFill/>
          <a:ln w="9525">
            <a:noFill/>
            <a:miter lim="800000"/>
            <a:headEnd/>
            <a:tailEnd/>
          </a:ln>
          <a:effectLst/>
        </p:spPr>
        <p:txBody>
          <a:bodyPr wrap="none">
            <a:spAutoFit/>
          </a:bodyPr>
          <a:lstStyle/>
          <a:p>
            <a:r>
              <a:rPr lang="en-US" sz="2000" dirty="0" smtClean="0">
                <a:latin typeface="Verdana" pitchFamily="34" charset="0"/>
              </a:rPr>
              <a:t>Organ: Brain </a:t>
            </a:r>
          </a:p>
          <a:p>
            <a:r>
              <a:rPr lang="en-US" sz="2000" dirty="0" err="1" smtClean="0">
                <a:latin typeface="Verdana" pitchFamily="34" charset="0"/>
              </a:rPr>
              <a:t>Dx</a:t>
            </a:r>
            <a:r>
              <a:rPr lang="en-US" sz="2000" dirty="0" smtClean="0">
                <a:latin typeface="Verdana" pitchFamily="34" charset="0"/>
              </a:rPr>
              <a:t>: </a:t>
            </a:r>
            <a:r>
              <a:rPr lang="en-US" dirty="0" err="1" smtClean="0">
                <a:latin typeface="Verdana" pitchFamily="34" charset="0"/>
              </a:rPr>
              <a:t>Liquefactive</a:t>
            </a:r>
            <a:r>
              <a:rPr lang="en-US" dirty="0" smtClean="0">
                <a:latin typeface="Verdana" pitchFamily="34" charset="0"/>
              </a:rPr>
              <a:t> </a:t>
            </a:r>
            <a:r>
              <a:rPr lang="en-US" dirty="0">
                <a:latin typeface="Verdana" pitchFamily="34" charset="0"/>
              </a:rPr>
              <a:t>necrosis in brain leads to resolution with cystic spaces. </a:t>
            </a:r>
            <a:endParaRPr lang="en-US" sz="2000" dirty="0">
              <a:latin typeface="Verdana" pitchFamily="34" charset="0"/>
            </a:endParaRPr>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fade">
                                      <p:cBhvr>
                                        <p:cTn id="7" dur="500"/>
                                        <p:tgtEl>
                                          <p:spTgt spid="154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ecareforyourskin.com/images/scc_kok7.jpg"/>
          <p:cNvPicPr>
            <a:picLocks noChangeAspect="1" noChangeArrowheads="1"/>
          </p:cNvPicPr>
          <p:nvPr/>
        </p:nvPicPr>
        <p:blipFill>
          <a:blip r:embed="rId3" cstate="print"/>
          <a:srcRect/>
          <a:stretch>
            <a:fillRect/>
          </a:stretch>
        </p:blipFill>
        <p:spPr bwMode="auto">
          <a:xfrm>
            <a:off x="251520" y="2204864"/>
            <a:ext cx="4211638" cy="3178175"/>
          </a:xfrm>
          <a:prstGeom prst="rect">
            <a:avLst/>
          </a:prstGeom>
          <a:noFill/>
          <a:ln w="9525">
            <a:noFill/>
            <a:miter lim="800000"/>
            <a:headEnd/>
            <a:tailEnd/>
          </a:ln>
        </p:spPr>
      </p:pic>
      <p:sp>
        <p:nvSpPr>
          <p:cNvPr id="4" name="Title 3"/>
          <p:cNvSpPr>
            <a:spLocks noGrp="1"/>
          </p:cNvSpPr>
          <p:nvPr>
            <p:ph type="title" idx="4294967295"/>
          </p:nvPr>
        </p:nvSpPr>
        <p:spPr>
          <a:xfrm>
            <a:off x="0" y="155575"/>
            <a:ext cx="8892480" cy="1252538"/>
          </a:xfrm>
        </p:spPr>
        <p:txBody>
          <a:bodyPr>
            <a:normAutofit fontScale="90000"/>
          </a:bodyPr>
          <a:lstStyle/>
          <a:p>
            <a:pPr>
              <a:defRPr/>
            </a:pPr>
            <a:r>
              <a:rPr lang="en-US" sz="3600" dirty="0" smtClean="0">
                <a:solidFill>
                  <a:schemeClr val="accent1">
                    <a:satMod val="150000"/>
                  </a:schemeClr>
                </a:solidFill>
                <a:latin typeface="Franklin Gothic Demi" pitchFamily="34" charset="0"/>
                <a:cs typeface="Arial" charset="0"/>
              </a:rPr>
              <a:t>         SQUAMOUS CELL CARCINOMA (SKIN)</a:t>
            </a:r>
            <a:r>
              <a:rPr lang="en-US" sz="4400" dirty="0" smtClean="0">
                <a:latin typeface="Arial" charset="0"/>
                <a:cs typeface="Arial" charset="0"/>
              </a:rPr>
              <a:t/>
            </a:r>
            <a:br>
              <a:rPr lang="en-US" sz="4400" dirty="0" smtClean="0">
                <a:latin typeface="Arial" charset="0"/>
                <a:cs typeface="Arial" charset="0"/>
              </a:rPr>
            </a:br>
            <a:endParaRPr lang="en-US" dirty="0"/>
          </a:p>
        </p:txBody>
      </p:sp>
      <p:pic>
        <p:nvPicPr>
          <p:cNvPr id="98308" name="Picture 6" descr="http://www.mskcc.org/mskcc/shared/graphics/Scc.jpg"/>
          <p:cNvPicPr>
            <a:picLocks noChangeAspect="1" noChangeArrowheads="1"/>
          </p:cNvPicPr>
          <p:nvPr/>
        </p:nvPicPr>
        <p:blipFill>
          <a:blip r:embed="rId4" cstate="print"/>
          <a:srcRect/>
          <a:stretch>
            <a:fillRect/>
          </a:stretch>
        </p:blipFill>
        <p:spPr bwMode="auto">
          <a:xfrm>
            <a:off x="4860032" y="2204864"/>
            <a:ext cx="3995737" cy="32210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scc2"/>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r="-14545"/>
            </a:stretch>
          </a:blipFill>
          <a:ln w="9525">
            <a:solidFill>
              <a:schemeClr val="tx1"/>
            </a:solidFill>
            <a:miter lim="800000"/>
            <a:headEnd/>
            <a:tailEnd/>
          </a:ln>
          <a:effectLst/>
        </p:spPr>
        <p:txBody>
          <a:bodyPr/>
          <a:lstStyle/>
          <a:p>
            <a:r>
              <a:rPr lang="en-US"/>
              <a:t>SCC</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800" b="1" i="1" dirty="0" err="1" smtClean="0">
                <a:solidFill>
                  <a:schemeClr val="tx2">
                    <a:lumMod val="60000"/>
                    <a:lumOff val="40000"/>
                  </a:schemeClr>
                </a:solidFill>
              </a:rPr>
              <a:t>Squamous</a:t>
            </a:r>
            <a:r>
              <a:rPr lang="en-US" sz="2800" b="1" i="1" dirty="0" smtClean="0">
                <a:solidFill>
                  <a:schemeClr val="tx2">
                    <a:lumMod val="60000"/>
                    <a:lumOff val="40000"/>
                  </a:schemeClr>
                </a:solidFill>
              </a:rPr>
              <a:t> cell carcinoma of the skin : Section of the skin shows an ulcer covered by inflammatory </a:t>
            </a:r>
            <a:r>
              <a:rPr lang="en-US" sz="2800" b="1" i="1" dirty="0" err="1" smtClean="0">
                <a:solidFill>
                  <a:schemeClr val="tx2">
                    <a:lumMod val="60000"/>
                    <a:lumOff val="40000"/>
                  </a:schemeClr>
                </a:solidFill>
              </a:rPr>
              <a:t>exudate</a:t>
            </a:r>
            <a:r>
              <a:rPr lang="en-US" sz="2800" b="1" i="1" dirty="0" smtClean="0">
                <a:solidFill>
                  <a:schemeClr val="tx2">
                    <a:lumMod val="60000"/>
                    <a:lumOff val="40000"/>
                  </a:schemeClr>
                </a:solidFill>
              </a:rPr>
              <a:t> .</a:t>
            </a:r>
            <a:endParaRPr lang="en-US" sz="2800" b="1" i="1" dirty="0">
              <a:solidFill>
                <a:schemeClr val="tx2">
                  <a:lumMod val="60000"/>
                  <a:lumOff val="40000"/>
                </a:schemeClr>
              </a:solidFill>
            </a:endParaRPr>
          </a:p>
        </p:txBody>
      </p:sp>
      <p:sp>
        <p:nvSpPr>
          <p:cNvPr id="5" name="Content Placeholder 4"/>
          <p:cNvSpPr>
            <a:spLocks noGrp="1"/>
          </p:cNvSpPr>
          <p:nvPr>
            <p:ph idx="1"/>
          </p:nvPr>
        </p:nvSpPr>
        <p:spPr/>
        <p:txBody>
          <a:bodyPr/>
          <a:lstStyle/>
          <a:p>
            <a:r>
              <a:rPr lang="en-US" sz="2800" dirty="0" smtClean="0"/>
              <a:t>The dermis is infiltrated by masses of well differentiated malignant </a:t>
            </a:r>
            <a:r>
              <a:rPr lang="en-US" sz="2800" dirty="0" err="1" smtClean="0"/>
              <a:t>sqamous</a:t>
            </a:r>
            <a:r>
              <a:rPr lang="en-US" sz="2800" dirty="0" smtClean="0"/>
              <a:t> cells which are separated by fibrous tissue </a:t>
            </a:r>
            <a:r>
              <a:rPr lang="en-US" sz="2800" dirty="0" err="1" smtClean="0"/>
              <a:t>stroma</a:t>
            </a:r>
            <a:r>
              <a:rPr lang="en-US" dirty="0" smtClean="0"/>
              <a:t> </a:t>
            </a:r>
            <a:r>
              <a:rPr lang="en-US" sz="2800" dirty="0" smtClean="0"/>
              <a:t>with chronic inflammatory cells(</a:t>
            </a:r>
            <a:r>
              <a:rPr lang="en-US" sz="2800" dirty="0" err="1" smtClean="0"/>
              <a:t>desmoplastic</a:t>
            </a:r>
            <a:r>
              <a:rPr lang="en-US" sz="2800" dirty="0" smtClean="0"/>
              <a:t> reaction ) .          </a:t>
            </a:r>
          </a:p>
          <a:p>
            <a:r>
              <a:rPr lang="en-US" sz="2800" dirty="0" smtClean="0"/>
              <a:t> </a:t>
            </a:r>
            <a:r>
              <a:rPr lang="en-US" sz="2800" dirty="0" err="1" smtClean="0"/>
              <a:t>Tumour</a:t>
            </a:r>
            <a:r>
              <a:rPr lang="en-US" sz="2800" dirty="0" smtClean="0"/>
              <a:t> cells show </a:t>
            </a:r>
            <a:r>
              <a:rPr lang="en-US" sz="2800" dirty="0" err="1" smtClean="0"/>
              <a:t>pleomorphism,hyperchromatism</a:t>
            </a:r>
            <a:r>
              <a:rPr lang="en-US" sz="2800" dirty="0" smtClean="0"/>
              <a:t> and many mitotic figures .                   </a:t>
            </a:r>
          </a:p>
          <a:p>
            <a:r>
              <a:rPr lang="en-US" sz="2800" dirty="0" smtClean="0"/>
              <a:t>Pinkish laminated keratin pearls (epithelial cell nests) are present in the center of some cell masses .</a:t>
            </a:r>
            <a:endParaRPr lang="en-US" sz="28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3" cstate="print"/>
          <a:stretch>
            <a:fillRect/>
          </a:stretch>
        </p:blipFill>
        <p:spPr bwMode="auto">
          <a:xfrm>
            <a:off x="642910" y="428604"/>
            <a:ext cx="7660586" cy="5000660"/>
          </a:xfrm>
          <a:prstGeom prst="rect">
            <a:avLst/>
          </a:prstGeom>
          <a:noFill/>
          <a:ln>
            <a:noFill/>
          </a:ln>
        </p:spPr>
      </p:pic>
      <p:sp>
        <p:nvSpPr>
          <p:cNvPr id="108547" name="Title 4"/>
          <p:cNvSpPr>
            <a:spLocks noGrp="1"/>
          </p:cNvSpPr>
          <p:nvPr>
            <p:ph type="title"/>
          </p:nvPr>
        </p:nvSpPr>
        <p:spPr>
          <a:xfrm>
            <a:off x="642910" y="5143512"/>
            <a:ext cx="7772400" cy="1143000"/>
          </a:xfrm>
        </p:spPr>
        <p:txBody>
          <a:bodyPr>
            <a:normAutofit/>
          </a:bodyPr>
          <a:lstStyle/>
          <a:p>
            <a:pPr eaLnBrk="1" hangingPunct="1"/>
            <a:r>
              <a:rPr lang="en-US" sz="3600" b="1" dirty="0" smtClean="0"/>
              <a:t>Organ: </a:t>
            </a:r>
            <a:r>
              <a:rPr lang="pl-PL" sz="3600" b="1" dirty="0" smtClean="0"/>
              <a:t>Colon </a:t>
            </a:r>
            <a:r>
              <a:rPr lang="en-US" sz="3600" b="1" dirty="0" smtClean="0"/>
              <a:t>     </a:t>
            </a:r>
            <a:r>
              <a:rPr lang="en-US" sz="3600" b="1" dirty="0" err="1" smtClean="0"/>
              <a:t>Dx</a:t>
            </a:r>
            <a:r>
              <a:rPr lang="en-US" sz="3600" b="1" dirty="0" smtClean="0"/>
              <a:t>:</a:t>
            </a:r>
            <a:r>
              <a:rPr lang="pl-PL" sz="3600" b="1" dirty="0" smtClean="0"/>
              <a:t> adenocarcinoma</a:t>
            </a:r>
            <a:endParaRPr lang="en-US" dirty="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coloncancer"/>
          <p:cNvSpPr>
            <a:spLocks noGrp="1" noChangeAspect="1" noChangeArrowheads="1"/>
          </p:cNvSpPr>
          <p:nvPr isPhoto="1"/>
        </p:nvSpPr>
        <p:spPr bwMode="auto">
          <a:xfrm>
            <a:off x="323528" y="332656"/>
            <a:ext cx="8568952" cy="6192688"/>
          </a:xfrm>
          <a:prstGeom prst="rect">
            <a:avLst/>
          </a:prstGeom>
          <a:blipFill dpi="0" rotWithShape="1">
            <a:blip r:embed="rId2" cstate="print"/>
            <a:srcRect/>
            <a:stretch>
              <a:fillRect r="-20000"/>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9439275" cy="735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0" y="0"/>
            <a:ext cx="9496425" cy="737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Adenocarcinoma</a:t>
            </a:r>
            <a:r>
              <a:rPr lang="en-US" sz="3600" i="1" dirty="0" smtClean="0">
                <a:solidFill>
                  <a:schemeClr val="accent1">
                    <a:satMod val="150000"/>
                  </a:schemeClr>
                </a:solidFill>
                <a:latin typeface="Franklin Gothic Demi" pitchFamily="34" charset="0"/>
              </a:rPr>
              <a:t> of the large intestine: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large intestine shows:</a:t>
            </a:r>
            <a:endParaRPr lang="en-US" sz="3600" i="1" dirty="0">
              <a:solidFill>
                <a:schemeClr val="accent1">
                  <a:satMod val="150000"/>
                </a:schemeClr>
              </a:solidFill>
              <a:latin typeface="Franklin Gothic Demi" pitchFamily="34" charset="0"/>
            </a:endParaRPr>
          </a:p>
        </p:txBody>
      </p:sp>
      <p:sp>
        <p:nvSpPr>
          <p:cNvPr id="4" name="TextBox 3"/>
          <p:cNvSpPr txBox="1"/>
          <p:nvPr/>
        </p:nvSpPr>
        <p:spPr>
          <a:xfrm>
            <a:off x="214313" y="1500188"/>
            <a:ext cx="8715375" cy="3539430"/>
          </a:xfrm>
          <a:prstGeom prst="rect">
            <a:avLst/>
          </a:prstGeom>
          <a:noFill/>
        </p:spPr>
        <p:txBody>
          <a:bodyPr>
            <a:spAutoFit/>
          </a:bodyPr>
          <a:lstStyle/>
          <a:p>
            <a:pPr marL="531813" indent="-531813" algn="just" fontAlgn="auto">
              <a:spcBef>
                <a:spcPts val="0"/>
              </a:spcBef>
              <a:spcAft>
                <a:spcPts val="0"/>
              </a:spcAft>
              <a:defRPr/>
            </a:pPr>
            <a:r>
              <a:rPr lang="en-US" sz="2800" dirty="0" err="1" smtClean="0">
                <a:latin typeface="Franklin Gothic Demi" pitchFamily="34" charset="0"/>
                <a:cs typeface="+mn-cs"/>
              </a:rPr>
              <a:t>Tumour</a:t>
            </a:r>
            <a:r>
              <a:rPr lang="en-US" sz="2800" dirty="0" smtClean="0">
                <a:latin typeface="Franklin Gothic Demi" pitchFamily="34" charset="0"/>
                <a:cs typeface="+mn-cs"/>
              </a:rPr>
              <a:t> </a:t>
            </a:r>
            <a:r>
              <a:rPr lang="en-US" sz="2800" dirty="0">
                <a:latin typeface="Franklin Gothic Demi" pitchFamily="34" charset="0"/>
                <a:cs typeface="+mn-cs"/>
              </a:rPr>
              <a:t>consists of crowded irregular malignant </a:t>
            </a:r>
            <a:r>
              <a:rPr lang="en-US" sz="2800" dirty="0" err="1">
                <a:latin typeface="Franklin Gothic Demi" pitchFamily="34" charset="0"/>
                <a:cs typeface="+mn-cs"/>
              </a:rPr>
              <a:t>acini</a:t>
            </a:r>
            <a:r>
              <a:rPr lang="en-US" sz="2800" dirty="0">
                <a:latin typeface="Franklin Gothic Demi" pitchFamily="34" charset="0"/>
                <a:cs typeface="+mn-cs"/>
              </a:rPr>
              <a:t> separated by thin </a:t>
            </a:r>
            <a:r>
              <a:rPr lang="en-US" sz="2800" dirty="0" err="1">
                <a:latin typeface="Franklin Gothic Demi" pitchFamily="34" charset="0"/>
                <a:cs typeface="+mn-cs"/>
              </a:rPr>
              <a:t>fibrovascular</a:t>
            </a:r>
            <a:r>
              <a:rPr lang="en-US" sz="2800" dirty="0">
                <a:latin typeface="Franklin Gothic Demi" pitchFamily="34" charset="0"/>
                <a:cs typeface="+mn-cs"/>
              </a:rPr>
              <a:t> </a:t>
            </a:r>
            <a:r>
              <a:rPr lang="en-US" sz="2800" dirty="0" err="1">
                <a:latin typeface="Franklin Gothic Demi" pitchFamily="34" charset="0"/>
                <a:cs typeface="+mn-cs"/>
              </a:rPr>
              <a:t>stroma</a:t>
            </a:r>
            <a:r>
              <a:rPr lang="en-US" sz="2800" dirty="0">
                <a:latin typeface="Franklin Gothic Demi" pitchFamily="34" charset="0"/>
                <a:cs typeface="+mn-cs"/>
              </a:rPr>
              <a:t>.</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The </a:t>
            </a:r>
            <a:r>
              <a:rPr lang="en-US" sz="2800" dirty="0" err="1">
                <a:latin typeface="Franklin Gothic Demi" pitchFamily="34" charset="0"/>
                <a:cs typeface="+mn-cs"/>
              </a:rPr>
              <a:t>acini</a:t>
            </a:r>
            <a:r>
              <a:rPr lang="en-US" sz="2800" dirty="0">
                <a:latin typeface="Franklin Gothic Demi" pitchFamily="34" charset="0"/>
                <a:cs typeface="+mn-cs"/>
              </a:rPr>
              <a:t> are lined </a:t>
            </a:r>
            <a:r>
              <a:rPr lang="en-US" sz="2800" dirty="0" smtClean="0">
                <a:latin typeface="Franklin Gothic Demi" pitchFamily="34" charset="0"/>
                <a:cs typeface="+mn-cs"/>
              </a:rPr>
              <a:t>by </a:t>
            </a:r>
            <a:r>
              <a:rPr lang="en-US" sz="2800" dirty="0">
                <a:latin typeface="Franklin Gothic Demi" pitchFamily="34" charset="0"/>
                <a:cs typeface="+mn-cs"/>
              </a:rPr>
              <a:t>one or several layers of </a:t>
            </a:r>
            <a:r>
              <a:rPr lang="en-US" sz="2800" dirty="0" smtClean="0">
                <a:latin typeface="Franklin Gothic Demi" pitchFamily="34" charset="0"/>
              </a:rPr>
              <a:t>malignant</a:t>
            </a:r>
            <a:r>
              <a:rPr lang="en-US" sz="2800" dirty="0" smtClean="0">
                <a:latin typeface="Franklin Gothic Demi" pitchFamily="34" charset="0"/>
                <a:cs typeface="+mn-cs"/>
              </a:rPr>
              <a:t> </a:t>
            </a:r>
            <a:r>
              <a:rPr lang="en-US" sz="2800" dirty="0">
                <a:latin typeface="Franklin Gothic Demi" pitchFamily="34" charset="0"/>
                <a:cs typeface="+mn-cs"/>
              </a:rPr>
              <a:t>cells with papillary projection showing pleomorphism, </a:t>
            </a:r>
            <a:r>
              <a:rPr lang="en-US" sz="2800" dirty="0" err="1">
                <a:latin typeface="Franklin Gothic Demi" pitchFamily="34" charset="0"/>
                <a:cs typeface="+mn-cs"/>
              </a:rPr>
              <a:t>hyperchromatism</a:t>
            </a:r>
            <a:r>
              <a:rPr lang="en-US" sz="2800" dirty="0">
                <a:latin typeface="Franklin Gothic Demi" pitchFamily="34" charset="0"/>
                <a:cs typeface="+mn-cs"/>
              </a:rPr>
              <a:t> and few mitoses.</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Muscle coat is invaded by </a:t>
            </a:r>
            <a:r>
              <a:rPr lang="en-US" sz="2800" dirty="0" smtClean="0">
                <a:latin typeface="Franklin Gothic Demi" pitchFamily="34" charset="0"/>
              </a:rPr>
              <a:t>malignant</a:t>
            </a:r>
            <a:r>
              <a:rPr lang="en-US" sz="2800" dirty="0" smtClean="0">
                <a:latin typeface="Franklin Gothic Demi" pitchFamily="34" charset="0"/>
                <a:cs typeface="+mn-cs"/>
              </a:rPr>
              <a:t> </a:t>
            </a:r>
            <a:r>
              <a:rPr lang="en-US" sz="2800" dirty="0">
                <a:latin typeface="Franklin Gothic Demi" pitchFamily="34" charset="0"/>
                <a:cs typeface="+mn-cs"/>
              </a:rPr>
              <a:t>glands.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Mr. Amer Shafie\My Documents\My Pictures\leiomyosarcoma.jpg"/>
          <p:cNvPicPr>
            <a:picLocks noGrp="1" noChangeAspect="1" noChangeArrowheads="1"/>
          </p:cNvPicPr>
          <p:nvPr>
            <p:ph idx="4294967295"/>
          </p:nvPr>
        </p:nvPicPr>
        <p:blipFill>
          <a:blip r:embed="rId3" cstate="print"/>
          <a:srcRect/>
          <a:stretch>
            <a:fillRect/>
          </a:stretch>
        </p:blipFill>
        <p:spPr bwMode="auto">
          <a:xfrm>
            <a:off x="1763688" y="260648"/>
            <a:ext cx="5518150" cy="4525962"/>
          </a:xfrm>
          <a:prstGeom prst="rect">
            <a:avLst/>
          </a:prstGeom>
          <a:noFill/>
        </p:spPr>
      </p:pic>
      <p:sp>
        <p:nvSpPr>
          <p:cNvPr id="5" name="Rectangle 4"/>
          <p:cNvSpPr/>
          <p:nvPr/>
        </p:nvSpPr>
        <p:spPr>
          <a:xfrm>
            <a:off x="179512" y="5085184"/>
            <a:ext cx="8784976" cy="1384995"/>
          </a:xfrm>
          <a:prstGeom prst="rect">
            <a:avLst/>
          </a:prstGeom>
        </p:spPr>
        <p:txBody>
          <a:bodyPr wrap="square">
            <a:spAutoFit/>
          </a:bodyPr>
          <a:lstStyle/>
          <a:p>
            <a:r>
              <a:rPr lang="en-US" sz="2800" dirty="0" smtClean="0"/>
              <a:t> Cut surface of this </a:t>
            </a:r>
            <a:r>
              <a:rPr lang="en-US" sz="2800" dirty="0" err="1" smtClean="0"/>
              <a:t>leiomyosarcoma</a:t>
            </a:r>
            <a:r>
              <a:rPr lang="en-US" sz="2800" dirty="0" smtClean="0"/>
              <a:t> showing  ill defined pale and soft large fleshy mass with hemorrhage and necrosis.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885825" y="571500"/>
            <a:ext cx="737235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3630</TotalTime>
  <Words>1827</Words>
  <Application>Microsoft Office PowerPoint</Application>
  <PresentationFormat>On-screen Show (4:3)</PresentationFormat>
  <Paragraphs>262</Paragraphs>
  <Slides>100</Slides>
  <Notes>70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100</vt:i4>
      </vt:variant>
    </vt:vector>
  </HeadingPairs>
  <TitlesOfParts>
    <vt:vector size="103" baseType="lpstr">
      <vt:lpstr>Office Theme</vt:lpstr>
      <vt:lpstr>Bitmap Image</vt:lpstr>
      <vt:lpstr>Photo Editor Photo</vt:lpstr>
      <vt:lpstr>Foundation block, Final revision</vt:lpstr>
      <vt:lpstr>Slide 2</vt:lpstr>
      <vt:lpstr>Slide 3</vt:lpstr>
      <vt:lpstr>Slide 4</vt:lpstr>
      <vt:lpstr>Fatty change of the liver: Section of liver shows:</vt:lpstr>
      <vt:lpstr>Slide 6</vt:lpstr>
      <vt:lpstr> Coagulative necrosis in an infarcted  KIDNEY</vt:lpstr>
      <vt:lpstr>Coagulative necrosis in an infarcted kidney: Section of kidney shows:</vt:lpstr>
      <vt:lpstr>Slide 9</vt:lpstr>
      <vt:lpstr>Slide 10</vt:lpstr>
      <vt:lpstr>Slide 11</vt:lpstr>
      <vt:lpstr>Slide 12</vt:lpstr>
      <vt:lpstr> DYSTROPHIC CALCIFICATION </vt:lpstr>
      <vt:lpstr>Dystrophic calcification: Section of skin shows:</vt:lpstr>
      <vt:lpstr> Atrophy of the brain and testis</vt:lpstr>
      <vt:lpstr>Slide 16</vt:lpstr>
      <vt:lpstr>Slide 17</vt:lpstr>
      <vt:lpstr>Slide 18</vt:lpstr>
      <vt:lpstr>Slide 19</vt:lpstr>
      <vt:lpstr>Slide 20</vt:lpstr>
      <vt:lpstr>Slide 21</vt:lpstr>
      <vt:lpstr>Hyperplasia of the prostate: Section of prostate shows:</vt:lpstr>
      <vt:lpstr>Slide 23</vt:lpstr>
      <vt:lpstr>Slide 24</vt:lpstr>
      <vt:lpstr>Slide 25</vt:lpstr>
      <vt:lpstr>ACUTE FIBRINOUS PERICARDITIS</vt:lpstr>
      <vt:lpstr>Fibrinous Pericarditis:  Section of Heart shows:</vt:lpstr>
      <vt:lpstr>                Acute appendicitis</vt:lpstr>
      <vt:lpstr> ACUTE APPENDICITIS</vt:lpstr>
      <vt:lpstr>Acute Suppurative appendicitis: Cross Section of Appendix shows:</vt:lpstr>
      <vt:lpstr>          FOREIGN BODY REACTION                    (PILONIDAL SINUS)</vt:lpstr>
      <vt:lpstr> FOREIGN BODY REACTION  (PILONIDAL SINUS)</vt:lpstr>
      <vt:lpstr>Foreign Body reaction (Pilonidal sinus): Section of Skin Shows:</vt:lpstr>
      <vt:lpstr>Slide 34</vt:lpstr>
      <vt:lpstr> CHRONIC CHOLECYSTITIS</vt:lpstr>
      <vt:lpstr>Chronic cholecystitis: Section of gallbladder wall shows:</vt:lpstr>
      <vt:lpstr>Slide 37</vt:lpstr>
      <vt:lpstr> GRANULATION TISSUE</vt:lpstr>
      <vt:lpstr> GRANULATION TISSUE</vt:lpstr>
      <vt:lpstr>Granulation Tissue:   Section of fragments of edematous, loose connective tissue shows: </vt:lpstr>
      <vt:lpstr>Organizing thrombus in a case of pulmonary embolism</vt:lpstr>
      <vt:lpstr> ORGANIZING THROMBUS</vt:lpstr>
      <vt:lpstr>Organizing thrombus: Cross section of blood vessel shows:</vt:lpstr>
      <vt:lpstr>Slide 44</vt:lpstr>
      <vt:lpstr>Slide 45</vt:lpstr>
      <vt:lpstr>Slide 46</vt:lpstr>
      <vt:lpstr>Slide 47</vt:lpstr>
      <vt:lpstr>       Myocardial infarction       (Acute/recent stage)</vt:lpstr>
      <vt:lpstr> MYOCARDIAL INFARCTION  (LATE STAGE)</vt:lpstr>
      <vt:lpstr>Myocardial infarction: Section of myocardial shows:</vt:lpstr>
      <vt:lpstr>Slide 51</vt:lpstr>
      <vt:lpstr>Ghon’s Complex</vt:lpstr>
      <vt:lpstr>Slide 53</vt:lpstr>
      <vt:lpstr>Tuberculous Granulomas</vt:lpstr>
      <vt:lpstr>Slide 55</vt:lpstr>
      <vt:lpstr>Miliary tuberculosis of the lung : </vt:lpstr>
      <vt:lpstr>Slide 57</vt:lpstr>
      <vt:lpstr>Slide 58</vt:lpstr>
      <vt:lpstr>Slide 59</vt:lpstr>
      <vt:lpstr>Tuberculous lymphadenitis : Section of a lymph node shows: </vt:lpstr>
      <vt:lpstr> COLONIC BILHARZIASIS</vt:lpstr>
      <vt:lpstr> BILHARZIASIS (COLON)</vt:lpstr>
      <vt:lpstr>SCHISTOSOMIASIS OF THE URINARY BLADDER </vt:lpstr>
      <vt:lpstr>Bilharziasis of the rectum\urinary bladder: Section of fragments of rectal\urinary bladder mucosa shows:</vt:lpstr>
      <vt:lpstr>Slide 65</vt:lpstr>
      <vt:lpstr>Slide 66</vt:lpstr>
      <vt:lpstr>Slide 67</vt:lpstr>
      <vt:lpstr>Slide 68</vt:lpstr>
      <vt:lpstr>Slide 69</vt:lpstr>
      <vt:lpstr>            Lipoma of the neck</vt:lpstr>
      <vt:lpstr>Subcutaneous lipoma</vt:lpstr>
      <vt:lpstr>Lipoma</vt:lpstr>
      <vt:lpstr>Skin nevus</vt:lpstr>
      <vt:lpstr> NEVUS (SKIN)</vt:lpstr>
      <vt:lpstr>Nevus:  Section of Skin shows:  </vt:lpstr>
      <vt:lpstr>Slide 76</vt:lpstr>
      <vt:lpstr>Slide 77</vt:lpstr>
      <vt:lpstr>Leiomyoma: Section of tumour shows:</vt:lpstr>
      <vt:lpstr>Slide 79</vt:lpstr>
      <vt:lpstr> CHONDROMA OF BONE</vt:lpstr>
      <vt:lpstr>Chondroma: Section of tumour shows:</vt:lpstr>
      <vt:lpstr>Hemangioma </vt:lpstr>
      <vt:lpstr> HEMANGIOMA</vt:lpstr>
      <vt:lpstr>Hemangioma: Section of skin shows:</vt:lpstr>
      <vt:lpstr>Slide 85</vt:lpstr>
      <vt:lpstr>Slide 86</vt:lpstr>
      <vt:lpstr>Slide 87</vt:lpstr>
      <vt:lpstr> DERMOID CYST OF THE OVARY (BENIGN CYSTIC TERATOMA OF THE OVARY)</vt:lpstr>
      <vt:lpstr>Dermoid cyst of the ovary: section of the cyst wall shows:</vt:lpstr>
      <vt:lpstr>         SQUAMOUS CELL CARCINOMA (SKIN) </vt:lpstr>
      <vt:lpstr>Slide 91</vt:lpstr>
      <vt:lpstr>Squamous cell carcinoma of the skin : Section of the skin shows an ulcer covered by inflammatory exudate .</vt:lpstr>
      <vt:lpstr>Organ: Colon      Dx: adenocarcinoma</vt:lpstr>
      <vt:lpstr>Slide 94</vt:lpstr>
      <vt:lpstr>Slide 95</vt:lpstr>
      <vt:lpstr>Slide 96</vt:lpstr>
      <vt:lpstr>Adenocarcinoma of the large intestine: Section of large intestine shows:</vt:lpstr>
      <vt:lpstr>Slide 98</vt:lpstr>
      <vt:lpstr>Slide 99</vt:lpstr>
      <vt:lpstr>Section of this malignant soft tissue tumour;Leiomyosarcoma shows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Mr. Amer Shafie</dc:creator>
  <cp:lastModifiedBy>lib</cp:lastModifiedBy>
  <cp:revision>165</cp:revision>
  <dcterms:created xsi:type="dcterms:W3CDTF">2010-05-18T06:02:25Z</dcterms:created>
  <dcterms:modified xsi:type="dcterms:W3CDTF">2013-11-25T07:59:23Z</dcterms:modified>
</cp:coreProperties>
</file>