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8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6" r:id="rId16"/>
    <p:sldId id="287" r:id="rId17"/>
    <p:sldId id="288" r:id="rId18"/>
    <p:sldId id="289" r:id="rId19"/>
    <p:sldId id="290" r:id="rId20"/>
    <p:sldId id="303" r:id="rId21"/>
    <p:sldId id="304" r:id="rId22"/>
    <p:sldId id="305" r:id="rId23"/>
    <p:sldId id="300" r:id="rId24"/>
    <p:sldId id="291" r:id="rId25"/>
    <p:sldId id="292" r:id="rId26"/>
    <p:sldId id="293" r:id="rId27"/>
    <p:sldId id="294" r:id="rId28"/>
    <p:sldId id="295" r:id="rId29"/>
    <p:sldId id="301" r:id="rId30"/>
    <p:sldId id="302" r:id="rId31"/>
    <p:sldId id="296" r:id="rId32"/>
    <p:sldId id="297" r:id="rId33"/>
    <p:sldId id="298" r:id="rId34"/>
    <p:sldId id="29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27BFFA-5001-4192-84E3-354E8F414C93}">
          <p14:sldIdLst>
            <p14:sldId id="257"/>
            <p14:sldId id="258"/>
            <p14:sldId id="259"/>
          </p14:sldIdLst>
        </p14:section>
        <p14:section name="Untitled Section" id="{B17CBB66-C9AD-4784-AB56-4DE60DBEF3A0}">
          <p14:sldIdLst>
            <p14:sldId id="285"/>
            <p14:sldId id="260"/>
            <p14:sldId id="261"/>
            <p14:sldId id="262"/>
            <p14:sldId id="263"/>
            <p14:sldId id="264"/>
          </p14:sldIdLst>
        </p14:section>
        <p14:section name="Untitled Section" id="{99B8BD29-98A4-4BA1-B25D-19E03C762ED8}">
          <p14:sldIdLst>
            <p14:sldId id="265"/>
            <p14:sldId id="266"/>
            <p14:sldId id="267"/>
            <p14:sldId id="268"/>
            <p14:sldId id="269"/>
            <p14:sldId id="286"/>
            <p14:sldId id="287"/>
            <p14:sldId id="288"/>
            <p14:sldId id="289"/>
            <p14:sldId id="290"/>
            <p14:sldId id="303"/>
            <p14:sldId id="304"/>
            <p14:sldId id="305"/>
            <p14:sldId id="300"/>
            <p14:sldId id="291"/>
            <p14:sldId id="292"/>
            <p14:sldId id="293"/>
            <p14:sldId id="294"/>
            <p14:sldId id="295"/>
            <p14:sldId id="301"/>
            <p14:sldId id="302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613"/>
    <a:srgbClr val="88A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0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E396A-2D57-44DD-AC3C-A3A6EAD70AF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07838-8F89-4417-8F8E-7C37D47302D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99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EDD1D6-8619-492B-9ECB-C53CB68C5D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0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DE982C-0AFD-4E77-AE9F-6CB096A8B2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5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C014B3-850E-42A5-B718-D781EBF624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9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7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7774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3918-6677-4DDE-B6AE-24E597DE3C1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1522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269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312853-E221-41B4-9003-5CC6CE9A06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9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07838-8F89-4417-8F8E-7C37D47302D7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189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101182-DB7D-44A7-BB30-76EDB19859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949D6B-3736-4B98-A30C-C218F916FB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4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8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863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048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5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37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180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737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16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498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608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999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100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49575-F750-4402-9662-A82E706B41CE}" type="datetimeFigureOut">
              <a:rPr lang="en-IN" smtClean="0"/>
              <a:pPr/>
              <a:t>11/10/13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1B6A5-0042-4CE9-85E3-EA9334AB26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371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frm=1&amp;source=images&amp;cd=&amp;cad=rja&amp;docid=v15JAKx6mA3DKM&amp;tbnid=DWWeoAK7j0YfOM:&amp;ved=0CAUQjRw&amp;url=http://legacy.owensboro.kctcs.edu/gcaplan/anat2/histology/histo%20j%20digestive%20system.htm&amp;ei=WeNnUuuoKcG30QXikoHYDQ&amp;psig=AFQjCNGDxvqF1bq1xUJxmclGVuqm095RnQ&amp;ust=1382626223648163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www.google.com.sa/url?sa=i&amp;rct=j&amp;q=&amp;esrc=s&amp;frm=1&amp;source=images&amp;cd=&amp;cad=rja&amp;docid=v15JAKx6mA3DKM&amp;tbnid=DWWeoAK7j0YfOM:&amp;ved=0CAUQjRw&amp;url=http://legacy.owensboro.kctcs.edu/gcaplan/anat2/histology/histo%20j%20digestive%20system.htm&amp;ei=WeNnUuuoKcG30QXikoHYDQ&amp;psig=AFQjCNGDxvqF1bq1xUJxmclGVuqm095RnQ&amp;ust=1382626223648163" TargetMode="External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Granulomatous</a:t>
            </a:r>
            <a:r>
              <a:rPr lang="en-US" dirty="0" smtClean="0"/>
              <a:t>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 smtClean="0"/>
          </a:p>
          <a:p>
            <a:r>
              <a:rPr lang="en-US" smtClean="0"/>
              <a:t>24-10-13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UNG03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340768"/>
            <a:ext cx="5760641" cy="4968552"/>
          </a:xfrm>
          <a:noFill/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Epitheloid cells in Granuloma</a:t>
            </a:r>
          </a:p>
        </p:txBody>
      </p:sp>
      <p:sp>
        <p:nvSpPr>
          <p:cNvPr id="155652" name="AutoShape 4"/>
          <p:cNvSpPr>
            <a:spLocks noChangeArrowheads="1"/>
          </p:cNvSpPr>
          <p:nvPr/>
        </p:nvSpPr>
        <p:spPr bwMode="auto">
          <a:xfrm>
            <a:off x="1547664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5364088" y="2023630"/>
            <a:ext cx="1224136" cy="133350"/>
          </a:xfrm>
          <a:prstGeom prst="leftArrow">
            <a:avLst>
              <a:gd name="adj1" fmla="val 50000"/>
              <a:gd name="adj2" fmla="val 42857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4073771" y="4441687"/>
            <a:ext cx="2514453" cy="194692"/>
          </a:xfrm>
          <a:prstGeom prst="leftArrow">
            <a:avLst>
              <a:gd name="adj1" fmla="val 50000"/>
              <a:gd name="adj2" fmla="val 42857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2" name="TextBox 1"/>
          <p:cNvSpPr txBox="1"/>
          <p:nvPr/>
        </p:nvSpPr>
        <p:spPr>
          <a:xfrm>
            <a:off x="6860620" y="186466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8A945"/>
                </a:solidFill>
              </a:rPr>
              <a:t>lymphocytes</a:t>
            </a:r>
            <a:endParaRPr lang="en-US" sz="2400" dirty="0">
              <a:solidFill>
                <a:srgbClr val="88A94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7122" y="4159325"/>
            <a:ext cx="2555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8A945"/>
                </a:solidFill>
              </a:rPr>
              <a:t>Langhan's giant cell</a:t>
            </a:r>
            <a:endParaRPr lang="en-US" sz="2800" dirty="0">
              <a:solidFill>
                <a:srgbClr val="88A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0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autoUpdateAnimBg="0"/>
      <p:bldP spid="155652" grpId="0" animBg="1"/>
      <p:bldP spid="155653" grpId="0" animBg="1"/>
      <p:bldP spid="1556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8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1043608" y="3068960"/>
            <a:ext cx="7128792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Necrotizing (i.e., </a:t>
            </a:r>
            <a:r>
              <a:rPr lang="en-US" dirty="0" err="1"/>
              <a:t>caseating</a:t>
            </a:r>
            <a:r>
              <a:rPr lang="en-US" dirty="0"/>
              <a:t>) granulomas filled with acid fast bacilli. This is CLASSIC for TB.</a:t>
            </a:r>
          </a:p>
        </p:txBody>
      </p:sp>
    </p:spTree>
    <p:extLst>
      <p:ext uri="{BB962C8B-B14F-4D97-AF65-F5344CB8AC3E}">
        <p14:creationId xmlns:p14="http://schemas.microsoft.com/office/powerpoint/2010/main" val="126523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5013176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3600" b="1" dirty="0">
                <a:solidFill>
                  <a:srgbClr val="3333FF"/>
                </a:solidFill>
              </a:rPr>
              <a:t>AFB</a:t>
            </a:r>
            <a:r>
              <a:rPr lang="en-US" sz="36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5575959"/>
            <a:ext cx="8136904" cy="12003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*</a:t>
            </a:r>
            <a:r>
              <a:rPr lang="en-US" sz="3200" dirty="0" smtClean="0">
                <a:solidFill>
                  <a:srgbClr val="FF0000"/>
                </a:solidFill>
              </a:rPr>
              <a:t>The name of the stain (AFB).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OR   Ziehl-Neelsen stain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6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 which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langhan’s giant cells and peripheral rim of lymphocytes with or without caseation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Tuberculous lymphadenitis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104"/>
          </a:xfrm>
          <a:noFill/>
        </p:spPr>
        <p:txBody>
          <a:bodyPr>
            <a:normAutofit fontScale="85000" lnSpcReduction="20000"/>
          </a:bodyPr>
          <a:lstStyle/>
          <a:p>
            <a:pPr algn="l"/>
            <a:r>
              <a:rPr lang="en-US" sz="4200" dirty="0" smtClean="0">
                <a:solidFill>
                  <a:srgbClr val="CF5613"/>
                </a:solidFill>
              </a:rPr>
              <a:t>Clinical features:</a:t>
            </a:r>
          </a:p>
          <a:p>
            <a:pPr algn="l"/>
            <a:r>
              <a:rPr lang="en-US" dirty="0" smtClean="0">
                <a:solidFill>
                  <a:srgbClr val="88A945"/>
                </a:solidFill>
              </a:rPr>
              <a:t>1-night fever.</a:t>
            </a:r>
          </a:p>
          <a:p>
            <a:pPr algn="l"/>
            <a:r>
              <a:rPr lang="en-US" dirty="0" smtClean="0">
                <a:solidFill>
                  <a:srgbClr val="88A945"/>
                </a:solidFill>
              </a:rPr>
              <a:t>2-rise of temperature.</a:t>
            </a:r>
          </a:p>
          <a:p>
            <a:pPr algn="l"/>
            <a:r>
              <a:rPr lang="en-US" dirty="0" smtClean="0">
                <a:solidFill>
                  <a:srgbClr val="88A945"/>
                </a:solidFill>
              </a:rPr>
              <a:t>3-hemoptisis. </a:t>
            </a:r>
          </a:p>
          <a:p>
            <a:pPr algn="l"/>
            <a:r>
              <a:rPr lang="en-US" dirty="0" smtClean="0">
                <a:solidFill>
                  <a:srgbClr val="88A945"/>
                </a:solidFill>
              </a:rPr>
              <a:t>4-cough 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Mr. Amer Shafie\My Documents\My Pictures\499421250_99b8ddd5ff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08720"/>
            <a:ext cx="8128000" cy="475252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1560" y="116632"/>
            <a:ext cx="802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F5613"/>
                </a:solidFill>
              </a:rPr>
              <a:t>Enlarged </a:t>
            </a:r>
            <a:r>
              <a:rPr lang="en-US" sz="3600" dirty="0" err="1" smtClean="0">
                <a:solidFill>
                  <a:srgbClr val="CF5613"/>
                </a:solidFill>
              </a:rPr>
              <a:t>limph</a:t>
            </a:r>
            <a:r>
              <a:rPr lang="en-US" sz="3600" dirty="0" smtClean="0">
                <a:solidFill>
                  <a:srgbClr val="CF5613"/>
                </a:solidFill>
              </a:rPr>
              <a:t> node</a:t>
            </a:r>
            <a:endParaRPr lang="en-US" sz="3600" dirty="0">
              <a:solidFill>
                <a:srgbClr val="CF561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580526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There is no Areolar paces ,therefore it is not Lung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2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Mr. Amer Shafie\My Documents\My Pictures\PIC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6878"/>
            <a:ext cx="5112568" cy="6492482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187624" y="631776"/>
            <a:ext cx="100811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908720"/>
            <a:ext cx="190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F5613"/>
                </a:solidFill>
              </a:rPr>
              <a:t>Lymphocytes 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And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Plasma cells</a:t>
            </a:r>
            <a:endParaRPr lang="en-US" sz="2400" dirty="0">
              <a:solidFill>
                <a:srgbClr val="CF5613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47664" y="4908554"/>
            <a:ext cx="22395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4016" y="4308389"/>
            <a:ext cx="1619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F5613"/>
                </a:solidFill>
              </a:rPr>
              <a:t>Gaint cells</a:t>
            </a:r>
          </a:p>
          <a:p>
            <a:r>
              <a:rPr lang="en-US" sz="2000" dirty="0" smtClean="0">
                <a:solidFill>
                  <a:srgbClr val="CF5613"/>
                </a:solidFill>
              </a:rPr>
              <a:t>(Horse U shape)</a:t>
            </a:r>
            <a:endParaRPr lang="en-US" sz="2000" dirty="0">
              <a:solidFill>
                <a:srgbClr val="CF5613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580112" y="4077072"/>
            <a:ext cx="18002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80312" y="3423119"/>
            <a:ext cx="176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F5613"/>
                </a:solidFill>
              </a:rPr>
              <a:t>Epitheliod cells</a:t>
            </a:r>
            <a:endParaRPr lang="en-US" sz="2400" dirty="0">
              <a:solidFill>
                <a:srgbClr val="CF5613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480212" y="2348880"/>
            <a:ext cx="9001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24328" y="1933381"/>
            <a:ext cx="161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F5613"/>
                </a:solidFill>
              </a:rPr>
              <a:t>Caseated necrosis</a:t>
            </a:r>
            <a:endParaRPr lang="en-US" sz="2400" dirty="0">
              <a:solidFill>
                <a:srgbClr val="CF56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5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Mr. Amer Shafie\My Documents\My Pictures\PIC0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800"/>
            <a:ext cx="6152232" cy="6502400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1979712" y="3717032"/>
            <a:ext cx="3384376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512" y="2420888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88A945"/>
                </a:solidFill>
              </a:rPr>
              <a:t>Caseated necrosis</a:t>
            </a:r>
            <a:endParaRPr lang="en-US" sz="4000" dirty="0">
              <a:solidFill>
                <a:srgbClr val="88A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4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Tuberculous lymphadenitis 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a lymph node with connective tissue capsule and lymphoid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357188" y="2032000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Many round and oval tubercles/ granulomas with or without central caseation that appears </a:t>
            </a:r>
            <a:r>
              <a:rPr lang="en-US" sz="2800" dirty="0" err="1">
                <a:latin typeface="Franklin Gothic Demi" pitchFamily="34" charset="0"/>
              </a:rPr>
              <a:t>structureless</a:t>
            </a:r>
            <a:r>
              <a:rPr lang="en-US" sz="2800" dirty="0">
                <a:latin typeface="Franklin Gothic Demi" pitchFamily="34" charset="0"/>
              </a:rPr>
              <a:t>, homogenous and pink in </a:t>
            </a:r>
            <a:r>
              <a:rPr lang="en-US" sz="2800" dirty="0" err="1">
                <a:latin typeface="Franklin Gothic Demi" pitchFamily="34" charset="0"/>
              </a:rPr>
              <a:t>colour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granulomas consists of </a:t>
            </a:r>
            <a:r>
              <a:rPr lang="en-US" sz="2800" dirty="0" err="1">
                <a:latin typeface="Franklin Gothic Demi" pitchFamily="34" charset="0"/>
              </a:rPr>
              <a:t>epithelioid</a:t>
            </a:r>
            <a:r>
              <a:rPr lang="en-US" sz="2800" dirty="0">
                <a:latin typeface="Franklin Gothic Demi" pitchFamily="34" charset="0"/>
              </a:rPr>
              <a:t> cells, few langhan’s giant cells (large cell with multiple peripheral nuclei) and  peripheral rim of lymphocytes. </a:t>
            </a:r>
          </a:p>
        </p:txBody>
      </p:sp>
    </p:spTree>
    <p:extLst>
      <p:ext uri="{BB962C8B-B14F-4D97-AF65-F5344CB8AC3E}">
        <p14:creationId xmlns:p14="http://schemas.microsoft.com/office/powerpoint/2010/main" val="2934322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Bilharziasis of the colon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Intestine &amp; bladder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552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600" dirty="0">
                <a:cs typeface="+mn-cs"/>
              </a:rPr>
              <a:t>There are five species of flatworms that cause </a:t>
            </a:r>
            <a:r>
              <a:rPr lang="en-US" sz="2600" dirty="0" err="1">
                <a:cs typeface="+mn-cs"/>
              </a:rPr>
              <a:t>schistosomiasis</a:t>
            </a:r>
            <a:r>
              <a:rPr lang="en-US" sz="2600" dirty="0">
                <a:cs typeface="+mn-cs"/>
              </a:rPr>
              <a:t>. Each causes different symptoms</a:t>
            </a:r>
            <a:r>
              <a:rPr lang="en-US" sz="2600" dirty="0" smtClean="0">
                <a:cs typeface="+mn-cs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cs typeface="+mn-cs"/>
              </a:rPr>
              <a:t>Schistosomiasis </a:t>
            </a:r>
            <a:r>
              <a:rPr lang="en-US" sz="2600" dirty="0">
                <a:cs typeface="+mn-cs"/>
              </a:rPr>
              <a:t>may travel to different parts of the body, and its localization determines the person's symptoms.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i="1" dirty="0"/>
              <a:t> </a:t>
            </a:r>
            <a:r>
              <a:rPr lang="en-US" sz="2800" i="1" dirty="0" err="1" smtClean="0"/>
              <a:t>Schistosoma</a:t>
            </a:r>
            <a:r>
              <a:rPr lang="en-US" sz="2800" i="1" dirty="0" smtClean="0"/>
              <a:t> </a:t>
            </a:r>
            <a:r>
              <a:rPr lang="en-US" sz="2800" i="1" dirty="0" err="1"/>
              <a:t>mansoni</a:t>
            </a:r>
            <a:r>
              <a:rPr lang="en-US" sz="2800" dirty="0"/>
              <a:t> </a:t>
            </a:r>
            <a:r>
              <a:rPr lang="en-US" sz="2800" dirty="0" smtClean="0"/>
              <a:t> and </a:t>
            </a:r>
            <a:r>
              <a:rPr lang="en-US" sz="2800" i="1" dirty="0" err="1"/>
              <a:t>Schistosoma</a:t>
            </a:r>
            <a:r>
              <a:rPr lang="en-US" sz="2800" i="1" dirty="0"/>
              <a:t> </a:t>
            </a:r>
            <a:r>
              <a:rPr lang="en-US" sz="2800" i="1" dirty="0" err="1"/>
              <a:t>japonicum</a:t>
            </a:r>
            <a:r>
              <a:rPr lang="en-US" sz="2800" i="1" dirty="0"/>
              <a:t> </a:t>
            </a:r>
            <a:r>
              <a:rPr lang="en-US" sz="2800" dirty="0" smtClean="0"/>
              <a:t>cause </a:t>
            </a:r>
            <a:r>
              <a:rPr lang="en-US" sz="2800" dirty="0"/>
              <a:t>intestinal </a:t>
            </a:r>
            <a:r>
              <a:rPr lang="en-US" sz="2800" dirty="0" err="1"/>
              <a:t>schistosomiasis</a:t>
            </a:r>
            <a:r>
              <a:rPr lang="en-US" sz="2800" dirty="0"/>
              <a:t>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i="1" dirty="0" err="1"/>
              <a:t>Schistosoma</a:t>
            </a:r>
            <a:r>
              <a:rPr lang="en-US" sz="2800" i="1" dirty="0"/>
              <a:t> </a:t>
            </a:r>
            <a:r>
              <a:rPr lang="en-US" sz="2800" i="1" dirty="0" err="1"/>
              <a:t>haematobium</a:t>
            </a:r>
            <a:r>
              <a:rPr lang="en-US" sz="2800" dirty="0"/>
              <a:t> causes urinary </a:t>
            </a:r>
            <a:r>
              <a:rPr lang="en-US" sz="2800" dirty="0" err="1"/>
              <a:t>schistosomiasis</a:t>
            </a:r>
            <a:r>
              <a:rPr lang="en-US" sz="2800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260648"/>
            <a:ext cx="8136904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Schistosomiasis or bilharzia is a disease affecting many people in developing countries. In the form of 'acute' </a:t>
            </a:r>
            <a:r>
              <a:rPr lang="en-US" altLang="en-US" sz="2400" dirty="0" err="1"/>
              <a:t>schistosomiasis</a:t>
            </a:r>
            <a:r>
              <a:rPr lang="en-US" altLang="en-US" sz="2400" dirty="0"/>
              <a:t> it is sometimes referred to as snail fever and cutaneous </a:t>
            </a:r>
            <a:r>
              <a:rPr lang="en-US" altLang="en-US" sz="2400" dirty="0" err="1"/>
              <a:t>schistosomiasis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81626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dirty="0" smtClean="0"/>
              <a:t>Schistosomiasis life cycle. </a:t>
            </a:r>
            <a:endParaRPr lang="en-US" altLang="en-US" dirty="0" smtClean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>
                <a:cs typeface="+mn-cs"/>
              </a:rPr>
              <a:t>Schistosomes</a:t>
            </a:r>
            <a:r>
              <a:rPr lang="en-US" dirty="0">
                <a:cs typeface="+mn-cs"/>
              </a:rPr>
              <a:t> have a </a:t>
            </a:r>
            <a:r>
              <a:rPr lang="en-US" dirty="0" err="1">
                <a:cs typeface="+mn-cs"/>
              </a:rPr>
              <a:t>trematode</a:t>
            </a:r>
            <a:r>
              <a:rPr lang="en-US" dirty="0">
                <a:cs typeface="+mn-cs"/>
              </a:rPr>
              <a:t> vertebrate-invertebrate lifecycle (infecting both a vertebrate and invertebrate), with humans being the definitive </a:t>
            </a:r>
            <a:r>
              <a:rPr lang="en-US" dirty="0" smtClean="0">
                <a:cs typeface="+mn-cs"/>
              </a:rPr>
              <a:t>host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cs typeface="+mn-cs"/>
              </a:rPr>
              <a:t>The life cycles of all human </a:t>
            </a:r>
            <a:r>
              <a:rPr lang="en-US" dirty="0" err="1">
                <a:cs typeface="+mn-cs"/>
              </a:rPr>
              <a:t>schistosomes</a:t>
            </a:r>
            <a:r>
              <a:rPr lang="en-US" dirty="0">
                <a:cs typeface="+mn-cs"/>
              </a:rPr>
              <a:t> are similar: parasite eggs are released into the environment from infected individuals. The eggs hatch on contact with fresh water to release the free-swimming </a:t>
            </a:r>
            <a:r>
              <a:rPr lang="en-US" b="1" dirty="0" err="1">
                <a:cs typeface="+mn-cs"/>
              </a:rPr>
              <a:t>miracidium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عنصر نائب للمحتوى 3" descr="Image: Schistosomiasis Life Cycle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44016"/>
            <a:ext cx="9036496" cy="6741368"/>
          </a:xfrm>
        </p:spPr>
      </p:pic>
    </p:spTree>
    <p:extLst>
      <p:ext uri="{BB962C8B-B14F-4D97-AF65-F5344CB8AC3E}">
        <p14:creationId xmlns:p14="http://schemas.microsoft.com/office/powerpoint/2010/main" val="235259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gacy.owensboro.kctcs.edu/gcaplan/anat2/histology/colo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42493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0"/>
            <a:ext cx="145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Normal colon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812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COLONIC BILHARZIASIS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ttp://legacy.owensboro.kctcs.edu/gcaplan/anat2/histology/colo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316"/>
            <a:ext cx="914400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39183" y="6324128"/>
            <a:ext cx="1904817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IN" sz="2400" b="1" dirty="0"/>
              <a:t>Normal colon</a:t>
            </a:r>
          </a:p>
        </p:txBody>
      </p:sp>
    </p:spTree>
    <p:extLst>
      <p:ext uri="{BB962C8B-B14F-4D97-AF65-F5344CB8AC3E}">
        <p14:creationId xmlns:p14="http://schemas.microsoft.com/office/powerpoint/2010/main" val="2062100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86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BILHARZIASIS (COLON)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83" y="1184531"/>
            <a:ext cx="5364088" cy="52819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995936" y="2665368"/>
            <a:ext cx="720080" cy="9796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15816" y="2849936"/>
            <a:ext cx="504056" cy="795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4744" y="5015022"/>
            <a:ext cx="504056" cy="7902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0032" y="3155196"/>
            <a:ext cx="100811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77450" y="2348880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8A945"/>
                </a:solidFill>
              </a:rPr>
              <a:t>  Ova</a:t>
            </a:r>
          </a:p>
          <a:p>
            <a:r>
              <a:rPr lang="en-US" sz="2400" dirty="0" smtClean="0">
                <a:solidFill>
                  <a:srgbClr val="88A945"/>
                </a:solidFill>
              </a:rPr>
              <a:t>Surrounded by granuloma tissue </a:t>
            </a:r>
            <a:r>
              <a:rPr lang="en-US" sz="2000" dirty="0" smtClean="0">
                <a:solidFill>
                  <a:srgbClr val="0070C0"/>
                </a:solidFill>
              </a:rPr>
              <a:t>(ova=egg=shell)</a:t>
            </a:r>
          </a:p>
          <a:p>
            <a:r>
              <a:rPr lang="en-US" sz="2000" dirty="0" smtClean="0">
                <a:solidFill>
                  <a:srgbClr val="88A945"/>
                </a:solidFill>
              </a:rPr>
              <a:t> </a:t>
            </a:r>
          </a:p>
          <a:p>
            <a:endParaRPr lang="en-US" sz="2400" dirty="0">
              <a:solidFill>
                <a:srgbClr val="88A94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8104" y="4847487"/>
            <a:ext cx="3384376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8A945"/>
                </a:solidFill>
              </a:rPr>
              <a:t>Symptoms: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1-fever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2-bleeding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3-itching.</a:t>
            </a:r>
            <a:endParaRPr lang="en-US" sz="2400" dirty="0">
              <a:solidFill>
                <a:srgbClr val="CF56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90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SCHISTOSOMIASIS OF THE URINARY BLADDER </a:t>
            </a:r>
            <a:r>
              <a:rPr lang="en-US" sz="3600" dirty="0" smtClean="0">
                <a:solidFill>
                  <a:srgbClr val="88A945"/>
                </a:solidFill>
                <a:latin typeface="Franklin Gothic Demi" pitchFamily="34" charset="0"/>
              </a:rPr>
              <a:t>(Bladder cancer) </a:t>
            </a:r>
            <a:endParaRPr lang="en-US" sz="3600" dirty="0">
              <a:solidFill>
                <a:srgbClr val="88A945"/>
              </a:solidFill>
              <a:latin typeface="Franklin Gothic Demi" pitchFamily="34" charset="0"/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1" y="1477384"/>
            <a:ext cx="5581662" cy="519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817346" y="1844824"/>
            <a:ext cx="1512168" cy="13681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55976" y="2524410"/>
            <a:ext cx="2808312" cy="449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73343" y="2201244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F5613"/>
                </a:solidFill>
                <a:latin typeface="+mj-lt"/>
              </a:rPr>
              <a:t>Ova of Schistosomiasis </a:t>
            </a:r>
            <a:endParaRPr lang="en-US" dirty="0">
              <a:solidFill>
                <a:srgbClr val="CF5613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222492"/>
            <a:ext cx="1512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F5613"/>
                </a:solidFill>
              </a:rPr>
              <a:t>Spikes: </a:t>
            </a:r>
            <a:r>
              <a:rPr lang="en-US" sz="2000" dirty="0" smtClean="0">
                <a:solidFill>
                  <a:srgbClr val="88A945"/>
                </a:solidFill>
              </a:rPr>
              <a:t>determine the type of bilharziasis</a:t>
            </a:r>
            <a:endParaRPr lang="en-US" sz="2000" dirty="0">
              <a:solidFill>
                <a:srgbClr val="88A945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547664" y="2060848"/>
            <a:ext cx="2025766" cy="64807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522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Bilharziasis of the rectum\urinary bladder: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rectal\urinary bladder mucosa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85750" y="2179638"/>
            <a:ext cx="85725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Bilharzial ova with yellow brown shells in mucosa and submucosa surrounded by fibrosis and chronic inflammatory cells consisting of lymphocytes, plasma cells and many eosinophils.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Few granulomas are seen around the ova.</a:t>
            </a:r>
          </a:p>
        </p:txBody>
      </p:sp>
    </p:spTree>
    <p:extLst>
      <p:ext uri="{BB962C8B-B14F-4D97-AF65-F5344CB8AC3E}">
        <p14:creationId xmlns:p14="http://schemas.microsoft.com/office/powerpoint/2010/main" val="1304755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5- </a:t>
            </a:r>
            <a:r>
              <a:rPr lang="en-US" sz="4000" dirty="0" err="1" smtClean="0"/>
              <a:t>Cutaneous</a:t>
            </a:r>
            <a:r>
              <a:rPr lang="en-US" sz="4000" dirty="0" smtClean="0"/>
              <a:t> </a:t>
            </a:r>
            <a:r>
              <a:rPr lang="en-US" sz="4000" dirty="0" err="1" smtClean="0"/>
              <a:t>leishmaniasis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smtClean="0">
                <a:solidFill>
                  <a:srgbClr val="FF0000"/>
                </a:solidFill>
                <a:latin typeface="CG Times 12pt"/>
              </a:rPr>
              <a:t>Leishmaniasis</a:t>
            </a:r>
            <a:endParaRPr lang="en-US" smtClean="0"/>
          </a:p>
        </p:txBody>
      </p:sp>
      <p:sp>
        <p:nvSpPr>
          <p:cNvPr id="5427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 i="1" dirty="0" err="1" smtClean="0"/>
              <a:t>Protozoal</a:t>
            </a:r>
            <a:r>
              <a:rPr lang="en-US" sz="1600" dirty="0" smtClean="0"/>
              <a:t> disease.</a:t>
            </a:r>
          </a:p>
          <a:p>
            <a:pPr>
              <a:buFontTx/>
              <a:buNone/>
            </a:pP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transmitted to human via the bite of the female </a:t>
            </a:r>
            <a:r>
              <a:rPr lang="en-US" sz="1600" i="1" dirty="0" err="1" smtClean="0"/>
              <a:t>sandfly</a:t>
            </a:r>
            <a:endParaRPr lang="en-US" sz="1600" i="1" dirty="0" smtClean="0"/>
          </a:p>
          <a:p>
            <a:endParaRPr lang="en-US" sz="1600" i="1" dirty="0" smtClean="0"/>
          </a:p>
          <a:p>
            <a:endParaRPr lang="en-US" sz="1600" i="1" dirty="0" smtClean="0"/>
          </a:p>
          <a:p>
            <a:endParaRPr lang="en-US" sz="1600" i="1" dirty="0" smtClean="0"/>
          </a:p>
          <a:p>
            <a:r>
              <a:rPr lang="en-US" sz="1600" i="1" dirty="0" smtClean="0"/>
              <a:t>Animal reservoir </a:t>
            </a:r>
            <a:r>
              <a:rPr lang="en-US" sz="1600" dirty="0" smtClean="0"/>
              <a:t>is required to persist.</a:t>
            </a:r>
            <a:endParaRPr lang="en-US" sz="1600" i="1" dirty="0" smtClean="0"/>
          </a:p>
          <a:p>
            <a:endParaRPr lang="en-US" dirty="0" smtClean="0"/>
          </a:p>
        </p:txBody>
      </p:sp>
      <p:pic>
        <p:nvPicPr>
          <p:cNvPr id="5427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600200"/>
            <a:ext cx="1666875" cy="2019300"/>
          </a:xfrm>
        </p:spPr>
      </p:pic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7432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80" name="Straight Arrow Connector 12"/>
          <p:cNvCxnSpPr>
            <a:cxnSpLocks noChangeShapeType="1"/>
          </p:cNvCxnSpPr>
          <p:nvPr/>
        </p:nvCxnSpPr>
        <p:spPr bwMode="auto">
          <a:xfrm flipV="1">
            <a:off x="2590800" y="3276600"/>
            <a:ext cx="4495800" cy="533400"/>
          </a:xfrm>
          <a:prstGeom prst="straightConnector1">
            <a:avLst/>
          </a:prstGeom>
          <a:noFill/>
          <a:ln w="34925" algn="ctr">
            <a:solidFill>
              <a:srgbClr val="FF0000">
                <a:alpha val="96077"/>
              </a:srgb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1" name="Straight Arrow Connector 13"/>
          <p:cNvCxnSpPr>
            <a:cxnSpLocks noChangeShapeType="1"/>
          </p:cNvCxnSpPr>
          <p:nvPr/>
        </p:nvCxnSpPr>
        <p:spPr bwMode="auto">
          <a:xfrm>
            <a:off x="2209800" y="5029200"/>
            <a:ext cx="4114800" cy="228600"/>
          </a:xfrm>
          <a:prstGeom prst="straightConnector1">
            <a:avLst/>
          </a:prstGeom>
          <a:noFill/>
          <a:ln w="34925" algn="ctr">
            <a:solidFill>
              <a:srgbClr val="FF0000">
                <a:alpha val="96077"/>
              </a:srgb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82" name="Picture 11" descr="http://wiz2.pharm.wayne.edu/module/leishman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57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Tuberculosis of the lung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689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Leishmaniasis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Life cycle</a:t>
            </a:r>
          </a:p>
        </p:txBody>
      </p:sp>
      <p:pic>
        <p:nvPicPr>
          <p:cNvPr id="55299" name="Picture 2" descr="F:\LESHMANIA\Life%20Cycl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066800"/>
            <a:ext cx="8568952" cy="5762625"/>
          </a:xfrm>
        </p:spPr>
      </p:pic>
      <p:pic>
        <p:nvPicPr>
          <p:cNvPr id="55300" name="Picture 5" descr="http://wiz2.pharm.wayne.edu/module/leishman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2647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64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Picture 1" descr="C:\Documents and Settings\Mr. Amer Shafie\My Documents\My Picture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05" y="260648"/>
            <a:ext cx="3600400" cy="4464496"/>
          </a:xfrm>
          <a:prstGeom prst="rect">
            <a:avLst/>
          </a:prstGeom>
          <a:noFill/>
        </p:spPr>
      </p:pic>
      <p:pic>
        <p:nvPicPr>
          <p:cNvPr id="133122" name="Picture 2" descr="http://t1.gstatic.com/images?q=tbn:ANd9GcTtVUm0B7Ok_88imLBPvpRUsbwSWm4r5fXQuAetm6sBq_PcCFUMK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115" y="296652"/>
            <a:ext cx="3672408" cy="439248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73905" y="5301208"/>
            <a:ext cx="4530143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8A945"/>
                </a:solidFill>
              </a:rPr>
              <a:t>Description: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-</a:t>
            </a:r>
            <a:r>
              <a:rPr lang="en-US" sz="2400" dirty="0" err="1" smtClean="0">
                <a:solidFill>
                  <a:srgbClr val="CF5613"/>
                </a:solidFill>
              </a:rPr>
              <a:t>Fllcerated</a:t>
            </a:r>
            <a:r>
              <a:rPr lang="en-US" sz="2400" dirty="0" smtClean="0">
                <a:solidFill>
                  <a:srgbClr val="CF5613"/>
                </a:solidFill>
              </a:rPr>
              <a:t> crusted lesion</a:t>
            </a:r>
          </a:p>
          <a:p>
            <a:r>
              <a:rPr lang="en-US" sz="2400" dirty="0" smtClean="0">
                <a:solidFill>
                  <a:srgbClr val="CF5613"/>
                </a:solidFill>
              </a:rPr>
              <a:t>-Also there is </a:t>
            </a:r>
            <a:r>
              <a:rPr lang="en-US" sz="2400" dirty="0" err="1" smtClean="0">
                <a:solidFill>
                  <a:srgbClr val="CF5613"/>
                </a:solidFill>
              </a:rPr>
              <a:t>hemorrage</a:t>
            </a:r>
            <a:endParaRPr lang="en-US" sz="2400" dirty="0">
              <a:solidFill>
                <a:srgbClr val="CF561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6956" y="4751023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Only in the skin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2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C:\Documents and Settings\Mr. Amer Shafie\My Documents\My Pictures\leishmaniasis_1_061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24328" cy="48245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62608" y="116632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8A945"/>
                </a:solidFill>
              </a:rPr>
              <a:t>Collection of macrophages (engulf particles)</a:t>
            </a:r>
            <a:endParaRPr lang="en-US" sz="3200" dirty="0">
              <a:solidFill>
                <a:srgbClr val="88A945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038528" y="1484784"/>
            <a:ext cx="91784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24328" y="162880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F5613"/>
                </a:solidFill>
              </a:rPr>
              <a:t>epidermis</a:t>
            </a:r>
            <a:endParaRPr lang="en-US" sz="2400" dirty="0">
              <a:solidFill>
                <a:srgbClr val="CF56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6062883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Many macrophages with engulfed organism.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http://www.e-ijd.org/articles/2011/56/4/images/IndianJDermatol_2011_56_4_428_84750_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7344816" cy="489654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5949281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Histological view shows marked cellular infiltration and parasites (</a:t>
            </a:r>
            <a:r>
              <a:rPr lang="en-US" sz="2400" dirty="0" err="1" smtClean="0"/>
              <a:t>Leishman</a:t>
            </a:r>
            <a:r>
              <a:rPr lang="en-US" sz="2400" dirty="0" smtClean="0"/>
              <a:t> bodies) within macrophages 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79912" y="828314"/>
            <a:ext cx="648072" cy="13765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67744" y="30509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F5613"/>
                </a:solidFill>
              </a:rPr>
              <a:t>macrophages</a:t>
            </a:r>
            <a:endParaRPr lang="en-US" sz="2800" dirty="0">
              <a:solidFill>
                <a:srgbClr val="CF5613"/>
              </a:solidFill>
            </a:endParaRPr>
          </a:p>
        </p:txBody>
      </p:sp>
      <p:cxnSp>
        <p:nvCxnSpPr>
          <p:cNvPr id="11" name="Straight Arrow Connector 10"/>
          <p:cNvCxnSpPr>
            <a:stCxn id="16" idx="1"/>
          </p:cNvCxnSpPr>
          <p:nvPr/>
        </p:nvCxnSpPr>
        <p:spPr>
          <a:xfrm flipH="1" flipV="1">
            <a:off x="5220072" y="4077994"/>
            <a:ext cx="2520280" cy="2397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40352" y="3933056"/>
            <a:ext cx="1403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CF5613"/>
                </a:solidFill>
              </a:rPr>
              <a:t>Leishman</a:t>
            </a:r>
            <a:r>
              <a:rPr lang="en-US" sz="2200" dirty="0">
                <a:solidFill>
                  <a:srgbClr val="CF5613"/>
                </a:solidFill>
              </a:rPr>
              <a:t> bodies</a:t>
            </a:r>
          </a:p>
        </p:txBody>
      </p:sp>
    </p:spTree>
    <p:extLst>
      <p:ext uri="{BB962C8B-B14F-4D97-AF65-F5344CB8AC3E}">
        <p14:creationId xmlns:p14="http://schemas.microsoft.com/office/powerpoint/2010/main" val="382598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5445224"/>
            <a:ext cx="784887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Picture  shows a macrophage containing </a:t>
            </a:r>
            <a:r>
              <a:rPr lang="en-US" sz="2400" dirty="0" err="1" smtClean="0"/>
              <a:t>Leishmania</a:t>
            </a:r>
            <a:r>
              <a:rPr lang="en-US" sz="2400" dirty="0" smtClean="0"/>
              <a:t>  </a:t>
            </a:r>
            <a:r>
              <a:rPr lang="en-US" sz="2400" dirty="0" err="1" smtClean="0"/>
              <a:t>amastigotes</a:t>
            </a:r>
            <a:r>
              <a:rPr lang="en-US" sz="2400" dirty="0" smtClean="0"/>
              <a:t> with characteristic features (round nucleus, rod-shaped </a:t>
            </a:r>
            <a:r>
              <a:rPr lang="en-US" sz="2400" dirty="0" err="1" smtClean="0"/>
              <a:t>kinetoplast</a:t>
            </a:r>
            <a:r>
              <a:rPr lang="en-US" sz="2400" dirty="0" smtClean="0"/>
              <a:t>; arrows) .</a:t>
            </a:r>
            <a:endParaRPr lang="en-US" sz="2400" dirty="0"/>
          </a:p>
        </p:txBody>
      </p:sp>
      <p:pic>
        <p:nvPicPr>
          <p:cNvPr id="130050" name="Picture 2" descr="Image of a bone marrow biopsy showing a macrophage containing Leishmania amastigot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992" y="332656"/>
            <a:ext cx="3744416" cy="396044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868144" y="373358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F5613"/>
                </a:solidFill>
              </a:rPr>
              <a:t>Leishman</a:t>
            </a:r>
            <a:r>
              <a:rPr lang="en-US" sz="2400" dirty="0">
                <a:solidFill>
                  <a:srgbClr val="CF5613"/>
                </a:solidFill>
              </a:rPr>
              <a:t> </a:t>
            </a:r>
            <a:r>
              <a:rPr lang="en-US" sz="2400" dirty="0" smtClean="0">
                <a:solidFill>
                  <a:srgbClr val="CF5613"/>
                </a:solidFill>
              </a:rPr>
              <a:t>bodies</a:t>
            </a:r>
            <a:endParaRPr lang="en-US" sz="2400" dirty="0">
              <a:solidFill>
                <a:srgbClr val="CF5613"/>
              </a:solidFill>
            </a:endParaRPr>
          </a:p>
          <a:p>
            <a:r>
              <a:rPr lang="en-US" sz="2400" dirty="0" err="1" smtClean="0">
                <a:solidFill>
                  <a:srgbClr val="CF5613"/>
                </a:solidFill>
              </a:rPr>
              <a:t>Amastigotes</a:t>
            </a:r>
            <a:endParaRPr lang="en-US" sz="2400" dirty="0">
              <a:solidFill>
                <a:srgbClr val="CF561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39722" y="908719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F5613"/>
                </a:solidFill>
              </a:rPr>
              <a:t>kinetoplast</a:t>
            </a:r>
            <a:endParaRPr lang="en-US" sz="3200" dirty="0">
              <a:solidFill>
                <a:srgbClr val="CF5613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563888" y="1278053"/>
            <a:ext cx="1944216" cy="23577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915816" y="1278052"/>
            <a:ext cx="2592288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 rot="16200000">
            <a:off x="2915816" y="2594206"/>
            <a:ext cx="648072" cy="2952328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4599798" y="4063085"/>
            <a:ext cx="1188132" cy="2227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56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hon comple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219200"/>
            <a:ext cx="5832648" cy="4298031"/>
          </a:xfrm>
          <a:noFill/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Ghon’s Complex (Lung)</a:t>
            </a:r>
          </a:p>
        </p:txBody>
      </p:sp>
      <p:sp>
        <p:nvSpPr>
          <p:cNvPr id="143364" name="AutoShape 4"/>
          <p:cNvSpPr>
            <a:spLocks noChangeArrowheads="1"/>
          </p:cNvSpPr>
          <p:nvPr/>
        </p:nvSpPr>
        <p:spPr bwMode="auto">
          <a:xfrm>
            <a:off x="899592" y="2912510"/>
            <a:ext cx="685800" cy="313917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43365" name="AutoShape 5"/>
          <p:cNvSpPr>
            <a:spLocks noChangeArrowheads="1"/>
          </p:cNvSpPr>
          <p:nvPr/>
        </p:nvSpPr>
        <p:spPr bwMode="auto">
          <a:xfrm>
            <a:off x="5230657" y="2912510"/>
            <a:ext cx="925519" cy="276225"/>
          </a:xfrm>
          <a:prstGeom prst="leftArrow">
            <a:avLst>
              <a:gd name="adj1" fmla="val 50000"/>
              <a:gd name="adj2" fmla="val 4000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2" name="TextBox 1"/>
          <p:cNvSpPr txBox="1"/>
          <p:nvPr/>
        </p:nvSpPr>
        <p:spPr>
          <a:xfrm>
            <a:off x="6168249" y="2573568"/>
            <a:ext cx="298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Caseous necrosis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(</a:t>
            </a:r>
            <a:r>
              <a:rPr lang="en-US" sz="2400" dirty="0">
                <a:solidFill>
                  <a:srgbClr val="0070C0"/>
                </a:solidFill>
              </a:rPr>
              <a:t>Yellowish areas 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80526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F5613"/>
                </a:solidFill>
              </a:rPr>
              <a:t>Ghon’s complex consist of </a:t>
            </a:r>
            <a:r>
              <a:rPr lang="en-US" sz="2400" dirty="0" err="1" smtClean="0">
                <a:solidFill>
                  <a:srgbClr val="CF5613"/>
                </a:solidFill>
              </a:rPr>
              <a:t>Ghon</a:t>
            </a:r>
            <a:r>
              <a:rPr lang="en-US" sz="2400" dirty="0" smtClean="0">
                <a:solidFill>
                  <a:srgbClr val="CF5613"/>
                </a:solidFill>
              </a:rPr>
              <a:t> focus in the lung and lymphadenopathy. </a:t>
            </a:r>
            <a:endParaRPr lang="en-US" sz="2400" dirty="0">
              <a:solidFill>
                <a:srgbClr val="CF56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9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utoUpdateAnimBg="0"/>
      <p:bldP spid="143364" grpId="0" animBg="1"/>
      <p:bldP spid="1433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9"/>
            <a:ext cx="435292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9512" y="1412776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F5613"/>
                </a:solidFill>
              </a:rPr>
              <a:t>Primary necrosis</a:t>
            </a:r>
          </a:p>
          <a:p>
            <a:r>
              <a:rPr lang="en-US" sz="3600" dirty="0" smtClean="0">
                <a:solidFill>
                  <a:srgbClr val="CF5613"/>
                </a:solidFill>
              </a:rPr>
              <a:t>(primary: because it is down)</a:t>
            </a:r>
            <a:endParaRPr lang="en-US" sz="3600" dirty="0">
              <a:solidFill>
                <a:srgbClr val="CF5613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385707" y="1585539"/>
            <a:ext cx="100811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443" y="60212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Miliary TB of the Lungs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8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7" y="984745"/>
            <a:ext cx="577445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78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Caseous necrosis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6509" y="6097843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Diagnosis: TB in the lung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5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Caseous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87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4470" y="709865"/>
            <a:ext cx="5875114" cy="403244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059832" y="2388013"/>
            <a:ext cx="2918048" cy="216024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8100392" y="2458354"/>
            <a:ext cx="533400" cy="267735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2" name="TextBox 1"/>
          <p:cNvSpPr txBox="1"/>
          <p:nvPr/>
        </p:nvSpPr>
        <p:spPr>
          <a:xfrm>
            <a:off x="467544" y="2142082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F5613"/>
                </a:solidFill>
              </a:rPr>
              <a:t>Gaint cell</a:t>
            </a:r>
            <a:endParaRPr lang="en-US" sz="4000" dirty="0">
              <a:solidFill>
                <a:srgbClr val="CF5613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81861" y="3164663"/>
            <a:ext cx="432048" cy="50405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83768" y="3408040"/>
            <a:ext cx="759086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31409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Areolar spaces in the lung.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604" y="4941168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F5613"/>
                </a:solidFill>
              </a:rPr>
              <a:t>We see under the Microscope:</a:t>
            </a:r>
          </a:p>
          <a:p>
            <a:r>
              <a:rPr lang="en-US" sz="2000" dirty="0" smtClean="0">
                <a:solidFill>
                  <a:srgbClr val="88A945"/>
                </a:solidFill>
              </a:rPr>
              <a:t>1- Epithlioid histocytes “Bottle-shaped”.</a:t>
            </a:r>
          </a:p>
          <a:p>
            <a:r>
              <a:rPr lang="en-US" sz="2000" dirty="0" smtClean="0">
                <a:solidFill>
                  <a:srgbClr val="88A945"/>
                </a:solidFill>
              </a:rPr>
              <a:t>2-Gaint cell.</a:t>
            </a:r>
          </a:p>
          <a:p>
            <a:r>
              <a:rPr lang="en-US" sz="2000" dirty="0" smtClean="0">
                <a:solidFill>
                  <a:srgbClr val="88A945"/>
                </a:solidFill>
              </a:rPr>
              <a:t>3-centeral caseous necrosis.</a:t>
            </a:r>
          </a:p>
          <a:p>
            <a:r>
              <a:rPr lang="en-US" sz="2000" dirty="0" smtClean="0">
                <a:solidFill>
                  <a:srgbClr val="88A945"/>
                </a:solidFill>
              </a:rPr>
              <a:t>4-lymphocytes and plasma cells.</a:t>
            </a:r>
            <a:endParaRPr lang="en-US" sz="2000" dirty="0">
              <a:solidFill>
                <a:srgbClr val="88A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7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UNG03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179512" y="1484784"/>
            <a:ext cx="6221288" cy="4752528"/>
          </a:xfrm>
          <a:noFill/>
        </p:spPr>
      </p:pic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Caseation Necrosis</a:t>
            </a: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4067944" y="1600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154629" name="AutoShape 5"/>
          <p:cNvSpPr>
            <a:spLocks noChangeArrowheads="1"/>
          </p:cNvSpPr>
          <p:nvPr/>
        </p:nvSpPr>
        <p:spPr bwMode="auto">
          <a:xfrm>
            <a:off x="3797974" y="4522187"/>
            <a:ext cx="2790250" cy="245494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x-none"/>
          </a:p>
        </p:txBody>
      </p:sp>
      <p:sp>
        <p:nvSpPr>
          <p:cNvPr id="2" name="TextBox 1"/>
          <p:cNvSpPr txBox="1"/>
          <p:nvPr/>
        </p:nvSpPr>
        <p:spPr>
          <a:xfrm>
            <a:off x="6616887" y="3922022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88A945"/>
                </a:solidFill>
              </a:rPr>
              <a:t>Epitheloid</a:t>
            </a:r>
            <a:r>
              <a:rPr lang="en-US" sz="3600" dirty="0" smtClean="0">
                <a:solidFill>
                  <a:srgbClr val="88A945"/>
                </a:solidFill>
              </a:rPr>
              <a:t> cells</a:t>
            </a:r>
            <a:endParaRPr lang="en-US" sz="3600" dirty="0">
              <a:solidFill>
                <a:srgbClr val="88A9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7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autoUpdateAnimBg="0"/>
      <p:bldP spid="154628" grpId="0" animBg="1"/>
      <p:bldP spid="1546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8936</TotalTime>
  <Words>606</Words>
  <Application>Microsoft Macintosh PowerPoint</Application>
  <PresentationFormat>On-screen Show (4:3)</PresentationFormat>
  <Paragraphs>119</Paragraphs>
  <Slides>34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Granulomatous diseases</vt:lpstr>
      <vt:lpstr>Gross and histopathology</vt:lpstr>
      <vt:lpstr>1- Tuberculosis of the lung</vt:lpstr>
      <vt:lpstr>Ghon’s Complex (Lung)</vt:lpstr>
      <vt:lpstr>PowerPoint Presentation</vt:lpstr>
      <vt:lpstr>PowerPoint Presentation</vt:lpstr>
      <vt:lpstr>PowerPoint Presentation</vt:lpstr>
      <vt:lpstr>Tuberculous Granulomas</vt:lpstr>
      <vt:lpstr>Caseation Necrosis</vt:lpstr>
      <vt:lpstr>Epitheloid cells in Granuloma</vt:lpstr>
      <vt:lpstr>PowerPoint Presentation</vt:lpstr>
      <vt:lpstr>PowerPoint Presentation</vt:lpstr>
      <vt:lpstr>tuberculosis of the lung : </vt:lpstr>
      <vt:lpstr>2- Tuberculous lymphadenitis</vt:lpstr>
      <vt:lpstr>PowerPoint Presentation</vt:lpstr>
      <vt:lpstr>PowerPoint Presentation</vt:lpstr>
      <vt:lpstr>PowerPoint Presentation</vt:lpstr>
      <vt:lpstr>Tuberculous lymphadenitis : Section of a lymph node with connective tissue capsule and lymphoid tissue shows: </vt:lpstr>
      <vt:lpstr>3- Bilharziasis of the colon</vt:lpstr>
      <vt:lpstr>PowerPoint Presentation</vt:lpstr>
      <vt:lpstr>Schistosomiasis life cycle. </vt:lpstr>
      <vt:lpstr>PowerPoint Presentation</vt:lpstr>
      <vt:lpstr>PowerPoint Presentation</vt:lpstr>
      <vt:lpstr> COLONIC BILHARZIASIS</vt:lpstr>
      <vt:lpstr> BILHARZIASIS (COLON)</vt:lpstr>
      <vt:lpstr>SCHISTOSOMIASIS OF THE URINARY BLADDER (Bladder cancer) </vt:lpstr>
      <vt:lpstr>Bilharziasis of the rectum\urinary bladder: Section of fragments of rectal\urinary bladder mucosa shows:</vt:lpstr>
      <vt:lpstr>5- Cutaneous leishmaniasis</vt:lpstr>
      <vt:lpstr>Leishmaniasis</vt:lpstr>
      <vt:lpstr>Leishmaniasis  Life cycle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diseases</dc:title>
  <dc:creator>Shaesta</dc:creator>
  <cp:lastModifiedBy>Mac</cp:lastModifiedBy>
  <cp:revision>35</cp:revision>
  <dcterms:created xsi:type="dcterms:W3CDTF">2011-10-21T19:16:02Z</dcterms:created>
  <dcterms:modified xsi:type="dcterms:W3CDTF">2013-11-10T20:43:08Z</dcterms:modified>
</cp:coreProperties>
</file>