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6" r:id="rId2"/>
    <p:sldId id="257" r:id="rId3"/>
    <p:sldId id="28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115" autoAdjust="0"/>
  </p:normalViewPr>
  <p:slideViewPr>
    <p:cSldViewPr>
      <p:cViewPr>
        <p:scale>
          <a:sx n="75" d="100"/>
          <a:sy n="75" d="100"/>
        </p:scale>
        <p:origin x="-1088" y="-2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DBD528-0C6B-4649-B7BC-9B779EE9CE12}" type="datetimeFigureOut">
              <a:rPr lang="en-US" smtClean="0"/>
              <a:pPr/>
              <a:t>11/9/13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E7B62-FF1F-4B5F-94AD-0C1FF8CB3F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89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C3CD6EE-EF9D-4D26-AA28-1A425F00721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7F76F47-A5FD-4188-A029-C65DC61FEF7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64BF257-51FB-4865-A982-55742843172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08AAAC9-3B14-458A-9A44-CFB182B710E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A595D8-CBD9-4F51-83C5-C7BA48B8526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CEDDE71-BF2D-46B5-9531-44130A6069B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68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76836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C81121E-0C02-454E-B9BB-42225620B868}" type="slidenum">
              <a:rPr lang="en-GB" smtClean="0"/>
              <a:pPr/>
              <a:t>11</a:t>
            </a:fld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22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1734700-133A-4300-876B-A6F4229FDDC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1DD0A73-7B4A-4275-B220-3CF9CEC12EE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5D55023-EAF1-4308-9098-5EDC1506B60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621CFF3-C8CF-4196-B551-60DFD694A1B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5D777D9-2833-4C71-BBCD-7C924D37DCD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D9FF6E8-3164-4461-8A1B-5606DA6EB02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0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30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FEA3D3-6BB4-4C93-9838-8BF0153B53A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0F7F-53C2-44A9-92D2-6C8DA4224B6F}" type="datetimeFigureOut">
              <a:rPr lang="en-US" smtClean="0"/>
              <a:pPr/>
              <a:t>11/9/13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A600-6B88-46EB-B739-7037AC797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0F7F-53C2-44A9-92D2-6C8DA4224B6F}" type="datetimeFigureOut">
              <a:rPr lang="en-US" smtClean="0"/>
              <a:pPr/>
              <a:t>11/9/13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A600-6B88-46EB-B739-7037AC797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0F7F-53C2-44A9-92D2-6C8DA4224B6F}" type="datetimeFigureOut">
              <a:rPr lang="en-US" smtClean="0"/>
              <a:pPr/>
              <a:t>11/9/13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A600-6B88-46EB-B739-7037AC797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F3B7729C-63C3-4B86-94F6-92CDE660A2AE}" type="slidenum">
              <a:rPr lang="x-none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0F7F-53C2-44A9-92D2-6C8DA4224B6F}" type="datetimeFigureOut">
              <a:rPr lang="en-US" smtClean="0"/>
              <a:pPr/>
              <a:t>11/9/13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A600-6B88-46EB-B739-7037AC797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0F7F-53C2-44A9-92D2-6C8DA4224B6F}" type="datetimeFigureOut">
              <a:rPr lang="en-US" smtClean="0"/>
              <a:pPr/>
              <a:t>11/9/13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A600-6B88-46EB-B739-7037AC797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0F7F-53C2-44A9-92D2-6C8DA4224B6F}" type="datetimeFigureOut">
              <a:rPr lang="en-US" smtClean="0"/>
              <a:pPr/>
              <a:t>11/9/13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A600-6B88-46EB-B739-7037AC797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0F7F-53C2-44A9-92D2-6C8DA4224B6F}" type="datetimeFigureOut">
              <a:rPr lang="en-US" smtClean="0"/>
              <a:pPr/>
              <a:t>11/9/13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A600-6B88-46EB-B739-7037AC797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0F7F-53C2-44A9-92D2-6C8DA4224B6F}" type="datetimeFigureOut">
              <a:rPr lang="en-US" smtClean="0"/>
              <a:pPr/>
              <a:t>11/9/13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A600-6B88-46EB-B739-7037AC797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0F7F-53C2-44A9-92D2-6C8DA4224B6F}" type="datetimeFigureOut">
              <a:rPr lang="en-US" smtClean="0"/>
              <a:pPr/>
              <a:t>11/9/13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A600-6B88-46EB-B739-7037AC797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0F7F-53C2-44A9-92D2-6C8DA4224B6F}" type="datetimeFigureOut">
              <a:rPr lang="en-US" smtClean="0"/>
              <a:pPr/>
              <a:t>11/9/13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A600-6B88-46EB-B739-7037AC797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0F7F-53C2-44A9-92D2-6C8DA4224B6F}" type="datetimeFigureOut">
              <a:rPr lang="en-US" smtClean="0"/>
              <a:pPr/>
              <a:t>11/9/13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A600-6B88-46EB-B739-7037AC797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D0F7F-53C2-44A9-92D2-6C8DA4224B6F}" type="datetimeFigureOut">
              <a:rPr lang="en-US" smtClean="0"/>
              <a:pPr/>
              <a:t>11/9/13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BA600-6B88-46EB-B739-7037AC797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Inflammation and repair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 </a:t>
            </a:r>
            <a:r>
              <a:rPr lang="en-US" dirty="0" err="1" smtClean="0"/>
              <a:t>Shaesta</a:t>
            </a:r>
            <a:r>
              <a:rPr lang="en-US" dirty="0" smtClean="0"/>
              <a:t> </a:t>
            </a:r>
            <a:r>
              <a:rPr lang="en-US" dirty="0" err="1" smtClean="0"/>
              <a:t>Naseem</a:t>
            </a:r>
            <a:r>
              <a:rPr lang="en-US" dirty="0" smtClean="0"/>
              <a:t> </a:t>
            </a:r>
          </a:p>
          <a:p>
            <a:r>
              <a:rPr lang="en-US" dirty="0" smtClean="0"/>
              <a:t>19-09-13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762001"/>
            <a:ext cx="77724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2- Acute appendicitis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380413" cy="1416050"/>
          </a:xfrm>
        </p:spPr>
        <p:txBody>
          <a:bodyPr/>
          <a:lstStyle/>
          <a:p>
            <a:r>
              <a:rPr lang="en-US" sz="6000" b="1" smtClean="0">
                <a:solidFill>
                  <a:srgbClr val="0E03EF"/>
                </a:solidFill>
              </a:rPr>
              <a:t>ACUTE APPENDICITIS</a:t>
            </a:r>
          </a:p>
        </p:txBody>
      </p:sp>
      <p:pic>
        <p:nvPicPr>
          <p:cNvPr id="183299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l="312" b="14960"/>
          <a:stretch/>
        </p:blipFill>
        <p:spPr>
          <a:xfrm>
            <a:off x="558800" y="1538288"/>
            <a:ext cx="8128000" cy="4523845"/>
          </a:xfrm>
          <a:noFill/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2057400" y="1828800"/>
            <a:ext cx="12192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1143000" y="1447800"/>
            <a:ext cx="9144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fat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267200" y="3048000"/>
            <a:ext cx="76200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3657600" y="4038600"/>
            <a:ext cx="13716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Lumen</a:t>
            </a:r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685800" y="6400800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Here’s the question : What </a:t>
            </a:r>
            <a:r>
              <a:rPr lang="en-US" b="1" dirty="0"/>
              <a:t>is the white junk coating the surface?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295275"/>
            <a:ext cx="6672262" cy="634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Arrow Connector 2"/>
          <p:cNvCxnSpPr/>
          <p:nvPr/>
        </p:nvCxnSpPr>
        <p:spPr>
          <a:xfrm flipV="1">
            <a:off x="5105400" y="1981200"/>
            <a:ext cx="2209800" cy="1371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7315200" y="1295400"/>
            <a:ext cx="1828800" cy="2057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Lumen fills with dead material</a:t>
            </a:r>
          </a:p>
          <a:p>
            <a:pPr algn="ctr"/>
            <a:r>
              <a:rPr lang="en-US" dirty="0" smtClean="0"/>
              <a:t>(inflammatory cells)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                </a:t>
            </a:r>
            <a:r>
              <a:rPr lang="en-US" b="1" dirty="0" smtClean="0">
                <a:solidFill>
                  <a:schemeClr val="accent1"/>
                </a:solidFill>
              </a:rPr>
              <a:t>Acute appendicitis</a:t>
            </a: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2276475"/>
            <a:ext cx="568791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/>
        </p:nvSpPr>
        <p:spPr>
          <a:xfrm>
            <a:off x="2286000" y="5410200"/>
            <a:ext cx="36576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 same appendicitis but from other side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8736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ACUTE  APPENDICITIS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6" name="Picture 4" descr="Image_98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4" name="Straight Arrow Connector 3"/>
          <p:cNvCxnSpPr/>
          <p:nvPr/>
        </p:nvCxnSpPr>
        <p:spPr>
          <a:xfrm flipH="1">
            <a:off x="2133600" y="4038600"/>
            <a:ext cx="18288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0" y="4179094"/>
            <a:ext cx="2133600" cy="13073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Inflammatory cells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6553200" y="4038600"/>
            <a:ext cx="990600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543800" y="4495800"/>
            <a:ext cx="3048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7848600" y="4038600"/>
            <a:ext cx="1219200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Mucosa ulcerated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ACUTE APPENDICITIS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4" name="Picture 5" descr="2 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ounded Rectangle 2"/>
          <p:cNvSpPr/>
          <p:nvPr/>
        </p:nvSpPr>
        <p:spPr>
          <a:xfrm>
            <a:off x="5029200" y="4495800"/>
            <a:ext cx="2971800" cy="9906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7086600" y="1295400"/>
            <a:ext cx="381000" cy="320040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086600" y="152400"/>
            <a:ext cx="19050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Edema not fat</a:t>
            </a:r>
          </a:p>
          <a:p>
            <a:pPr algn="ctr"/>
            <a:r>
              <a:rPr lang="en-US" dirty="0" smtClean="0"/>
              <a:t>Because it’s not a normal site for fat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410200" y="1295400"/>
            <a:ext cx="152400" cy="182880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800600" y="914400"/>
            <a:ext cx="1600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/>
              <a:t>eosinophil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5410200" y="3048000"/>
            <a:ext cx="304800" cy="2286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039100" y="4218860"/>
            <a:ext cx="266700" cy="15835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stCxn id="12" idx="0"/>
          </p:cNvCxnSpPr>
          <p:nvPr/>
        </p:nvCxnSpPr>
        <p:spPr>
          <a:xfrm flipH="1" flipV="1">
            <a:off x="3962400" y="1295400"/>
            <a:ext cx="4210050" cy="292346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895600" y="914400"/>
            <a:ext cx="1524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lymphocytes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2819400" y="5943600"/>
            <a:ext cx="304800" cy="2286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stCxn id="16" idx="1"/>
          </p:cNvCxnSpPr>
          <p:nvPr/>
        </p:nvCxnSpPr>
        <p:spPr>
          <a:xfrm flipH="1" flipV="1">
            <a:off x="2438400" y="1295400"/>
            <a:ext cx="425637" cy="468167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524000" y="914400"/>
            <a:ext cx="1295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neutrophils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Acute </a:t>
            </a:r>
            <a:r>
              <a:rPr lang="en-US" sz="3600" i="1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Suppurative</a:t>
            </a: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appendicitis: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Cross Section of Appendix shows:</a:t>
            </a:r>
            <a:endParaRPr lang="en-US" sz="32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285750" y="1857375"/>
            <a:ext cx="8501063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en-US" sz="2800" dirty="0" smtClean="0">
              <a:latin typeface="Franklin Gothic Demi Cond" pitchFamily="34" charset="0"/>
            </a:endParaRPr>
          </a:p>
          <a:p>
            <a:pPr marL="534988" indent="-534988" algn="just">
              <a:buBlip>
                <a:blip r:embed="rId3"/>
              </a:buBlip>
            </a:pPr>
            <a:r>
              <a:rPr lang="en-US" sz="2800" dirty="0" smtClean="0">
                <a:latin typeface="Franklin Gothic Demi Cond" pitchFamily="34" charset="0"/>
              </a:rPr>
              <a:t>On gross, </a:t>
            </a:r>
            <a:r>
              <a:rPr lang="en-US" sz="2800" dirty="0" err="1">
                <a:latin typeface="Franklin Gothic Demi Cond" pitchFamily="34" charset="0"/>
              </a:rPr>
              <a:t>f</a:t>
            </a:r>
            <a:r>
              <a:rPr lang="en-US" sz="2800" dirty="0" err="1" smtClean="0">
                <a:latin typeface="Franklin Gothic Demi Cond" pitchFamily="34" charset="0"/>
              </a:rPr>
              <a:t>ibrino</a:t>
            </a:r>
            <a:r>
              <a:rPr lang="en-US" sz="2800" dirty="0" smtClean="0">
                <a:latin typeface="Franklin Gothic Demi Cond" pitchFamily="34" charset="0"/>
              </a:rPr>
              <a:t>-purulent </a:t>
            </a:r>
            <a:r>
              <a:rPr lang="en-US" sz="2800" dirty="0" err="1" smtClean="0">
                <a:latin typeface="Franklin Gothic Demi Cond" pitchFamily="34" charset="0"/>
              </a:rPr>
              <a:t>exudate</a:t>
            </a:r>
            <a:r>
              <a:rPr lang="en-US" sz="2800" dirty="0" smtClean="0">
                <a:latin typeface="Franklin Gothic Demi Cond" pitchFamily="34" charset="0"/>
              </a:rPr>
              <a:t> is present on the </a:t>
            </a:r>
            <a:r>
              <a:rPr lang="en-US" sz="2800" dirty="0" err="1" smtClean="0">
                <a:latin typeface="Franklin Gothic Demi Cond" pitchFamily="34" charset="0"/>
              </a:rPr>
              <a:t>serosal</a:t>
            </a:r>
            <a:r>
              <a:rPr lang="en-US" sz="2800" dirty="0" smtClean="0">
                <a:latin typeface="Franklin Gothic Demi Cond" pitchFamily="34" charset="0"/>
              </a:rPr>
              <a:t> surface</a:t>
            </a:r>
            <a:r>
              <a:rPr lang="en-US" sz="2800" dirty="0" smtClean="0">
                <a:latin typeface="Corbel" pitchFamily="34" charset="0"/>
              </a:rPr>
              <a:t>.</a:t>
            </a: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 dirty="0" smtClean="0">
                <a:latin typeface="Franklin Gothic Demi Cond" pitchFamily="34" charset="0"/>
              </a:rPr>
              <a:t>Accumulation </a:t>
            </a:r>
            <a:r>
              <a:rPr lang="en-US" sz="2800" dirty="0">
                <a:latin typeface="Franklin Gothic Demi Cond" pitchFamily="34" charset="0"/>
              </a:rPr>
              <a:t>of inflammatory </a:t>
            </a:r>
            <a:r>
              <a:rPr lang="en-US" sz="2800" dirty="0" err="1">
                <a:latin typeface="Franklin Gothic Demi Cond" pitchFamily="34" charset="0"/>
              </a:rPr>
              <a:t>exudate</a:t>
            </a:r>
            <a:r>
              <a:rPr lang="en-US" sz="2800" dirty="0">
                <a:latin typeface="Franklin Gothic Demi Cond" pitchFamily="34" charset="0"/>
              </a:rPr>
              <a:t> and pus  cells in the lumen and the mucosa is ulcerated.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2800" dirty="0">
              <a:latin typeface="Franklin Gothic Demi Cond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 Cond" pitchFamily="34" charset="0"/>
              </a:rPr>
              <a:t>All layers of the appendix wall show edema, dilated and congested blood vessels and infiltration by many </a:t>
            </a:r>
            <a:r>
              <a:rPr lang="en-US" sz="2800" dirty="0" err="1">
                <a:latin typeface="Franklin Gothic Demi Cond" pitchFamily="34" charset="0"/>
              </a:rPr>
              <a:t>neutrophils</a:t>
            </a:r>
            <a:r>
              <a:rPr lang="en-US" sz="2800" dirty="0">
                <a:latin typeface="Franklin Gothic Demi Cond" pitchFamily="34" charset="0"/>
              </a:rPr>
              <a:t>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2800" dirty="0">
              <a:latin typeface="Franklin Gothic Demi Cond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3-Skin </a:t>
            </a:r>
            <a:r>
              <a:rPr lang="en-US" sz="3600" dirty="0" err="1" smtClean="0"/>
              <a:t>pilonidal</a:t>
            </a:r>
            <a:r>
              <a:rPr lang="en-US" sz="3600" dirty="0" smtClean="0"/>
              <a:t> sinus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810000" y="3124200"/>
            <a:ext cx="1066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3810000" y="2209800"/>
            <a:ext cx="53340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76800" y="3124200"/>
            <a:ext cx="609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105400" y="2209800"/>
            <a:ext cx="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553200" y="2895600"/>
            <a:ext cx="609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828800" y="1600200"/>
            <a:ext cx="2247900" cy="6096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Something related to the hair .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572000" y="1600200"/>
            <a:ext cx="1219200" cy="6096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collection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162800" y="2057400"/>
            <a:ext cx="17526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Has a cavity , opening between two ends .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85800" y="4191000"/>
            <a:ext cx="1905000" cy="213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 smtClean="0">
                <a:solidFill>
                  <a:schemeClr val="tx1"/>
                </a:solidFill>
              </a:rPr>
              <a:t>Sinus:</a:t>
            </a:r>
          </a:p>
          <a:p>
            <a:pPr algn="ctr"/>
            <a:r>
              <a:rPr lang="en-US" dirty="0" smtClean="0"/>
              <a:t>Track leading</a:t>
            </a:r>
          </a:p>
          <a:p>
            <a:pPr algn="ctr"/>
            <a:r>
              <a:rPr lang="en-US" dirty="0" smtClean="0"/>
              <a:t>Connection between a cavity and epithelial surface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819400" y="4191000"/>
            <a:ext cx="1924050" cy="213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>
                <a:solidFill>
                  <a:schemeClr val="tx1"/>
                </a:solidFill>
              </a:rPr>
              <a:t>Fistula:</a:t>
            </a:r>
          </a:p>
          <a:p>
            <a:pPr algn="ctr"/>
            <a:r>
              <a:rPr lang="en-US" dirty="0" smtClean="0"/>
              <a:t>Abnormal pathway that leads from internal cavity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humpath.com/IMG/jpg_abcessed_pilonidal_sinus_06_2ab.jpg"/>
          <p:cNvPicPr>
            <a:picLocks noChangeAspect="1" noChangeArrowheads="1"/>
          </p:cNvPicPr>
          <p:nvPr/>
        </p:nvPicPr>
        <p:blipFill>
          <a:blip r:embed="rId2" cstate="print"/>
          <a:srcRect l="47934" t="58414"/>
          <a:stretch>
            <a:fillRect/>
          </a:stretch>
        </p:blipFill>
        <p:spPr bwMode="auto">
          <a:xfrm>
            <a:off x="2339752" y="1628800"/>
            <a:ext cx="4608512" cy="481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155575"/>
            <a:ext cx="8229600" cy="1252538"/>
          </a:xfrm>
        </p:spPr>
        <p:txBody>
          <a:bodyPr/>
          <a:lstStyle/>
          <a:p>
            <a:pPr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  <a:cs typeface="Arial" charset="0"/>
              </a:rPr>
              <a:t>         3- FOREIGN BODY REACTION </a:t>
            </a:r>
            <a:b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  <a:cs typeface="Arial" charset="0"/>
              </a:rPr>
            </a:b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  <a:cs typeface="Arial" charset="0"/>
              </a:rPr>
              <a:t>                  (PILONIDAL SINUS)</a:t>
            </a:r>
            <a:endParaRPr lang="en-US" sz="36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FOREIGN BODY REACTION </a:t>
            </a:r>
            <a:b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32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(PILONIDAL SINUS)</a:t>
            </a:r>
            <a:endParaRPr lang="en-US" sz="32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5" descr="3 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0"/>
            <a:ext cx="7772400" cy="1470025"/>
          </a:xfrm>
        </p:spPr>
        <p:txBody>
          <a:bodyPr/>
          <a:lstStyle/>
          <a:p>
            <a:r>
              <a:rPr lang="en-US" dirty="0" smtClean="0"/>
              <a:t>Inflammation and repair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219200" y="2667000"/>
            <a:ext cx="21336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 inflammation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114800" y="3048000"/>
            <a:ext cx="1828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505200" y="2819400"/>
            <a:ext cx="1295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 see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6172200" y="2590800"/>
            <a:ext cx="1981200" cy="1752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Inflammatory cells : </a:t>
            </a:r>
          </a:p>
          <a:p>
            <a:r>
              <a:rPr lang="en-US" dirty="0" smtClean="0"/>
              <a:t>1. Macrophages</a:t>
            </a:r>
          </a:p>
          <a:p>
            <a:r>
              <a:rPr lang="en-US" dirty="0" smtClean="0"/>
              <a:t>2. Neutrophils</a:t>
            </a:r>
          </a:p>
          <a:p>
            <a:r>
              <a:rPr lang="en-US" dirty="0" smtClean="0"/>
              <a:t>3. Lymphocytes</a:t>
            </a:r>
          </a:p>
          <a:p>
            <a:r>
              <a:rPr lang="en-US" dirty="0" err="1" smtClean="0"/>
              <a:t>Etc</a:t>
            </a:r>
            <a:r>
              <a:rPr lang="en-US" dirty="0" smtClean="0"/>
              <a:t> . </a:t>
            </a:r>
            <a:endParaRPr lang="en-US" dirty="0"/>
          </a:p>
        </p:txBody>
      </p:sp>
      <p:cxnSp>
        <p:nvCxnSpPr>
          <p:cNvPr id="8" name="Elbow Connector 7"/>
          <p:cNvCxnSpPr/>
          <p:nvPr/>
        </p:nvCxnSpPr>
        <p:spPr>
          <a:xfrm rot="16200000" flipH="1">
            <a:off x="2247900" y="4000500"/>
            <a:ext cx="990600" cy="762000"/>
          </a:xfrm>
          <a:prstGeom prst="bentConnector3">
            <a:avLst>
              <a:gd name="adj1" fmla="val 69231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rot="5400000">
            <a:off x="1257300" y="4000500"/>
            <a:ext cx="990600" cy="762000"/>
          </a:xfrm>
          <a:prstGeom prst="bentConnector3">
            <a:avLst>
              <a:gd name="adj1" fmla="val 66667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752600" y="3581400"/>
            <a:ext cx="10668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types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609600" y="5257800"/>
            <a:ext cx="144780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Chronic:</a:t>
            </a:r>
          </a:p>
          <a:p>
            <a:pPr algn="ctr"/>
            <a:r>
              <a:rPr lang="en-US" dirty="0" smtClean="0"/>
              <a:t>For long time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14600" y="5257800"/>
            <a:ext cx="144780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Acute:</a:t>
            </a:r>
          </a:p>
          <a:p>
            <a:pPr algn="ctr"/>
            <a:r>
              <a:rPr lang="en-US" dirty="0" smtClean="0"/>
              <a:t>Short time We see neutrophils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Foreign Body reaction (</a:t>
            </a:r>
            <a:r>
              <a:rPr lang="en-US" sz="3600" i="1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Pilonidal</a:t>
            </a: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sinus):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Skin Shows:</a:t>
            </a:r>
            <a:endParaRPr lang="en-US" sz="36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142875" y="2174875"/>
            <a:ext cx="8715375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1813" indent="-531813" algn="just">
              <a:buFontTx/>
              <a:buBlip>
                <a:blip r:embed="rId3"/>
              </a:buBlip>
            </a:pPr>
            <a:r>
              <a:rPr lang="en-US" sz="3200" dirty="0">
                <a:latin typeface="Franklin Gothic Demi" pitchFamily="34" charset="0"/>
              </a:rPr>
              <a:t>A sinus tract lined by an inflammatory granulation tissue in the dermis .</a:t>
            </a:r>
          </a:p>
          <a:p>
            <a:pPr marL="531813" indent="-531813" algn="just">
              <a:buFontTx/>
              <a:buBlip>
                <a:blip r:embed="rId3"/>
              </a:buBlip>
            </a:pPr>
            <a:endParaRPr lang="en-US" sz="3200" dirty="0">
              <a:latin typeface="Franklin Gothic Demi" pitchFamily="34" charset="0"/>
            </a:endParaRPr>
          </a:p>
          <a:p>
            <a:pPr marL="531813" indent="-531813" algn="just">
              <a:buFontTx/>
              <a:buBlip>
                <a:blip r:embed="rId3"/>
              </a:buBlip>
            </a:pPr>
            <a:r>
              <a:rPr lang="en-US" sz="3200" dirty="0">
                <a:latin typeface="Franklin Gothic Demi" pitchFamily="34" charset="0"/>
              </a:rPr>
              <a:t>The lumen of sinus and wall contain large number of hair shafts with foreign body giant cells, lymphocytes , macrophages &amp; </a:t>
            </a:r>
            <a:r>
              <a:rPr lang="en-US" sz="3200" dirty="0" err="1" smtClean="0">
                <a:latin typeface="Franklin Gothic Demi" pitchFamily="34" charset="0"/>
              </a:rPr>
              <a:t>neutrophils</a:t>
            </a:r>
            <a:r>
              <a:rPr lang="en-US" sz="3200" dirty="0" smtClean="0">
                <a:latin typeface="Franklin Gothic Demi" pitchFamily="34" charset="0"/>
              </a:rPr>
              <a:t> . </a:t>
            </a:r>
            <a:endParaRPr lang="en-US" sz="3600" dirty="0">
              <a:latin typeface="Franklin Gothic Demi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4-Chronic </a:t>
            </a:r>
            <a:r>
              <a:rPr lang="en-US" sz="3600" dirty="0" err="1" smtClean="0"/>
              <a:t>cholecystitis</a:t>
            </a:r>
            <a:r>
              <a:rPr lang="en-US" sz="3600" dirty="0" smtClean="0"/>
              <a:t> with stones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200400" y="3048000"/>
            <a:ext cx="2362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3733800" y="3048000"/>
            <a:ext cx="7620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2438400" y="3505200"/>
            <a:ext cx="25146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Means inflammation of gallbladder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8" y="338138"/>
            <a:ext cx="5657850" cy="618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ounded Rectangle 1"/>
          <p:cNvSpPr/>
          <p:nvPr/>
        </p:nvSpPr>
        <p:spPr>
          <a:xfrm>
            <a:off x="6324600" y="1524000"/>
            <a:ext cx="2514600" cy="1447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Larged</a:t>
            </a:r>
            <a:r>
              <a:rPr lang="en-US" dirty="0" smtClean="0"/>
              <a:t> gallbladder fills of stones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latin typeface="Franklin Gothic Demi" pitchFamily="34" charset="0"/>
              </a:rPr>
              <a:t> CHRONIC CHOLECYSTITIS</a:t>
            </a:r>
            <a:endParaRPr lang="en-US" sz="3600" dirty="0">
              <a:latin typeface="Franklin Gothic Demi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2971800" y="1371600"/>
            <a:ext cx="76200" cy="53340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209800" y="914400"/>
            <a:ext cx="1143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mucosa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200400" y="1371600"/>
            <a:ext cx="3810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581400" y="914400"/>
            <a:ext cx="1295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submucosa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229100" y="1371600"/>
            <a:ext cx="1028700" cy="28074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105400" y="914400"/>
            <a:ext cx="14478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Muscle cells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2209800" y="4179094"/>
            <a:ext cx="2362200" cy="2069306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572000" y="1256348"/>
            <a:ext cx="2667000" cy="365760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239000" y="0"/>
            <a:ext cx="19050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Abnormal cavity happens because of the stone</a:t>
            </a:r>
            <a:endParaRPr lang="en-US" dirty="0"/>
          </a:p>
        </p:txBody>
      </p:sp>
      <p:cxnSp>
        <p:nvCxnSpPr>
          <p:cNvPr id="20" name="Straight Arrow Connector 19"/>
          <p:cNvCxnSpPr>
            <a:endCxn id="6" idx="2"/>
          </p:cNvCxnSpPr>
          <p:nvPr/>
        </p:nvCxnSpPr>
        <p:spPr>
          <a:xfrm flipH="1" flipV="1">
            <a:off x="2781300" y="1371600"/>
            <a:ext cx="190500" cy="434340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Chronic cholecystitis: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gallbladder wall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58371" name="TextBox 2"/>
          <p:cNvSpPr txBox="1">
            <a:spLocks noChangeArrowheads="1"/>
          </p:cNvSpPr>
          <p:nvPr/>
        </p:nvSpPr>
        <p:spPr bwMode="auto">
          <a:xfrm>
            <a:off x="285750" y="1958975"/>
            <a:ext cx="8501063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Irregular mucosal folds and foci of ulceration in mucosa.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Wall is penetrated by mucosal glands which are present in muscle coat ( </a:t>
            </a:r>
            <a:r>
              <a:rPr lang="en-US" sz="2800" dirty="0" err="1">
                <a:latin typeface="Franklin Gothic Demi" pitchFamily="34" charset="0"/>
              </a:rPr>
              <a:t>Rokitansky</a:t>
            </a:r>
            <a:r>
              <a:rPr lang="en-US" sz="2800" dirty="0">
                <a:latin typeface="Franklin Gothic Demi" pitchFamily="34" charset="0"/>
              </a:rPr>
              <a:t>- </a:t>
            </a:r>
            <a:r>
              <a:rPr lang="en-US" sz="2800" dirty="0" err="1">
                <a:latin typeface="Franklin Gothic Demi" pitchFamily="34" charset="0"/>
              </a:rPr>
              <a:t>Aschoff</a:t>
            </a:r>
            <a:r>
              <a:rPr lang="en-US" sz="2800" dirty="0">
                <a:latin typeface="Franklin Gothic Demi" pitchFamily="34" charset="0"/>
              </a:rPr>
              <a:t> sinuses).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All layers show chronic inflammatory cells infiltration and fibrosis. 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6172200" y="4114800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5486400" y="4419600"/>
            <a:ext cx="1371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sometimes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5- Brain abscess</a:t>
            </a:r>
            <a:endParaRPr lang="en-US" sz="3600" dirty="0"/>
          </a:p>
        </p:txBody>
      </p:sp>
      <p:sp>
        <p:nvSpPr>
          <p:cNvPr id="4" name="Oval 3"/>
          <p:cNvSpPr/>
          <p:nvPr/>
        </p:nvSpPr>
        <p:spPr>
          <a:xfrm>
            <a:off x="3429000" y="3505200"/>
            <a:ext cx="2743200" cy="152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Liquefactive</a:t>
            </a:r>
            <a:r>
              <a:rPr lang="en-US" dirty="0" smtClean="0"/>
              <a:t> necrosis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800600" y="3048000"/>
            <a:ext cx="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:\Documents and Settings\Administrador\Mis documentos\Archivos PATOLOGÍA\CNS ABSCESS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"/>
            <a:ext cx="9144000" cy="617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6- Granulation tissue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</a:t>
            </a: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GRANULATION TISSUE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6" descr="4 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ounded Rectangle 3"/>
          <p:cNvSpPr/>
          <p:nvPr/>
        </p:nvSpPr>
        <p:spPr>
          <a:xfrm>
            <a:off x="3276600" y="4179094"/>
            <a:ext cx="2057400" cy="16121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953000" y="1219200"/>
            <a:ext cx="1981200" cy="29598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934200" y="609600"/>
            <a:ext cx="14478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fibroblast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85800" y="609600"/>
            <a:ext cx="1524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young </a:t>
            </a:r>
            <a:r>
              <a:rPr lang="en-US" dirty="0"/>
              <a:t>capillaries </a:t>
            </a:r>
          </a:p>
        </p:txBody>
      </p:sp>
      <p:sp>
        <p:nvSpPr>
          <p:cNvPr id="10" name="Oval 9"/>
          <p:cNvSpPr/>
          <p:nvPr/>
        </p:nvSpPr>
        <p:spPr>
          <a:xfrm>
            <a:off x="3505200" y="2819400"/>
            <a:ext cx="14478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295400" y="4419600"/>
            <a:ext cx="10668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33400" y="4800600"/>
            <a:ext cx="914400" cy="762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stCxn id="10" idx="1"/>
          </p:cNvCxnSpPr>
          <p:nvPr/>
        </p:nvCxnSpPr>
        <p:spPr>
          <a:xfrm flipH="1" flipV="1">
            <a:off x="2057400" y="1219200"/>
            <a:ext cx="1659825" cy="17341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600200" y="1219200"/>
            <a:ext cx="76200" cy="3200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838200" y="1219200"/>
            <a:ext cx="304800" cy="3581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GRANULATION TISSUE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5" descr="4 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609600" y="914400"/>
            <a:ext cx="2438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Function : healing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/>
              <a:t>CLINICAL FEATURES OF </a:t>
            </a:r>
            <a:r>
              <a:rPr lang="en-US" b="1" i="1" dirty="0" smtClean="0"/>
              <a:t>INFLAMMATION : </a:t>
            </a:r>
          </a:p>
          <a:p>
            <a:pPr lvl="0"/>
            <a:r>
              <a:rPr lang="en-US" i="1" dirty="0"/>
              <a:t>Tumor (swelling / EDEMA)</a:t>
            </a:r>
            <a:endParaRPr lang="en-US" dirty="0"/>
          </a:p>
          <a:p>
            <a:pPr lvl="0"/>
            <a:r>
              <a:rPr lang="en-US" i="1" dirty="0" err="1"/>
              <a:t>Rubor</a:t>
            </a:r>
            <a:r>
              <a:rPr lang="en-US" i="1" dirty="0"/>
              <a:t> (Redness)</a:t>
            </a:r>
            <a:endParaRPr lang="en-US" dirty="0"/>
          </a:p>
          <a:p>
            <a:pPr lvl="0"/>
            <a:r>
              <a:rPr lang="en-US" i="1" dirty="0" err="1"/>
              <a:t>Colar</a:t>
            </a:r>
            <a:r>
              <a:rPr lang="en-US" i="1" dirty="0"/>
              <a:t> (Warmth / Heat)</a:t>
            </a:r>
            <a:endParaRPr lang="en-US" dirty="0"/>
          </a:p>
          <a:p>
            <a:pPr lvl="0"/>
            <a:r>
              <a:rPr lang="en-US" i="1" dirty="0"/>
              <a:t>Dolor (Pain)</a:t>
            </a:r>
            <a:endParaRPr lang="en-US" dirty="0"/>
          </a:p>
          <a:p>
            <a:pPr lvl="0"/>
            <a:r>
              <a:rPr lang="en-US" i="1" dirty="0" err="1"/>
              <a:t>Functio</a:t>
            </a:r>
            <a:r>
              <a:rPr lang="en-US" i="1" dirty="0"/>
              <a:t> </a:t>
            </a:r>
            <a:r>
              <a:rPr lang="en-US" i="1" dirty="0" err="1"/>
              <a:t>Lasea</a:t>
            </a:r>
            <a:r>
              <a:rPr lang="en-US" i="1" dirty="0"/>
              <a:t> (loss of function)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87651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Granulation Tissue:</a:t>
            </a:r>
            <a:r>
              <a:rPr lang="en-US" sz="40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 </a:t>
            </a: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/>
            </a:r>
            <a:b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31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fragments of edematous, loose connective tissue shows: </a:t>
            </a:r>
            <a:endParaRPr lang="en-US" sz="31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357188" y="1714500"/>
            <a:ext cx="8358187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Many small newly formed capillaries lined by plump endothelial cells.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Proliferation of fibroblasts is seen. 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Inflammatory cells including macrophages, lymphocytes, plasma cells and neutrophils in the oedematous stroma.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Pink homogenous collagen fibres may be identified.</a:t>
            </a:r>
            <a:endParaRPr lang="en-US">
              <a:latin typeface="Franklin Gothic Demi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Gross and histopathology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524000"/>
            <a:ext cx="7772400" cy="9779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1- </a:t>
            </a:r>
            <a:r>
              <a:rPr lang="en-US" sz="3600" dirty="0" err="1" smtClean="0"/>
              <a:t>Fibrinous</a:t>
            </a:r>
            <a:r>
              <a:rPr lang="en-US" sz="3600" dirty="0" smtClean="0"/>
              <a:t> pericarditis</a:t>
            </a:r>
            <a:endParaRPr lang="en-US" sz="3600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4495800" y="2286000"/>
            <a:ext cx="1295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143500" y="2286000"/>
            <a:ext cx="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038600" y="2971800"/>
            <a:ext cx="19812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Outer layer of the heart</a:t>
            </a:r>
            <a:endParaRPr lang="en-US" dirty="0"/>
          </a:p>
        </p:txBody>
      </p:sp>
      <p:cxnSp>
        <p:nvCxnSpPr>
          <p:cNvPr id="39" name="Straight Connector 38"/>
          <p:cNvCxnSpPr/>
          <p:nvPr/>
        </p:nvCxnSpPr>
        <p:spPr>
          <a:xfrm>
            <a:off x="5867400" y="2286000"/>
            <a:ext cx="68580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/>
          <p:cNvCxnSpPr/>
          <p:nvPr/>
        </p:nvCxnSpPr>
        <p:spPr>
          <a:xfrm rot="16200000" flipH="1">
            <a:off x="6191250" y="2305050"/>
            <a:ext cx="762000" cy="723900"/>
          </a:xfrm>
          <a:prstGeom prst="bentConnector3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6210300" y="3048000"/>
            <a:ext cx="16383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Means/leads to inflammation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1600200" y="4114800"/>
            <a:ext cx="4267200" cy="137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Fibrinous</a:t>
            </a:r>
            <a:r>
              <a:rPr lang="en-US" dirty="0" smtClean="0"/>
              <a:t> is found in the blood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:\Inetpub\ombroot\content\0721601871\graphics\fullsize\S01871-002-f024a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b="10706"/>
          <a:stretch>
            <a:fillRect/>
          </a:stretch>
        </p:blipFill>
        <p:spPr bwMode="auto">
          <a:xfrm>
            <a:off x="1154670" y="714356"/>
            <a:ext cx="6489164" cy="45576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85720" y="5572140"/>
            <a:ext cx="85234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itchFamily="34" charset="0"/>
              </a:rPr>
              <a:t>Organ: </a:t>
            </a:r>
            <a:r>
              <a:rPr lang="en-US" sz="2400" dirty="0" smtClean="0">
                <a:latin typeface="Arial" pitchFamily="34" charset="0"/>
              </a:rPr>
              <a:t>Pericardium                       </a:t>
            </a:r>
            <a:r>
              <a:rPr lang="en-US" sz="2400" dirty="0" err="1" smtClean="0">
                <a:latin typeface="Arial" charset="0"/>
                <a:cs typeface="Arial" charset="0"/>
              </a:rPr>
              <a:t>Dx</a:t>
            </a:r>
            <a:r>
              <a:rPr lang="en-US" sz="2400" dirty="0" smtClean="0">
                <a:latin typeface="Arial" charset="0"/>
                <a:cs typeface="Arial" charset="0"/>
              </a:rPr>
              <a:t>: </a:t>
            </a:r>
            <a:r>
              <a:rPr lang="en-US" sz="2400" dirty="0" err="1" smtClean="0">
                <a:latin typeface="Arial" pitchFamily="34" charset="0"/>
              </a:rPr>
              <a:t>Fibrinous</a:t>
            </a:r>
            <a:r>
              <a:rPr lang="en-US" sz="2400" dirty="0" smtClean="0">
                <a:latin typeface="Arial" pitchFamily="34" charset="0"/>
              </a:rPr>
              <a:t> Inflammation </a:t>
            </a:r>
            <a:r>
              <a:rPr lang="en-US" sz="2000" dirty="0" smtClean="0">
                <a:latin typeface="Arial" pitchFamily="34" charset="0"/>
              </a:rPr>
              <a:t/>
            </a:r>
            <a:br>
              <a:rPr lang="en-US" sz="2000" dirty="0" smtClean="0">
                <a:latin typeface="Arial" pitchFamily="34" charset="0"/>
              </a:rPr>
            </a:b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5715000" y="2286000"/>
            <a:ext cx="1066800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781800" y="2971800"/>
            <a:ext cx="11430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7924800" y="2057400"/>
            <a:ext cx="990600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 next slide is about this region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876800" y="5941472"/>
            <a:ext cx="533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4267201" y="6096000"/>
            <a:ext cx="17526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Means diagnosis</a:t>
            </a:r>
            <a:endParaRPr lang="en-US" dirty="0"/>
          </a:p>
        </p:txBody>
      </p:sp>
      <p:cxnSp>
        <p:nvCxnSpPr>
          <p:cNvPr id="13" name="Straight Arrow Connector 12"/>
          <p:cNvCxnSpPr>
            <a:endCxn id="11" idx="0"/>
          </p:cNvCxnSpPr>
          <p:nvPr/>
        </p:nvCxnSpPr>
        <p:spPr>
          <a:xfrm>
            <a:off x="5143501" y="5941472"/>
            <a:ext cx="0" cy="1545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057400" y="5941472"/>
            <a:ext cx="0" cy="1545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447800" y="6096000"/>
            <a:ext cx="12954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dirty="0" smtClean="0"/>
              <a:t>cute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ACUTE FIBRINOUS PERICARDITIS</a:t>
            </a:r>
            <a:endParaRPr lang="en-US" dirty="0"/>
          </a:p>
        </p:txBody>
      </p:sp>
      <p:pic>
        <p:nvPicPr>
          <p:cNvPr id="292866" name="Picture 2" descr="C:\Documents and Settings\Mr. Amer Shafie\My Documents\My Pictures\fibrinous_pericarditi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340768"/>
            <a:ext cx="7632847" cy="51845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2819400" y="1371600"/>
            <a:ext cx="838200" cy="45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362200" y="16002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1066800" y="1219200"/>
            <a:ext cx="12954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 smtClean="0"/>
              <a:t>مثل النقاط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ACUTE FIBRINOUS PERICARDITIS</a:t>
            </a:r>
            <a:endParaRPr lang="en-US" dirty="0"/>
          </a:p>
        </p:txBody>
      </p:sp>
      <p:pic>
        <p:nvPicPr>
          <p:cNvPr id="293890" name="Picture 2" descr="C:\Documents and Settings\Mr. Amer Shafie\My Documents\My Pictures\fibrinous_pericarditis_detai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84784"/>
            <a:ext cx="7632848" cy="496855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2819400" y="4953000"/>
            <a:ext cx="1371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352800" y="5181600"/>
            <a:ext cx="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2590800" y="5715000"/>
            <a:ext cx="16002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 smtClean="0"/>
              <a:t>غشاء التامور في القلب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Fibrinous</a:t>
            </a: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</a:t>
            </a:r>
            <a:r>
              <a:rPr lang="en-US" sz="3600" i="1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Pericarditis</a:t>
            </a: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: 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Heart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1785938"/>
            <a:ext cx="7653338" cy="5293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4988" indent="-534988" algn="just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n-US" sz="3200" b="1" dirty="0">
                <a:latin typeface="Franklin Gothic Demi" pitchFamily="34" charset="0"/>
                <a:cs typeface="+mn-cs"/>
              </a:rPr>
              <a:t>The pericardium is distorted by thick irregular layer of pinkish </a:t>
            </a:r>
            <a:r>
              <a:rPr lang="en-US" sz="3200" b="1" dirty="0" err="1">
                <a:latin typeface="Franklin Gothic Demi" pitchFamily="34" charset="0"/>
                <a:cs typeface="+mn-cs"/>
              </a:rPr>
              <a:t>fibrinous</a:t>
            </a:r>
            <a:r>
              <a:rPr lang="en-US" sz="3200" b="1" dirty="0">
                <a:latin typeface="Franklin Gothic Demi" pitchFamily="34" charset="0"/>
                <a:cs typeface="+mn-cs"/>
              </a:rPr>
              <a:t> exudate with some red cells and inflammatory cells.</a:t>
            </a:r>
          </a:p>
          <a:p>
            <a:pPr marL="534988" indent="-534988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latin typeface="Franklin Gothic Demi" pitchFamily="34" charset="0"/>
              <a:cs typeface="+mn-cs"/>
            </a:endParaRPr>
          </a:p>
          <a:p>
            <a:pPr marL="534988" indent="-534988" algn="just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n-US" sz="3200" b="1" dirty="0">
                <a:latin typeface="Franklin Gothic Demi" pitchFamily="34" charset="0"/>
              </a:rPr>
              <a:t>The </a:t>
            </a:r>
            <a:r>
              <a:rPr lang="en-US" sz="3200" b="1" dirty="0" err="1">
                <a:latin typeface="Franklin Gothic Demi" pitchFamily="34" charset="0"/>
              </a:rPr>
              <a:t>subpericardial</a:t>
            </a:r>
            <a:r>
              <a:rPr lang="en-US" sz="3200" b="1" dirty="0" smtClean="0">
                <a:latin typeface="Franklin Gothic Demi" pitchFamily="34" charset="0"/>
              </a:rPr>
              <a:t> </a:t>
            </a:r>
            <a:r>
              <a:rPr lang="en-US" sz="3200" b="1" dirty="0">
                <a:latin typeface="Franklin Gothic Demi" pitchFamily="34" charset="0"/>
              </a:rPr>
              <a:t>layer is thickened by edema and </a:t>
            </a:r>
            <a:r>
              <a:rPr lang="en-US" sz="3200" b="1" dirty="0">
                <a:latin typeface="Franklin Gothic Demi" pitchFamily="34" charset="0"/>
                <a:cs typeface="+mn-cs"/>
              </a:rPr>
              <a:t>shows dilated blood vessels, chronic inflammatory cells and areas of calcification.</a:t>
            </a:r>
          </a:p>
          <a:p>
            <a:pPr marL="450850" indent="-450850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981200" y="2286000"/>
            <a:ext cx="2209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 flipV="1">
            <a:off x="2819400" y="1600200"/>
            <a:ext cx="838200" cy="381000"/>
          </a:xfrm>
          <a:prstGeom prst="bentConnector3">
            <a:avLst>
              <a:gd name="adj1" fmla="val -909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3657600" y="1219200"/>
            <a:ext cx="4648200" cy="571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It becomes thick while the normal is thin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653540" y="5638800"/>
            <a:ext cx="1295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0" y="4724400"/>
            <a:ext cx="1143000" cy="1981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It becomes chronic if it </a:t>
            </a:r>
            <a:r>
              <a:rPr lang="en-US" dirty="0" err="1" smtClean="0"/>
              <a:t>doesn</a:t>
            </a:r>
            <a:r>
              <a:rPr lang="fr-FR" dirty="0" smtClean="0"/>
              <a:t>’</a:t>
            </a:r>
            <a:r>
              <a:rPr lang="en-US" dirty="0" smtClean="0"/>
              <a:t>t treated.</a:t>
            </a:r>
            <a:endParaRPr lang="en-US" dirty="0"/>
          </a:p>
        </p:txBody>
      </p:sp>
      <p:cxnSp>
        <p:nvCxnSpPr>
          <p:cNvPr id="18" name="Straight Arrow Connector 17"/>
          <p:cNvCxnSpPr>
            <a:endCxn id="16" idx="3"/>
          </p:cNvCxnSpPr>
          <p:nvPr/>
        </p:nvCxnSpPr>
        <p:spPr>
          <a:xfrm flipH="1">
            <a:off x="1143000" y="5257800"/>
            <a:ext cx="51054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791200" y="3200400"/>
            <a:ext cx="1752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553200" y="3200400"/>
            <a:ext cx="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7298267" y="3352800"/>
            <a:ext cx="1828800" cy="757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RBC from blood outside the heart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562</Words>
  <Application>Microsoft Macintosh PowerPoint</Application>
  <PresentationFormat>On-screen Show (4:3)</PresentationFormat>
  <Paragraphs>126</Paragraphs>
  <Slides>30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Inflammation and repair</vt:lpstr>
      <vt:lpstr>Inflammation and repair</vt:lpstr>
      <vt:lpstr>PowerPoint Presentation</vt:lpstr>
      <vt:lpstr>Gross and histopathology</vt:lpstr>
      <vt:lpstr>1- Fibrinous pericarditis</vt:lpstr>
      <vt:lpstr>PowerPoint Presentation</vt:lpstr>
      <vt:lpstr>ACUTE FIBRINOUS PERICARDITIS</vt:lpstr>
      <vt:lpstr>ACUTE FIBRINOUS PERICARDITIS</vt:lpstr>
      <vt:lpstr>Fibrinous Pericarditis:  Section of Heart shows:</vt:lpstr>
      <vt:lpstr>2- Acute appendicitis</vt:lpstr>
      <vt:lpstr>ACUTE APPENDICITIS</vt:lpstr>
      <vt:lpstr>PowerPoint Presentation</vt:lpstr>
      <vt:lpstr>                Acute appendicitis</vt:lpstr>
      <vt:lpstr> ACUTE  APPENDICITIS</vt:lpstr>
      <vt:lpstr> ACUTE APPENDICITIS</vt:lpstr>
      <vt:lpstr>Acute Suppurative appendicitis: Cross Section of Appendix shows:</vt:lpstr>
      <vt:lpstr>3-Skin pilonidal sinus</vt:lpstr>
      <vt:lpstr>         3- FOREIGN BODY REACTION                    (PILONIDAL SINUS)</vt:lpstr>
      <vt:lpstr> FOREIGN BODY REACTION  (PILONIDAL SINUS)</vt:lpstr>
      <vt:lpstr>Foreign Body reaction (Pilonidal sinus): Section of Skin Shows:</vt:lpstr>
      <vt:lpstr>4-Chronic cholecystitis with stones</vt:lpstr>
      <vt:lpstr>PowerPoint Presentation</vt:lpstr>
      <vt:lpstr> CHRONIC CHOLECYSTITIS</vt:lpstr>
      <vt:lpstr>Chronic cholecystitis: Section of gallbladder wall shows:</vt:lpstr>
      <vt:lpstr>5- Brain abscess</vt:lpstr>
      <vt:lpstr>PowerPoint Presentation</vt:lpstr>
      <vt:lpstr>6- Granulation tissue</vt:lpstr>
      <vt:lpstr> GRANULATION TISSUE</vt:lpstr>
      <vt:lpstr> GRANULATION TISSUE</vt:lpstr>
      <vt:lpstr>Granulation Tissue:   Section of fragments of edematous, loose connective tissue shows: 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DrShaesta</dc:creator>
  <cp:lastModifiedBy>Mac</cp:lastModifiedBy>
  <cp:revision>19</cp:revision>
  <dcterms:created xsi:type="dcterms:W3CDTF">2012-09-24T06:04:18Z</dcterms:created>
  <dcterms:modified xsi:type="dcterms:W3CDTF">2013-11-09T09:53:50Z</dcterms:modified>
</cp:coreProperties>
</file>