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3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7" r:id="rId2"/>
    <p:sldId id="258" r:id="rId3"/>
    <p:sldId id="259" r:id="rId4"/>
    <p:sldId id="260" r:id="rId5"/>
    <p:sldId id="261" r:id="rId6"/>
    <p:sldId id="317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310" r:id="rId18"/>
    <p:sldId id="272" r:id="rId19"/>
    <p:sldId id="273" r:id="rId20"/>
    <p:sldId id="274" r:id="rId21"/>
    <p:sldId id="275" r:id="rId22"/>
    <p:sldId id="276" r:id="rId23"/>
    <p:sldId id="311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312" r:id="rId34"/>
    <p:sldId id="313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8" r:id="rId46"/>
    <p:sldId id="314" r:id="rId47"/>
    <p:sldId id="315" r:id="rId48"/>
    <p:sldId id="301" r:id="rId49"/>
    <p:sldId id="302" r:id="rId50"/>
    <p:sldId id="308" r:id="rId51"/>
    <p:sldId id="316" r:id="rId52"/>
    <p:sldId id="309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952" autoAdjust="0"/>
  </p:normalViewPr>
  <p:slideViewPr>
    <p:cSldViewPr>
      <p:cViewPr varScale="1">
        <p:scale>
          <a:sx n="52" d="100"/>
          <a:sy n="52" d="100"/>
        </p:scale>
        <p:origin x="-175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A99E7-2286-4FED-8793-B0ECF8756F38}" type="datetimeFigureOut">
              <a:rPr lang="en-US" smtClean="0"/>
              <a:pPr/>
              <a:t>11/9/13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D7F40-2A21-4CDB-BEA1-36E10C3D78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61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968E76-A095-4F54-BF5F-65064F19E643}" type="slidenum">
              <a:rPr lang="en-US" smtClean="0">
                <a:latin typeface="Arial" pitchFamily="34" charset="0"/>
              </a:rPr>
              <a:pPr/>
              <a:t>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D0B4171-2EAD-49A0-8275-C6D5676490E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880678-885A-4C4A-A6F7-6292DC225C13}" type="slidenum">
              <a:rPr lang="en-US"/>
              <a:pPr/>
              <a:t>29</a:t>
            </a:fld>
            <a:endParaRPr lang="en-US"/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D41567-DE09-4B85-839B-53C163881140}" type="slidenum">
              <a:rPr lang="en-US"/>
              <a:pPr/>
              <a:t>31</a:t>
            </a:fld>
            <a:endParaRPr lang="en-U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B61446-750A-4D3D-8D5F-3FB60C1B5FE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0E38AAF-48DB-40DB-9AC6-BC607D1251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A226191-4F1D-41FB-A4B7-6E77B9E7F13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D7F40-2A21-4CDB-BEA1-36E10C3D782F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z="500" smtClean="0">
              <a:latin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AD6535-4DCB-4AAD-A1F3-EDFF997B9A9F}" type="slidenum">
              <a:rPr lang="en-US"/>
              <a:pPr/>
              <a:t>44</a:t>
            </a:fld>
            <a:endParaRPr lang="en-U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792CA0-7049-40A8-B82A-4C2DBE92DC07}" type="slidenum">
              <a:rPr lang="en-US"/>
              <a:pPr/>
              <a:t>45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3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7376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FDA5235-D26D-415C-922E-DF8A94A40DFD}" type="slidenum">
              <a:rPr lang="en-GB" smtClean="0"/>
              <a:pPr/>
              <a:t>8</a:t>
            </a:fld>
            <a:endParaRPr lang="en-GB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7153FF-B4DF-4E2A-96A7-5C4E1E2C5705}" type="slidenum">
              <a:rPr lang="en-US"/>
              <a:pPr/>
              <a:t>48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20FDE7-9675-4B0B-940E-DE8CD8693F8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Arial" pitchFamily="34" charset="0"/>
              <a:buNone/>
            </a:pPr>
            <a:fld id="{F52B8099-4208-476D-AFDB-D65E8ADC4AE4}" type="slidenum">
              <a:rPr lang="en-GB" smtClean="0">
                <a:latin typeface="Arial" pitchFamily="34" charset="0"/>
              </a:rPr>
              <a:pPr>
                <a:buFont typeface="Arial" pitchFamily="34" charset="0"/>
                <a:buNone/>
              </a:pPr>
              <a:t>11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11981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Sans" charset="0"/>
              <a:cs typeface="DejaVuSans" charset="0"/>
            </a:endParaRPr>
          </a:p>
        </p:txBody>
      </p:sp>
      <p:sp>
        <p:nvSpPr>
          <p:cNvPr id="11981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2FB45C-C55A-42B0-BA8C-A4E88A0709EB}" type="slidenum">
              <a:rPr lang="en-US" smtClean="0">
                <a:latin typeface="Arial" pitchFamily="34" charset="0"/>
              </a:rPr>
              <a:pPr/>
              <a:t>12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F5DC9C-EB6F-4800-B5F6-E463C3CF2F40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8C6837-3F44-43E8-94F9-26D4932D4684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BC10EC-5AB9-4643-8A8E-CF4560AC724D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DE5C13-A45B-4470-9F1A-C723550D3D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7ED4F2-F32E-4142-9E79-6FDB72B2205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11/9/13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11/9/13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11/9/13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43A81-A907-45F4-919E-A0686AEB8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F3B7729C-63C3-4B86-94F6-92CDE660A2AE}" type="slidenum">
              <a:rPr lang="x-none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11/9/13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11/9/13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11/9/13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11/9/13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11/9/13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11/9/13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11/9/13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54921-2146-48DD-BBE6-03352856AD5C}" type="datetimeFigureOut">
              <a:rPr lang="en-US" smtClean="0"/>
              <a:pPr/>
              <a:t>11/9/13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54921-2146-48DD-BBE6-03352856AD5C}" type="datetimeFigureOut">
              <a:rPr lang="en-US" smtClean="0"/>
              <a:pPr/>
              <a:t>11/9/13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1D6CE-3BE8-4F38-A484-FAC823EF9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2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2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Foundation block-Pathology Practical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Cell injury and inflammation</a:t>
            </a:r>
          </a:p>
          <a:p>
            <a:r>
              <a:rPr lang="en-US" sz="4000" dirty="0" smtClean="0">
                <a:solidFill>
                  <a:schemeClr val="tx1"/>
                </a:solidFill>
              </a:rPr>
              <a:t>Dr. </a:t>
            </a:r>
            <a:r>
              <a:rPr lang="en-US" sz="4000" dirty="0" err="1" smtClean="0">
                <a:solidFill>
                  <a:schemeClr val="tx1"/>
                </a:solidFill>
              </a:rPr>
              <a:t>Shaesta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Naseem</a:t>
            </a:r>
            <a:endParaRPr lang="en-US" sz="4000" dirty="0" smtClean="0">
              <a:solidFill>
                <a:schemeClr val="tx1"/>
              </a:solidFill>
            </a:endParaRPr>
          </a:p>
          <a:p>
            <a:r>
              <a:rPr lang="en-US" sz="3000" dirty="0" smtClean="0">
                <a:solidFill>
                  <a:schemeClr val="tx1"/>
                </a:solidFill>
              </a:rPr>
              <a:t>18-9-13</a:t>
            </a:r>
            <a:endParaRPr lang="en-US" sz="3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7696200" y="6477000"/>
            <a:ext cx="1219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i="0"/>
              <a:t>Figure 26.6</a:t>
            </a:r>
          </a:p>
        </p:txBody>
      </p:sp>
      <p:pic>
        <p:nvPicPr>
          <p:cNvPr id="68610" name="Picture 2" descr="http://202.193.198.50/glblnet/severbj1/bl/JPEG1/RENAL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73021"/>
            <a:ext cx="9144000" cy="592297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71600" y="28194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Tubules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E9B5E5"/>
          </a:solidFill>
          <a:ln w="9525">
            <a:noFill/>
            <a:round/>
            <a:headEnd/>
            <a:tailEnd/>
          </a:ln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057400" y="0"/>
            <a:ext cx="4953000" cy="175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7313"/>
              </a:spcBef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17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SKIN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38100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keratin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467600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0"/>
            <a:ext cx="167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0" y="5302250"/>
            <a:ext cx="3657600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Gross and histopathology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1- Fatty liver(</a:t>
            </a:r>
            <a:r>
              <a:rPr lang="en-US" sz="3600" dirty="0" err="1" smtClean="0"/>
              <a:t>Steatosis</a:t>
            </a:r>
            <a:r>
              <a:rPr lang="en-US" sz="3600" dirty="0" smtClean="0"/>
              <a:t>)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500042"/>
          <a:ext cx="4243388" cy="336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Bitmap Image" r:id="rId4" imgW="1286055" imgH="1019048" progId="PBrush">
                  <p:embed/>
                </p:oleObj>
              </mc:Choice>
              <mc:Fallback>
                <p:oleObj name="Bitmap Image" r:id="rId4" imgW="1286055" imgH="1019048" progId="PBrush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00042"/>
                        <a:ext cx="4243388" cy="336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3425787"/>
              </p:ext>
            </p:extLst>
          </p:nvPr>
        </p:nvGraphicFramePr>
        <p:xfrm>
          <a:off x="4357686" y="533401"/>
          <a:ext cx="4545013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Bitmap Image" r:id="rId6" imgW="1343212" imgH="1057423" progId="PBrush">
                  <p:embed/>
                </p:oleObj>
              </mc:Choice>
              <mc:Fallback>
                <p:oleObj name="Bitmap Image" r:id="rId6" imgW="1343212" imgH="1057423" progId="PBrush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7686" y="533401"/>
                        <a:ext cx="4545013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1142976" y="4857760"/>
            <a:ext cx="6858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Organ: Liver                                                     </a:t>
            </a:r>
            <a:r>
              <a:rPr lang="en-US" dirty="0" err="1" smtClean="0"/>
              <a:t>Dx</a:t>
            </a:r>
            <a:r>
              <a:rPr lang="en-US" dirty="0" smtClean="0"/>
              <a:t>: </a:t>
            </a:r>
            <a:r>
              <a:rPr lang="en-US" b="0" dirty="0" err="1" smtClean="0"/>
              <a:t>Steatosis</a:t>
            </a:r>
            <a:r>
              <a:rPr lang="en-US" b="0" dirty="0" smtClean="0"/>
              <a:t> ( Fatty Liver)</a:t>
            </a:r>
            <a:br>
              <a:rPr lang="en-US" b="0" dirty="0" smtClean="0"/>
            </a:b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295400" y="13504"/>
            <a:ext cx="1600200" cy="381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normal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5562600" y="0"/>
            <a:ext cx="1676400" cy="304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abnormal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981200" y="5867400"/>
            <a:ext cx="46482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Gross description : yellowish and large liver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LiverFattyChangeL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4572000" cy="4191000"/>
          </a:xfrm>
          <a:noFill/>
        </p:spPr>
      </p:pic>
      <p:sp>
        <p:nvSpPr>
          <p:cNvPr id="3" name="TextBox 2"/>
          <p:cNvSpPr txBox="1"/>
          <p:nvPr/>
        </p:nvSpPr>
        <p:spPr>
          <a:xfrm>
            <a:off x="5067321" y="838200"/>
            <a:ext cx="4038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Liver with extensive </a:t>
            </a:r>
            <a:r>
              <a:rPr lang="en-US" sz="2000" b="1" dirty="0" err="1" smtClean="0"/>
              <a:t>macrovesicular</a:t>
            </a:r>
            <a:r>
              <a:rPr lang="en-US" sz="2000" b="1" dirty="0" smtClean="0"/>
              <a:t> fat. Nearly all of the </a:t>
            </a:r>
            <a:r>
              <a:rPr lang="en-US" sz="2000" b="1" dirty="0" err="1" smtClean="0"/>
              <a:t>hepatocytes</a:t>
            </a:r>
            <a:r>
              <a:rPr lang="en-US" sz="2000" b="1" dirty="0" smtClean="0"/>
              <a:t> in this field are filled with a large clear lipid vacuole. The vacuole is clear because the fat has been removed in tissue processing. </a:t>
            </a:r>
          </a:p>
          <a:p>
            <a:r>
              <a:rPr lang="en-US" sz="2000" b="1" dirty="0" smtClean="0"/>
              <a:t>If you estimate that 50% of the </a:t>
            </a:r>
            <a:r>
              <a:rPr lang="en-US" sz="2000" b="1" dirty="0" err="1" smtClean="0"/>
              <a:t>histologic</a:t>
            </a:r>
            <a:r>
              <a:rPr lang="en-US" sz="2000" b="1" dirty="0" smtClean="0"/>
              <a:t> cross area of this slide is “clear”, i.e., “fat”, and the liver weighs, say 2000 gm. (normal = 1400-1800), then you can say 1000 </a:t>
            </a:r>
            <a:r>
              <a:rPr lang="en-US" sz="2000" b="1" dirty="0" err="1" smtClean="0"/>
              <a:t>gms</a:t>
            </a:r>
            <a:r>
              <a:rPr lang="en-US" sz="2000" b="1" dirty="0" smtClean="0"/>
              <a:t> are fat, right?  </a:t>
            </a:r>
            <a:r>
              <a:rPr lang="en-US" sz="2000" b="1" dirty="0" err="1" smtClean="0"/>
              <a:t>Ans:YES</a:t>
            </a:r>
            <a:endParaRPr lang="en-US" sz="2000" b="1" dirty="0" smtClean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581400" y="1828800"/>
            <a:ext cx="381000" cy="2819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133600" y="3810000"/>
            <a:ext cx="228600" cy="838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676400" y="4953000"/>
            <a:ext cx="1447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Portal vein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3200400" y="4953000"/>
            <a:ext cx="1447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Central vein</a:t>
            </a:r>
            <a:endParaRPr lang="en-US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914400" y="3733800"/>
            <a:ext cx="304800" cy="990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52400" y="4953000"/>
            <a:ext cx="13716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Fat in hepatocyte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0588" y="571500"/>
            <a:ext cx="73628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LiverFattyChangeH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-1588"/>
            <a:ext cx="4876800" cy="6859588"/>
          </a:xfrm>
          <a:noFill/>
        </p:spPr>
      </p:pic>
      <p:cxnSp>
        <p:nvCxnSpPr>
          <p:cNvPr id="4" name="Straight Arrow Connector 3"/>
          <p:cNvCxnSpPr/>
          <p:nvPr/>
        </p:nvCxnSpPr>
        <p:spPr>
          <a:xfrm>
            <a:off x="3124200" y="685800"/>
            <a:ext cx="23622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1752600" y="3048000"/>
            <a:ext cx="38862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943600" y="533400"/>
            <a:ext cx="18288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Clear</a:t>
            </a:r>
            <a:r>
              <a:rPr lang="en-US" sz="1200" dirty="0" smtClean="0"/>
              <a:t> </a:t>
            </a:r>
            <a:r>
              <a:rPr lang="en-US" sz="1600" b="1" dirty="0"/>
              <a:t>vacuole</a:t>
            </a:r>
            <a:r>
              <a:rPr lang="en-US" sz="1200" dirty="0" smtClean="0"/>
              <a:t> </a:t>
            </a:r>
            <a:r>
              <a:rPr lang="en-US" sz="1600" b="1" dirty="0"/>
              <a:t>of</a:t>
            </a:r>
            <a:r>
              <a:rPr lang="en-US" sz="1200" dirty="0" smtClean="0"/>
              <a:t> </a:t>
            </a:r>
            <a:r>
              <a:rPr lang="en-US" sz="1600" b="1" dirty="0"/>
              <a:t>dissolved</a:t>
            </a:r>
            <a:r>
              <a:rPr lang="en-US" sz="1200" dirty="0" smtClean="0"/>
              <a:t> </a:t>
            </a:r>
            <a:r>
              <a:rPr lang="en-US" sz="1600" b="1" dirty="0"/>
              <a:t>fat</a:t>
            </a:r>
          </a:p>
        </p:txBody>
      </p:sp>
      <p:sp>
        <p:nvSpPr>
          <p:cNvPr id="8" name="Rectangle 7"/>
          <p:cNvSpPr/>
          <p:nvPr/>
        </p:nvSpPr>
        <p:spPr>
          <a:xfrm>
            <a:off x="5791200" y="2667000"/>
            <a:ext cx="26670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Fatty cysts: two or more fatty cells enlarge together</a:t>
            </a:r>
            <a:endParaRPr lang="en-US" sz="1600" b="1" dirty="0"/>
          </a:p>
        </p:txBody>
      </p:sp>
      <p:sp>
        <p:nvSpPr>
          <p:cNvPr id="11" name="Flowchart: Process 10"/>
          <p:cNvSpPr/>
          <p:nvPr/>
        </p:nvSpPr>
        <p:spPr>
          <a:xfrm>
            <a:off x="5334000" y="4495800"/>
            <a:ext cx="3352800" cy="1600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Causes of fatty liver: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 malnutrition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Obesity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toxins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The question here / Point </a:t>
            </a:r>
            <a:r>
              <a:rPr lang="en-US" sz="2000" b="1" dirty="0"/>
              <a:t>out the </a:t>
            </a:r>
            <a:r>
              <a:rPr lang="en-US" sz="2000" b="1" dirty="0" err="1"/>
              <a:t>microvesicular</a:t>
            </a:r>
            <a:r>
              <a:rPr lang="en-US" sz="2000" b="1" dirty="0"/>
              <a:t> and </a:t>
            </a:r>
            <a:r>
              <a:rPr lang="en-US" sz="2000" b="1" dirty="0" err="1"/>
              <a:t>macrovescicular</a:t>
            </a:r>
            <a:r>
              <a:rPr lang="en-US" sz="2000" b="1" dirty="0"/>
              <a:t> fat.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8229600" cy="1143000"/>
          </a:xfrm>
        </p:spPr>
        <p:txBody>
          <a:bodyPr/>
          <a:lstStyle/>
          <a:p>
            <a:r>
              <a:rPr lang="en-US" dirty="0" smtClean="0"/>
              <a:t>Organ:  Liver         </a:t>
            </a:r>
            <a:r>
              <a:rPr lang="en-US" dirty="0" err="1" smtClean="0"/>
              <a:t>Dx</a:t>
            </a:r>
            <a:r>
              <a:rPr lang="en-US" dirty="0" smtClean="0"/>
              <a:t>: Fatty Change</a:t>
            </a:r>
            <a:endParaRPr lang="en-US" dirty="0"/>
          </a:p>
        </p:txBody>
      </p:sp>
      <p:pic>
        <p:nvPicPr>
          <p:cNvPr id="4" name="Picture 5" descr="5 c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09600"/>
            <a:ext cx="6916921" cy="4633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Normal anatomy and histology of organs related to this chapter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 Cond" pitchFamily="34" charset="0"/>
              </a:rPr>
              <a:t>Fatty change of the liver: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 Cond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 Cond" pitchFamily="34" charset="0"/>
              </a:rPr>
              <a:t>Section of liver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 Cond" pitchFamily="34" charset="0"/>
            </a:endParaRPr>
          </a:p>
        </p:txBody>
      </p:sp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285750" y="2000250"/>
            <a:ext cx="8643938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sz="3200">
                <a:latin typeface="Franklin Gothic Demi Cond" pitchFamily="34" charset="0"/>
              </a:rPr>
              <a:t>Normal lobular architecture.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3200">
              <a:latin typeface="Franklin Gothic Demi Cond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3200">
                <a:latin typeface="Franklin Gothic Demi Cond" pitchFamily="34" charset="0"/>
              </a:rPr>
              <a:t>The liver cells are distended by clear vacuoles of dissolved fat with displacement of the periphery.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3200">
              <a:latin typeface="Franklin Gothic Demi Cond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3200">
                <a:latin typeface="Franklin Gothic Demi Cond" pitchFamily="34" charset="0"/>
              </a:rPr>
              <a:t>Fatty cysts may be seen.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3200">
              <a:latin typeface="Franklin Gothic Demi Cond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3200">
                <a:latin typeface="Franklin Gothic Demi Cond" pitchFamily="34" charset="0"/>
              </a:rPr>
              <a:t>No inflammation and no fibrosis.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2- </a:t>
            </a:r>
            <a:r>
              <a:rPr lang="en-US" sz="3600" dirty="0" err="1" smtClean="0"/>
              <a:t>Coagulative</a:t>
            </a:r>
            <a:r>
              <a:rPr lang="en-US" sz="3600" dirty="0" smtClean="0"/>
              <a:t> necrosis of the kidney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319" name="Object 7"/>
          <p:cNvGraphicFramePr>
            <a:graphicFrameLocks noChangeAspect="1"/>
          </p:cNvGraphicFramePr>
          <p:nvPr/>
        </p:nvGraphicFramePr>
        <p:xfrm>
          <a:off x="2143108" y="357166"/>
          <a:ext cx="3994150" cy="4714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Photo Editor Photo" r:id="rId3" imgW="3142857" imgH="4800000" progId="">
                  <p:embed/>
                </p:oleObj>
              </mc:Choice>
              <mc:Fallback>
                <p:oleObj name="Photo Editor Photo" r:id="rId3" imgW="3142857" imgH="480000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08" y="357166"/>
                        <a:ext cx="3994150" cy="47149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21" name="Text Box 9"/>
          <p:cNvSpPr txBox="1">
            <a:spLocks noChangeArrowheads="1"/>
          </p:cNvSpPr>
          <p:nvPr/>
        </p:nvSpPr>
        <p:spPr bwMode="auto">
          <a:xfrm>
            <a:off x="1214414" y="5572140"/>
            <a:ext cx="5815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latin typeface="Verdana" pitchFamily="34" charset="0"/>
              </a:rPr>
              <a:t>Organ: Kidney              </a:t>
            </a:r>
            <a:r>
              <a:rPr lang="en-US" dirty="0" err="1" smtClean="0">
                <a:latin typeface="Verdana" pitchFamily="34" charset="0"/>
              </a:rPr>
              <a:t>Dx:Coagulative</a:t>
            </a:r>
            <a:r>
              <a:rPr lang="en-US" dirty="0" smtClean="0">
                <a:latin typeface="Verdana" pitchFamily="34" charset="0"/>
              </a:rPr>
              <a:t> </a:t>
            </a:r>
            <a:r>
              <a:rPr lang="en-US" dirty="0">
                <a:latin typeface="Verdana" pitchFamily="34" charset="0"/>
              </a:rPr>
              <a:t>necrosis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8352928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</a:t>
            </a:r>
            <a:r>
              <a:rPr lang="en-US" sz="3600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Coagulative</a:t>
            </a: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necrosis in an </a:t>
            </a:r>
            <a:r>
              <a:rPr lang="en-US" sz="3600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infarcted</a:t>
            </a: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 KIDNEY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6" descr="13 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65532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7239000" y="2286000"/>
            <a:ext cx="1447800" cy="23622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No </a:t>
            </a:r>
            <a:r>
              <a:rPr lang="en-US" sz="2000" b="1" dirty="0" smtClean="0"/>
              <a:t>nucleus,</a:t>
            </a:r>
            <a:endParaRPr lang="en-US" sz="2000" b="1" dirty="0" smtClean="0"/>
          </a:p>
          <a:p>
            <a:pPr algn="ctr"/>
            <a:r>
              <a:rPr lang="en-US" sz="2000" b="1" dirty="0" smtClean="0"/>
              <a:t>Ghost cells only</a:t>
            </a:r>
            <a:endParaRPr lang="en-US" sz="2000" b="1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Coagulative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necrosis in an </a:t>
            </a: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infarcted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kidney: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kidney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1371600" y="1714500"/>
            <a:ext cx="734377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endParaRPr lang="en-US" sz="2800" dirty="0" smtClean="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 smtClean="0">
                <a:latin typeface="Franklin Gothic Demi" pitchFamily="34" charset="0"/>
              </a:rPr>
              <a:t>A </a:t>
            </a:r>
            <a:r>
              <a:rPr lang="en-US" sz="2800" dirty="0">
                <a:latin typeface="Franklin Gothic Demi" pitchFamily="34" charset="0"/>
              </a:rPr>
              <a:t>cortical infarct showing </a:t>
            </a:r>
            <a:r>
              <a:rPr lang="en-US" sz="2800" dirty="0" err="1">
                <a:latin typeface="Franklin Gothic Demi" pitchFamily="34" charset="0"/>
              </a:rPr>
              <a:t>coagulative</a:t>
            </a:r>
            <a:r>
              <a:rPr lang="en-US" sz="2800" dirty="0">
                <a:latin typeface="Franklin Gothic Demi" pitchFamily="34" charset="0"/>
              </a:rPr>
              <a:t> necrosis of glomeruli, tubules and interstitial tissue with loss of cell nuclei</a:t>
            </a:r>
            <a:r>
              <a:rPr lang="en-US" sz="2800" dirty="0" smtClean="0">
                <a:latin typeface="Franklin Gothic Demi" pitchFamily="34" charset="0"/>
              </a:rPr>
              <a:t>.</a:t>
            </a:r>
            <a:endParaRPr lang="en-US" sz="2800" dirty="0">
              <a:latin typeface="Franklin Gothic Demi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3- </a:t>
            </a:r>
            <a:r>
              <a:rPr lang="en-US" sz="3600" dirty="0" err="1" smtClean="0"/>
              <a:t>Liquefactive</a:t>
            </a:r>
            <a:r>
              <a:rPr lang="en-US" sz="3600" dirty="0" smtClean="0"/>
              <a:t> necrosis of the brain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7" name="Picture 2051" descr="http://medstat.med.utah.edu/WebPath/jpeg5/CNS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8458200" cy="5537200"/>
          </a:xfrm>
          <a:prstGeom prst="rect">
            <a:avLst/>
          </a:prstGeom>
          <a:noFill/>
        </p:spPr>
      </p:pic>
      <p:sp>
        <p:nvSpPr>
          <p:cNvPr id="154628" name="Text Box 2052"/>
          <p:cNvSpPr txBox="1">
            <a:spLocks noChangeArrowheads="1"/>
          </p:cNvSpPr>
          <p:nvPr/>
        </p:nvSpPr>
        <p:spPr bwMode="auto">
          <a:xfrm>
            <a:off x="0" y="6000768"/>
            <a:ext cx="867609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Verdana" pitchFamily="34" charset="0"/>
              </a:rPr>
              <a:t>Organ: Brain </a:t>
            </a:r>
          </a:p>
          <a:p>
            <a:r>
              <a:rPr lang="en-US" sz="2000" dirty="0" err="1" smtClean="0">
                <a:latin typeface="Verdana" pitchFamily="34" charset="0"/>
              </a:rPr>
              <a:t>Dx</a:t>
            </a:r>
            <a:r>
              <a:rPr lang="en-US" sz="2000" dirty="0" smtClean="0">
                <a:latin typeface="Verdana" pitchFamily="34" charset="0"/>
              </a:rPr>
              <a:t>: </a:t>
            </a:r>
            <a:r>
              <a:rPr lang="en-US" dirty="0" err="1" smtClean="0">
                <a:latin typeface="Verdana" pitchFamily="34" charset="0"/>
              </a:rPr>
              <a:t>Liquefactive</a:t>
            </a:r>
            <a:r>
              <a:rPr lang="en-US" dirty="0" smtClean="0">
                <a:latin typeface="Verdana" pitchFamily="34" charset="0"/>
              </a:rPr>
              <a:t> </a:t>
            </a:r>
            <a:r>
              <a:rPr lang="en-US" dirty="0">
                <a:latin typeface="Verdana" pitchFamily="34" charset="0"/>
              </a:rPr>
              <a:t>necrosis in brain leads to resolution with cystic spaces. </a:t>
            </a:r>
            <a:endParaRPr lang="en-US" sz="2000" dirty="0">
              <a:latin typeface="Verdana" pitchFamily="34" charset="0"/>
            </a:endParaRPr>
          </a:p>
        </p:txBody>
      </p:sp>
      <p:sp>
        <p:nvSpPr>
          <p:cNvPr id="154630" name="Line 2054"/>
          <p:cNvSpPr>
            <a:spLocks noChangeShapeType="1"/>
          </p:cNvSpPr>
          <p:nvPr/>
        </p:nvSpPr>
        <p:spPr bwMode="auto">
          <a:xfrm>
            <a:off x="3200400" y="1828800"/>
            <a:ext cx="228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4631" name="Line 2055"/>
          <p:cNvSpPr>
            <a:spLocks noChangeShapeType="1"/>
          </p:cNvSpPr>
          <p:nvPr/>
        </p:nvSpPr>
        <p:spPr bwMode="auto">
          <a:xfrm>
            <a:off x="3124200" y="2362200"/>
            <a:ext cx="228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4- </a:t>
            </a:r>
            <a:r>
              <a:rPr lang="en-US" sz="3600" dirty="0" err="1" smtClean="0"/>
              <a:t>Caseous</a:t>
            </a:r>
            <a:r>
              <a:rPr lang="en-US" sz="3600" dirty="0" smtClean="0"/>
              <a:t> necrosis of the lung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d:\eDitionsContent\0721601871\graphics\fullsize\S01871-001-f020.jpg"/>
          <p:cNvPicPr>
            <a:picLocks noChangeAspect="1" noChangeArrowheads="1"/>
          </p:cNvPicPr>
          <p:nvPr/>
        </p:nvPicPr>
        <p:blipFill>
          <a:blip r:embed="rId3" cstate="print"/>
          <a:srcRect b="7434"/>
          <a:stretch>
            <a:fillRect/>
          </a:stretch>
        </p:blipFill>
        <p:spPr bwMode="auto">
          <a:xfrm>
            <a:off x="1500166" y="0"/>
            <a:ext cx="6324600" cy="54523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342" name="Picture 5" descr="admintitle"/>
          <p:cNvSpPr>
            <a:spLocks noChangeAspect="1" noChangeArrowheads="1"/>
          </p:cNvSpPr>
          <p:nvPr/>
        </p:nvSpPr>
        <p:spPr bwMode="auto">
          <a:xfrm>
            <a:off x="107950" y="115888"/>
            <a:ext cx="9906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2844" y="5643578"/>
            <a:ext cx="922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Verdana" pitchFamily="34" charset="0"/>
              </a:rPr>
              <a:t>Organ: lung          </a:t>
            </a:r>
            <a:r>
              <a:rPr lang="en-US" sz="2400" dirty="0" err="1" smtClean="0">
                <a:latin typeface="Verdana" pitchFamily="34" charset="0"/>
              </a:rPr>
              <a:t>Dx</a:t>
            </a:r>
            <a:r>
              <a:rPr lang="en-US" sz="2400" dirty="0" smtClean="0">
                <a:latin typeface="Verdana" pitchFamily="34" charset="0"/>
              </a:rPr>
              <a:t> : </a:t>
            </a:r>
            <a:r>
              <a:rPr lang="en-US" sz="2400" dirty="0" err="1" smtClean="0">
                <a:latin typeface="Verdana" pitchFamily="34" charset="0"/>
              </a:rPr>
              <a:t>Caseous</a:t>
            </a:r>
            <a:r>
              <a:rPr lang="en-US" sz="2400" dirty="0" smtClean="0">
                <a:latin typeface="Verdana" pitchFamily="34" charset="0"/>
              </a:rPr>
              <a:t> necrosis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US" sz="2400" dirty="0" smtClean="0">
                <a:latin typeface="Verdana" pitchFamily="34" charset="0"/>
              </a:rPr>
              <a:t>(tuberculosis)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228600"/>
            <a:ext cx="5029200" cy="1143000"/>
          </a:xfrm>
        </p:spPr>
        <p:txBody>
          <a:bodyPr/>
          <a:lstStyle/>
          <a:p>
            <a:r>
              <a:rPr lang="en-US" b="1" smtClean="0"/>
              <a:t>Lung</a:t>
            </a:r>
          </a:p>
        </p:txBody>
      </p:sp>
      <p:pic>
        <p:nvPicPr>
          <p:cNvPr id="10243" name="Picture 6" descr="lung-normal-gross-1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792163"/>
            <a:ext cx="4038600" cy="2636837"/>
          </a:xfrm>
        </p:spPr>
      </p:pic>
      <p:pic>
        <p:nvPicPr>
          <p:cNvPr id="10244" name="Picture 8" descr="lung-parenchyma-normal-micro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429000"/>
            <a:ext cx="4038600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9" descr="lung-normal-drawing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838200"/>
            <a:ext cx="4572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7" descr="lung-normal-airway-micro-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429000"/>
            <a:ext cx="1955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10247" name="Rectangle 10"/>
          <p:cNvSpPr>
            <a:spLocks noChangeArrowheads="1"/>
          </p:cNvSpPr>
          <p:nvPr/>
        </p:nvSpPr>
        <p:spPr bwMode="auto">
          <a:xfrm>
            <a:off x="228600" y="6019800"/>
            <a:ext cx="4343400" cy="304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Text Box 11"/>
          <p:cNvSpPr txBox="1">
            <a:spLocks noChangeArrowheads="1"/>
          </p:cNvSpPr>
          <p:nvPr/>
        </p:nvSpPr>
        <p:spPr bwMode="auto">
          <a:xfrm>
            <a:off x="5105400" y="4038600"/>
            <a:ext cx="1219200" cy="7016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Capillary lumen</a:t>
            </a:r>
          </a:p>
        </p:txBody>
      </p:sp>
      <p:sp>
        <p:nvSpPr>
          <p:cNvPr id="10249" name="Text Box 12"/>
          <p:cNvSpPr txBox="1">
            <a:spLocks noChangeArrowheads="1"/>
          </p:cNvSpPr>
          <p:nvPr/>
        </p:nvSpPr>
        <p:spPr bwMode="auto">
          <a:xfrm>
            <a:off x="4572000" y="1524000"/>
            <a:ext cx="1371600" cy="6413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Type I pneumocyte</a:t>
            </a:r>
          </a:p>
        </p:txBody>
      </p:sp>
      <p:sp>
        <p:nvSpPr>
          <p:cNvPr id="10250" name="Text Box 14"/>
          <p:cNvSpPr txBox="1">
            <a:spLocks noChangeArrowheads="1"/>
          </p:cNvSpPr>
          <p:nvPr/>
        </p:nvSpPr>
        <p:spPr bwMode="auto">
          <a:xfrm>
            <a:off x="7315200" y="1676400"/>
            <a:ext cx="1371600" cy="6413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Type I pneumocyte</a:t>
            </a:r>
          </a:p>
        </p:txBody>
      </p:sp>
      <p:sp>
        <p:nvSpPr>
          <p:cNvPr id="10251" name="Text Box 15"/>
          <p:cNvSpPr txBox="1">
            <a:spLocks noChangeArrowheads="1"/>
          </p:cNvSpPr>
          <p:nvPr/>
        </p:nvSpPr>
        <p:spPr bwMode="auto">
          <a:xfrm>
            <a:off x="7772400" y="5181600"/>
            <a:ext cx="1371600" cy="56038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/>
              <a:t>Type II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/>
              <a:t>pneumocyte</a:t>
            </a:r>
          </a:p>
        </p:txBody>
      </p:sp>
      <p:sp>
        <p:nvSpPr>
          <p:cNvPr id="10252" name="Text Box 16"/>
          <p:cNvSpPr txBox="1">
            <a:spLocks noChangeArrowheads="1"/>
          </p:cNvSpPr>
          <p:nvPr/>
        </p:nvSpPr>
        <p:spPr bwMode="auto">
          <a:xfrm>
            <a:off x="6858000" y="5715000"/>
            <a:ext cx="1524000" cy="366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Endothelium</a:t>
            </a:r>
          </a:p>
        </p:txBody>
      </p:sp>
      <p:sp>
        <p:nvSpPr>
          <p:cNvPr id="10253" name="Line 17"/>
          <p:cNvSpPr>
            <a:spLocks noChangeShapeType="1"/>
          </p:cNvSpPr>
          <p:nvPr/>
        </p:nvSpPr>
        <p:spPr bwMode="auto">
          <a:xfrm flipH="1" flipV="1">
            <a:off x="6629400" y="5562600"/>
            <a:ext cx="6096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4" name="Line 18"/>
          <p:cNvSpPr>
            <a:spLocks noChangeShapeType="1"/>
          </p:cNvSpPr>
          <p:nvPr/>
        </p:nvSpPr>
        <p:spPr bwMode="auto">
          <a:xfrm flipH="1" flipV="1">
            <a:off x="8763000" y="4724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Line 19"/>
          <p:cNvSpPr>
            <a:spLocks noChangeShapeType="1"/>
          </p:cNvSpPr>
          <p:nvPr/>
        </p:nvSpPr>
        <p:spPr bwMode="auto">
          <a:xfrm flipH="1">
            <a:off x="7086600" y="19812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6" name="Line 20"/>
          <p:cNvSpPr>
            <a:spLocks noChangeShapeType="1"/>
          </p:cNvSpPr>
          <p:nvPr/>
        </p:nvSpPr>
        <p:spPr bwMode="auto">
          <a:xfrm>
            <a:off x="5105400" y="2133600"/>
            <a:ext cx="3048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7" name="Text Box 21"/>
          <p:cNvSpPr txBox="1">
            <a:spLocks noChangeArrowheads="1"/>
          </p:cNvSpPr>
          <p:nvPr/>
        </p:nvSpPr>
        <p:spPr bwMode="auto">
          <a:xfrm>
            <a:off x="7543800" y="2438400"/>
            <a:ext cx="1143000" cy="6413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Alveolar space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304800" y="228600"/>
            <a:ext cx="1600200" cy="685800"/>
          </a:xfrm>
          <a:prstGeom prst="wedgeRound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Normal lungs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1524000" y="4724400"/>
            <a:ext cx="1524000" cy="1371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304800" y="6172200"/>
            <a:ext cx="2057400" cy="685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Areolar</a:t>
            </a:r>
            <a:r>
              <a:rPr lang="en-US" dirty="0" smtClean="0"/>
              <a:t> </a:t>
            </a:r>
            <a:r>
              <a:rPr lang="en-US" b="1" dirty="0"/>
              <a:t>connective tissue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581400" y="4953000"/>
            <a:ext cx="304800" cy="1219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3352800" y="6248400"/>
            <a:ext cx="1905000" cy="304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Supporting</a:t>
            </a:r>
            <a:r>
              <a:rPr lang="en-US" sz="1200" dirty="0" smtClean="0"/>
              <a:t> </a:t>
            </a:r>
            <a:r>
              <a:rPr lang="en-US" b="1" dirty="0"/>
              <a:t>cells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019800" y="228600"/>
            <a:ext cx="2590800" cy="533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Different types of </a:t>
            </a:r>
            <a:r>
              <a:rPr lang="en-US" b="1" dirty="0" err="1" smtClean="0"/>
              <a:t>celll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5- Dystrophic calcification of aortic valve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1524000" y="4191000"/>
            <a:ext cx="5867400" cy="1447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Dystrophic </a:t>
            </a:r>
            <a:r>
              <a:rPr lang="en-US" sz="2000" b="1" dirty="0" err="1" smtClean="0"/>
              <a:t>clacification</a:t>
            </a:r>
            <a:r>
              <a:rPr lang="en-US" sz="2000" b="1" dirty="0" smtClean="0"/>
              <a:t>: </a:t>
            </a:r>
          </a:p>
          <a:p>
            <a:pPr algn="ctr"/>
            <a:r>
              <a:rPr lang="en-US" sz="2000" b="1" dirty="0" smtClean="0"/>
              <a:t>Deposition of calcium on abnormal organs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0" name="Picture 6" descr="calcif-aorta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tretch>
            <a:fillRect/>
          </a:stretch>
        </p:blipFill>
        <p:spPr>
          <a:xfrm>
            <a:off x="571472" y="500042"/>
            <a:ext cx="7854950" cy="5184267"/>
          </a:xfrm>
          <a:noFill/>
          <a:ln/>
        </p:spPr>
      </p:pic>
      <p:sp>
        <p:nvSpPr>
          <p:cNvPr id="3" name="TextBox 2"/>
          <p:cNvSpPr txBox="1"/>
          <p:nvPr/>
        </p:nvSpPr>
        <p:spPr>
          <a:xfrm>
            <a:off x="214282" y="5929330"/>
            <a:ext cx="8278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Organ: aortic valves               </a:t>
            </a:r>
            <a:r>
              <a:rPr lang="en-US" sz="2800" dirty="0" err="1" smtClean="0"/>
              <a:t>Dx</a:t>
            </a:r>
            <a:r>
              <a:rPr lang="en-US" sz="2800" dirty="0" smtClean="0"/>
              <a:t>: Dystrophic calcification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6- Dystrophic calcification of the skin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9750" y="764704"/>
            <a:ext cx="828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6</a:t>
            </a:r>
            <a:r>
              <a:rPr lang="en-US" sz="32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- </a:t>
            </a:r>
            <a:r>
              <a:rPr lang="en-US" sz="3200" dirty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DYSTROPHIC CALCIFICATION (</a:t>
            </a:r>
            <a:r>
              <a:rPr lang="en-US" sz="32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Skin</a:t>
            </a:r>
            <a:r>
              <a:rPr lang="en-US" dirty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)</a:t>
            </a:r>
            <a:endParaRPr lang="en-US" dirty="0"/>
          </a:p>
        </p:txBody>
      </p:sp>
      <p:pic>
        <p:nvPicPr>
          <p:cNvPr id="267266" name="Picture 2" descr="http://accessmedicine.net/loadBinary.aspx?name=wolf7&amp;filename=wolf7_c138f001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132856"/>
            <a:ext cx="4320480" cy="3816424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54538"/>
            <a:ext cx="9144000" cy="14034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>
                <a:latin typeface="Franklin Gothic Demi" pitchFamily="34" charset="0"/>
              </a:rPr>
              <a:t>Organ: </a:t>
            </a:r>
            <a:r>
              <a:rPr lang="en-US" sz="3200" dirty="0">
                <a:latin typeface="Franklin Gothic Demi" pitchFamily="34" charset="0"/>
              </a:rPr>
              <a:t>Skin </a:t>
            </a:r>
            <a:r>
              <a:rPr lang="en-US" sz="3200" dirty="0" smtClean="0">
                <a:latin typeface="Franklin Gothic Demi" pitchFamily="34" charset="0"/>
              </a:rPr>
              <a:t>   </a:t>
            </a:r>
            <a:r>
              <a:rPr lang="en-US" sz="3200" dirty="0" err="1" smtClean="0">
                <a:latin typeface="Franklin Gothic Demi" pitchFamily="34" charset="0"/>
              </a:rPr>
              <a:t>Dx</a:t>
            </a:r>
            <a:r>
              <a:rPr lang="en-US" sz="3200" dirty="0" smtClean="0">
                <a:latin typeface="Franklin Gothic Demi" pitchFamily="34" charset="0"/>
              </a:rPr>
              <a:t>: DYSTROPHIC CALCIFICATION</a:t>
            </a:r>
            <a:endParaRPr lang="en-US" sz="3200" dirty="0">
              <a:latin typeface="Franklin Gothic Demi" pitchFamily="34" charset="0"/>
            </a:endParaRPr>
          </a:p>
        </p:txBody>
      </p:sp>
      <p:pic>
        <p:nvPicPr>
          <p:cNvPr id="4" name="Picture 6" descr="8 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2400"/>
            <a:ext cx="9144000" cy="5357812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638800" y="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Epidemis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495800" y="274320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Areas of necrosis</a:t>
            </a:r>
            <a:endParaRPr lang="en-US" sz="2000" b="1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DYSTROPHIC CALIFICATION 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5" descr="8 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28800"/>
            <a:ext cx="9144000" cy="5062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0383" y="1371600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Giant cells: big cells with many nucleus</a:t>
            </a:r>
            <a:endParaRPr lang="en-US" sz="2000" b="1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Dystrophic </a:t>
            </a: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calification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skin shows:</a:t>
            </a:r>
            <a:endParaRPr lang="en-US" sz="32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357188" y="2071688"/>
            <a:ext cx="835818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0850" indent="-450850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Irregular blue granular deposits of calcium in the dermis surrounded by fibrous tissue and foreign body giant cell reaction.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7- Atrophy of the </a:t>
            </a:r>
            <a:r>
              <a:rPr lang="en-US" sz="4000" dirty="0" err="1" smtClean="0"/>
              <a:t>brain,kidney</a:t>
            </a:r>
            <a:r>
              <a:rPr lang="en-US" sz="4000" dirty="0" smtClean="0"/>
              <a:t> and testis</a:t>
            </a:r>
            <a:endParaRPr lang="en-US" sz="4000" dirty="0"/>
          </a:p>
        </p:txBody>
      </p:sp>
      <p:sp>
        <p:nvSpPr>
          <p:cNvPr id="5" name="Flowchart: Process 4"/>
          <p:cNvSpPr/>
          <p:nvPr/>
        </p:nvSpPr>
        <p:spPr>
          <a:xfrm>
            <a:off x="2286000" y="4114800"/>
            <a:ext cx="4419600" cy="16764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Atrophy: shrinking</a:t>
            </a:r>
          </a:p>
          <a:p>
            <a:pPr algn="ctr"/>
            <a:r>
              <a:rPr lang="en-US" sz="2000" b="1" dirty="0" smtClean="0"/>
              <a:t>Causes:</a:t>
            </a:r>
          </a:p>
          <a:p>
            <a:pPr algn="ctr"/>
            <a:r>
              <a:rPr lang="en-US" sz="2000" b="1" dirty="0" smtClean="0"/>
              <a:t> hypoxia</a:t>
            </a:r>
          </a:p>
          <a:p>
            <a:pPr algn="ctr"/>
            <a:r>
              <a:rPr lang="en-US" sz="2000" b="1" dirty="0" smtClean="0"/>
              <a:t>Aging</a:t>
            </a:r>
          </a:p>
          <a:p>
            <a:pPr algn="ctr"/>
            <a:r>
              <a:rPr lang="en-US" sz="2000" b="1" dirty="0" smtClean="0"/>
              <a:t> blood supply lost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300" y="381000"/>
            <a:ext cx="7874000" cy="608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867400" y="6400800"/>
            <a:ext cx="11430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normal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00200" y="6400800"/>
            <a:ext cx="12954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abnormal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00" y="622300"/>
            <a:ext cx="8242300" cy="560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76400" y="57150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05600" y="5715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abnormal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eart - diaphragmatic posteroinferior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0413" cy="3581400"/>
          </a:xfrm>
          <a:prstGeom prst="rect">
            <a:avLst/>
          </a:prstGeom>
          <a:noFill/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572000" y="0"/>
            <a:ext cx="4572000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b="1" dirty="0"/>
              <a:t>NOTE:</a:t>
            </a:r>
          </a:p>
          <a:p>
            <a:pPr marL="342900" indent="-342900">
              <a:buFontTx/>
              <a:buChar char="-"/>
            </a:pPr>
            <a:r>
              <a:rPr lang="en-US" dirty="0"/>
              <a:t>The heart serves as a </a:t>
            </a:r>
            <a:r>
              <a:rPr lang="en-US" b="1" dirty="0"/>
              <a:t>mechanical pump</a:t>
            </a:r>
            <a:r>
              <a:rPr lang="en-US" dirty="0"/>
              <a:t> to supply the entire body with blood, both providing nutrients and removing waste products.</a:t>
            </a:r>
          </a:p>
          <a:p>
            <a:pPr marL="342900" indent="-342900">
              <a:buFontTx/>
              <a:buChar char="-"/>
            </a:pPr>
            <a:r>
              <a:rPr lang="en-US" dirty="0"/>
              <a:t>The great vessels exit the base of the heart.</a:t>
            </a:r>
          </a:p>
          <a:p>
            <a:pPr marL="342900" indent="-342900">
              <a:buFontTx/>
              <a:buChar char="-"/>
            </a:pPr>
            <a:r>
              <a:rPr lang="en-US" dirty="0"/>
              <a:t>Blood flow: </a:t>
            </a:r>
            <a:r>
              <a:rPr lang="en-US" dirty="0" err="1"/>
              <a:t>body</a:t>
            </a:r>
            <a:r>
              <a:rPr lang="en-US" dirty="0" err="1">
                <a:cs typeface="Arial" charset="0"/>
              </a:rPr>
              <a:t>→vena</a:t>
            </a:r>
            <a:r>
              <a:rPr lang="en-US" dirty="0">
                <a:cs typeface="Arial" charset="0"/>
              </a:rPr>
              <a:t> </a:t>
            </a:r>
            <a:r>
              <a:rPr lang="en-US" dirty="0" err="1">
                <a:cs typeface="Arial" charset="0"/>
              </a:rPr>
              <a:t>cava→right</a:t>
            </a:r>
            <a:r>
              <a:rPr lang="en-US" dirty="0">
                <a:cs typeface="Arial" charset="0"/>
              </a:rPr>
              <a:t> atrium→right </a:t>
            </a:r>
            <a:r>
              <a:rPr lang="en-US" dirty="0" err="1">
                <a:cs typeface="Arial" charset="0"/>
              </a:rPr>
              <a:t>ventricle→lungs→left</a:t>
            </a:r>
            <a:r>
              <a:rPr lang="en-US" dirty="0">
                <a:cs typeface="Arial" charset="0"/>
              </a:rPr>
              <a:t> </a:t>
            </a:r>
            <a:r>
              <a:rPr lang="en-US" dirty="0" err="1">
                <a:cs typeface="Arial" charset="0"/>
              </a:rPr>
              <a:t>atrium→left</a:t>
            </a:r>
            <a:r>
              <a:rPr lang="en-US" dirty="0">
                <a:cs typeface="Arial" charset="0"/>
              </a:rPr>
              <a:t> </a:t>
            </a:r>
            <a:r>
              <a:rPr lang="en-US" dirty="0" err="1">
                <a:cs typeface="Arial" charset="0"/>
              </a:rPr>
              <a:t>ventricle→body</a:t>
            </a:r>
            <a:endParaRPr lang="en-US" dirty="0">
              <a:cs typeface="Arial" charset="0"/>
            </a:endParaRPr>
          </a:p>
          <a:p>
            <a:pPr marL="342900" indent="-342900">
              <a:buFontTx/>
              <a:buChar char="-"/>
            </a:pPr>
            <a:r>
              <a:rPr lang="en-US" dirty="0"/>
              <a:t>The heart consists of 3 layers – the </a:t>
            </a:r>
            <a:r>
              <a:rPr lang="en-US" b="1" dirty="0" err="1"/>
              <a:t>endocardium</a:t>
            </a:r>
            <a:r>
              <a:rPr lang="en-US" dirty="0"/>
              <a:t>, </a:t>
            </a:r>
            <a:r>
              <a:rPr lang="en-US" b="1" dirty="0"/>
              <a:t>myocardium</a:t>
            </a:r>
            <a:r>
              <a:rPr lang="en-US" dirty="0"/>
              <a:t>, and </a:t>
            </a:r>
            <a:r>
              <a:rPr lang="en-US" b="1" dirty="0" err="1"/>
              <a:t>epicardium</a:t>
            </a:r>
            <a:r>
              <a:rPr lang="en-US" dirty="0"/>
              <a:t>. The </a:t>
            </a:r>
            <a:r>
              <a:rPr lang="en-US" b="1" dirty="0" err="1"/>
              <a:t>epicardium</a:t>
            </a:r>
            <a:r>
              <a:rPr lang="en-US" dirty="0"/>
              <a:t> (bottom left) consists of arteries, veins, nerves, connective tissue, and variable amounts of fat.</a:t>
            </a:r>
          </a:p>
          <a:p>
            <a:pPr marL="342900" indent="-342900">
              <a:buFontTx/>
              <a:buChar char="-"/>
            </a:pPr>
            <a:r>
              <a:rPr lang="en-US" dirty="0"/>
              <a:t>The </a:t>
            </a:r>
            <a:r>
              <a:rPr lang="en-US" b="1" dirty="0"/>
              <a:t>myocardium</a:t>
            </a:r>
            <a:r>
              <a:rPr lang="en-US" dirty="0"/>
              <a:t> contains </a:t>
            </a:r>
            <a:r>
              <a:rPr lang="en-US" b="1" dirty="0"/>
              <a:t>branching, striated muscle cells with centrally located nuclei</a:t>
            </a:r>
            <a:r>
              <a:rPr lang="en-US" dirty="0"/>
              <a:t>. They are connected by </a:t>
            </a:r>
            <a:r>
              <a:rPr lang="en-US" b="1" dirty="0"/>
              <a:t>intercalated disks</a:t>
            </a:r>
            <a:r>
              <a:rPr lang="en-US" dirty="0"/>
              <a:t> (arrowheads).</a:t>
            </a:r>
          </a:p>
        </p:txBody>
      </p:sp>
      <p:pic>
        <p:nvPicPr>
          <p:cNvPr id="7174" name="Picture 6" descr="L111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81400"/>
            <a:ext cx="4570413" cy="3276600"/>
          </a:xfrm>
          <a:prstGeom prst="rect">
            <a:avLst/>
          </a:prstGeom>
          <a:noFill/>
        </p:spPr>
      </p:pic>
      <p:pic>
        <p:nvPicPr>
          <p:cNvPr id="7175" name="Picture 7" descr="L1117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3588" y="3581400"/>
            <a:ext cx="4570412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http://www-medlib.med.utah.edu/WebPath/jpeg1/MALE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28604"/>
            <a:ext cx="7772400" cy="508952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36870" name="Line 6"/>
          <p:cNvSpPr>
            <a:spLocks noChangeShapeType="1"/>
          </p:cNvSpPr>
          <p:nvPr/>
        </p:nvSpPr>
        <p:spPr bwMode="auto">
          <a:xfrm>
            <a:off x="1066800" y="2133600"/>
            <a:ext cx="1676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609600" y="1676400"/>
            <a:ext cx="9028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Normal</a:t>
            </a:r>
          </a:p>
        </p:txBody>
      </p:sp>
      <p:sp>
        <p:nvSpPr>
          <p:cNvPr id="6" name="Rectangle 5"/>
          <p:cNvSpPr/>
          <p:nvPr/>
        </p:nvSpPr>
        <p:spPr>
          <a:xfrm>
            <a:off x="857224" y="5643578"/>
            <a:ext cx="6929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Organ: Testis                                                    </a:t>
            </a:r>
            <a:r>
              <a:rPr lang="en-US" dirty="0" err="1" smtClean="0"/>
              <a:t>Dx</a:t>
            </a:r>
            <a:r>
              <a:rPr lang="en-US" dirty="0" smtClean="0"/>
              <a:t>: Atrophy</a:t>
            </a:r>
            <a:r>
              <a:rPr lang="en-US" b="0" dirty="0" smtClean="0"/>
              <a:t/>
            </a:r>
            <a:br>
              <a:rPr lang="en-US" b="0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8- Left ventricular hypertrophy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Hypertrophy: increase in size of the cells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*</a:t>
            </a:r>
            <a:r>
              <a:rPr lang="en-US" dirty="0" err="1"/>
              <a:t>Perplasia</a:t>
            </a:r>
            <a:r>
              <a:rPr lang="en-US" dirty="0"/>
              <a:t> </a:t>
            </a:r>
          </a:p>
          <a:p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35600" cy="342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3555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113" y="2781300"/>
            <a:ext cx="6084887" cy="3862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016500" y="6165850"/>
            <a:ext cx="4127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Heart, left ventricular hypertrophy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444500" y="2557463"/>
            <a:ext cx="489585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Heart, normal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9- Prostatic hyperplasia</a:t>
            </a:r>
            <a:endParaRPr lang="en-US" sz="3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9050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Hyperplasia : increase in number of cells</a:t>
            </a:r>
          </a:p>
          <a:p>
            <a:r>
              <a:rPr lang="en-US" sz="2400" b="1" dirty="0" smtClean="0">
                <a:solidFill>
                  <a:schemeClr val="accent2"/>
                </a:solidFill>
              </a:rPr>
              <a:t>Prostate: organ in the reproductive system in males</a:t>
            </a:r>
          </a:p>
          <a:p>
            <a:r>
              <a:rPr lang="en-US" sz="2400" b="1" dirty="0" smtClean="0">
                <a:solidFill>
                  <a:schemeClr val="accent2"/>
                </a:solidFill>
              </a:rPr>
              <a:t>Prostate gland: secretes enzymes</a:t>
            </a:r>
            <a:endParaRPr lang="en-US" sz="24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BLAD0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0"/>
            <a:ext cx="4225925" cy="6453188"/>
          </a:xfrm>
          <a:prstGeom prst="rect">
            <a:avLst/>
          </a:prstGeom>
          <a:noFill/>
        </p:spPr>
      </p:pic>
      <p:cxnSp>
        <p:nvCxnSpPr>
          <p:cNvPr id="4" name="Straight Arrow Connector 3"/>
          <p:cNvCxnSpPr/>
          <p:nvPr/>
        </p:nvCxnSpPr>
        <p:spPr>
          <a:xfrm>
            <a:off x="4953000" y="2667000"/>
            <a:ext cx="2590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4724400" y="3886200"/>
            <a:ext cx="28956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772400" y="251460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stone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620000" y="36576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Prostatic hyperplasia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MALE0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4975"/>
            <a:ext cx="9144000" cy="598963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81400" y="2438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nodule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332656"/>
            <a:ext cx="8352928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657600" y="35052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Glands increase in number</a:t>
            </a:r>
            <a:endParaRPr lang="en-US" b="1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496944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MALE0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1463"/>
            <a:ext cx="9144000" cy="5988050"/>
          </a:xfrm>
          <a:prstGeom prst="rect">
            <a:avLst/>
          </a:prstGeom>
          <a:noFill/>
        </p:spPr>
      </p:pic>
      <p:cxnSp>
        <p:nvCxnSpPr>
          <p:cNvPr id="4" name="Straight Arrow Connector 3"/>
          <p:cNvCxnSpPr/>
          <p:nvPr/>
        </p:nvCxnSpPr>
        <p:spPr>
          <a:xfrm>
            <a:off x="2895600" y="4343400"/>
            <a:ext cx="457200" cy="1981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676400" y="6248400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Secretions are dried up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Hyperplasia of the prostate: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prostate shows:</a:t>
            </a:r>
            <a:endParaRPr lang="en-US" sz="36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82947" name="TextBox 2"/>
          <p:cNvSpPr txBox="1">
            <a:spLocks noChangeArrowheads="1"/>
          </p:cNvSpPr>
          <p:nvPr/>
        </p:nvSpPr>
        <p:spPr bwMode="auto">
          <a:xfrm>
            <a:off x="214313" y="1544638"/>
            <a:ext cx="8643937" cy="517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Nodular hyperplasia of glandular </a:t>
            </a:r>
            <a:r>
              <a:rPr lang="en-US" sz="2800" dirty="0" smtClean="0">
                <a:latin typeface="Franklin Gothic Demi" pitchFamily="34" charset="0"/>
              </a:rPr>
              <a:t>and </a:t>
            </a:r>
            <a:r>
              <a:rPr lang="en-US" sz="2800" dirty="0" err="1">
                <a:latin typeface="Franklin Gothic Demi" pitchFamily="34" charset="0"/>
              </a:rPr>
              <a:t>fibromuscular</a:t>
            </a:r>
            <a:r>
              <a:rPr lang="en-US" sz="2800" dirty="0">
                <a:latin typeface="Franklin Gothic Demi" pitchFamily="34" charset="0"/>
              </a:rPr>
              <a:t> stromal tissue.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16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Each  nodule shows large number of glands of variable sizes lined by tall columnar epithelium and some are  </a:t>
            </a:r>
            <a:r>
              <a:rPr lang="en-US" sz="2800" dirty="0" err="1">
                <a:latin typeface="Franklin Gothic Demi" pitchFamily="34" charset="0"/>
              </a:rPr>
              <a:t>cystically</a:t>
            </a:r>
            <a:r>
              <a:rPr lang="en-US" sz="2800" dirty="0">
                <a:latin typeface="Franklin Gothic Demi" pitchFamily="34" charset="0"/>
              </a:rPr>
              <a:t> dilated.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16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 err="1">
                <a:latin typeface="Franklin Gothic Demi" pitchFamily="34" charset="0"/>
              </a:rPr>
              <a:t>Eosinophilic</a:t>
            </a:r>
            <a:r>
              <a:rPr lang="en-US" sz="2800" dirty="0">
                <a:latin typeface="Franklin Gothic Demi" pitchFamily="34" charset="0"/>
              </a:rPr>
              <a:t> hyaline corpora </a:t>
            </a:r>
            <a:r>
              <a:rPr lang="en-US" sz="2800" dirty="0" err="1">
                <a:latin typeface="Franklin Gothic Demi" pitchFamily="34" charset="0"/>
              </a:rPr>
              <a:t>amylacea</a:t>
            </a:r>
            <a:r>
              <a:rPr lang="en-US" sz="2800" dirty="0">
                <a:latin typeface="Franklin Gothic Demi" pitchFamily="34" charset="0"/>
              </a:rPr>
              <a:t> is present in some glands.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16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There is increase in </a:t>
            </a:r>
            <a:r>
              <a:rPr lang="en-US" sz="2800" dirty="0" err="1">
                <a:latin typeface="Franklin Gothic Demi" pitchFamily="34" charset="0"/>
              </a:rPr>
              <a:t>fibromuscular</a:t>
            </a:r>
            <a:r>
              <a:rPr lang="en-US" sz="2800" dirty="0">
                <a:latin typeface="Franklin Gothic Demi" pitchFamily="34" charset="0"/>
              </a:rPr>
              <a:t> </a:t>
            </a:r>
            <a:r>
              <a:rPr lang="en-US" sz="2800" dirty="0" err="1">
                <a:latin typeface="Franklin Gothic Demi" pitchFamily="34" charset="0"/>
              </a:rPr>
              <a:t>stroma</a:t>
            </a:r>
            <a:r>
              <a:rPr lang="en-US" sz="2800" dirty="0">
                <a:latin typeface="Franklin Gothic Demi" pitchFamily="34" charset="0"/>
              </a:rPr>
              <a:t> around the glands with focal chronic inflammatory cell infiltration.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unlabeled intrahepatic duct and vascular system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56013" cy="3427413"/>
          </a:xfrm>
          <a:prstGeom prst="rect">
            <a:avLst/>
          </a:prstGeom>
          <a:noFill/>
        </p:spPr>
      </p:pic>
      <p:pic>
        <p:nvPicPr>
          <p:cNvPr id="16388" name="Picture 4" descr="L2004a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30588"/>
            <a:ext cx="5715000" cy="3427412"/>
          </a:xfrm>
          <a:prstGeom prst="rect">
            <a:avLst/>
          </a:prstGeom>
          <a:noFill/>
        </p:spPr>
      </p:pic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3657600" y="571480"/>
            <a:ext cx="5486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sz="1400" dirty="0"/>
              <a:t> The liver is </a:t>
            </a:r>
            <a:r>
              <a:rPr lang="en-US" sz="1400" dirty="0" smtClean="0"/>
              <a:t>div</a:t>
            </a:r>
            <a:endParaRPr lang="en-US" sz="1400" dirty="0"/>
          </a:p>
        </p:txBody>
      </p:sp>
      <p:pic>
        <p:nvPicPr>
          <p:cNvPr id="7" name="Picture 6" descr="unlabeled liver - anterior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867276" cy="3419452"/>
          </a:xfrm>
          <a:prstGeom prst="rect">
            <a:avLst/>
          </a:prstGeom>
          <a:noFill/>
        </p:spPr>
      </p:pic>
      <p:sp>
        <p:nvSpPr>
          <p:cNvPr id="9" name="Explosion 2 8"/>
          <p:cNvSpPr/>
          <p:nvPr/>
        </p:nvSpPr>
        <p:spPr>
          <a:xfrm>
            <a:off x="5257800" y="762000"/>
            <a:ext cx="2819400" cy="2209800"/>
          </a:xfrm>
          <a:prstGeom prst="irregularSeal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Type of cell in liver hepatocyte</a:t>
            </a:r>
            <a:endParaRPr lang="en-US" sz="1600" b="1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209800" y="5638800"/>
            <a:ext cx="4267200" cy="762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6553200" y="5029200"/>
            <a:ext cx="205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/>
              <a:t>Heatocytes</a:t>
            </a:r>
            <a:r>
              <a:rPr lang="en-US" sz="1600" b="1" dirty="0" smtClean="0"/>
              <a:t> arrange in cords</a:t>
            </a:r>
          </a:p>
          <a:p>
            <a:pPr algn="ctr"/>
            <a:r>
              <a:rPr lang="en-US" sz="1600" b="1" dirty="0" smtClean="0"/>
              <a:t>(cords :specific arrangement of cells)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11-Endocervical </a:t>
            </a:r>
            <a:r>
              <a:rPr lang="en-US" sz="4000" dirty="0" err="1" smtClean="0"/>
              <a:t>sqamous</a:t>
            </a:r>
            <a:r>
              <a:rPr lang="en-US" sz="4000" dirty="0" smtClean="0"/>
              <a:t> </a:t>
            </a:r>
            <a:r>
              <a:rPr lang="en-US" sz="4000" dirty="0" err="1" smtClean="0"/>
              <a:t>metaplasia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chemeClr val="accent2"/>
                </a:solidFill>
              </a:rPr>
              <a:t>Metaplasia</a:t>
            </a:r>
            <a:r>
              <a:rPr lang="en-US" sz="2800" b="1" dirty="0" smtClean="0">
                <a:solidFill>
                  <a:schemeClr val="accent2"/>
                </a:solidFill>
              </a:rPr>
              <a:t>: transformation of cell type to another cell type such as respiratory system in smokers</a:t>
            </a:r>
            <a:endParaRPr lang="en-US" sz="28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 descr="C:\Documents and Settings\Mr. Amer Shafie\My Documents\My Pictures\CellInjuru_clip_image002_000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09600"/>
            <a:ext cx="7315200" cy="453650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81000" y="5257800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A section of </a:t>
            </a:r>
            <a:r>
              <a:rPr lang="en-US" sz="2400" b="1" dirty="0" err="1" smtClean="0"/>
              <a:t>endocervix</a:t>
            </a:r>
            <a:r>
              <a:rPr lang="en-US" sz="2400" b="1" dirty="0" smtClean="0"/>
              <a:t> shows the normal columnar epithelium at both margins and a focus of </a:t>
            </a:r>
            <a:r>
              <a:rPr lang="en-US" sz="2400" b="1" dirty="0" err="1" smtClean="0"/>
              <a:t>squamous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metaplasia</a:t>
            </a:r>
            <a:r>
              <a:rPr lang="en-US" sz="2400" b="1" dirty="0" smtClean="0"/>
              <a:t> in the center.</a:t>
            </a:r>
            <a:endParaRPr lang="en-US" sz="2400" b="1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096000" y="1828800"/>
            <a:ext cx="16002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334000" y="2743200"/>
            <a:ext cx="23622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772400" y="1447800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Squamous</a:t>
            </a:r>
            <a:r>
              <a:rPr lang="en-US" b="1" dirty="0" smtClean="0"/>
              <a:t> </a:t>
            </a:r>
            <a:r>
              <a:rPr lang="en-US" b="1" dirty="0" err="1" smtClean="0"/>
              <a:t>metaplasia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772400" y="30480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columnar</a:t>
            </a:r>
            <a:endParaRPr lang="en-US" b="1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path.cam.ac.uk/Abnormal/NP_Neoplasia/ME_Metaplasia/CX_Cervix/A_NP_ME_CX_01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5344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L2006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371600"/>
            <a:ext cx="2741613" cy="3427412"/>
          </a:xfrm>
          <a:prstGeom prst="rect">
            <a:avLst/>
          </a:prstGeom>
          <a:noFill/>
        </p:spPr>
      </p:pic>
      <p:pic>
        <p:nvPicPr>
          <p:cNvPr id="4" name="Picture 6" descr="L2009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371600"/>
            <a:ext cx="2741612" cy="3427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unlabeled gallbladder and extrahepatic bile ducts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4000497" cy="3427413"/>
          </a:xfrm>
          <a:prstGeom prst="rect">
            <a:avLst/>
          </a:prstGeom>
          <a:noFill/>
        </p:spPr>
      </p:pic>
      <p:pic>
        <p:nvPicPr>
          <p:cNvPr id="7172" name="Picture 4" descr="gallbladder and extrahepatic bile ducts - sectioned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57166"/>
            <a:ext cx="3929058" cy="3286148"/>
          </a:xfrm>
          <a:prstGeom prst="rect">
            <a:avLst/>
          </a:prstGeom>
          <a:noFill/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659187" y="0"/>
            <a:ext cx="548481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  <a:buFontTx/>
              <a:buChar char="-"/>
            </a:pPr>
            <a:endParaRPr lang="en-US" sz="1400" dirty="0"/>
          </a:p>
        </p:txBody>
      </p:sp>
      <p:pic>
        <p:nvPicPr>
          <p:cNvPr id="7175" name="Picture 7" descr="L2019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3856017"/>
            <a:ext cx="5422906" cy="27162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28675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27" name="TextBox 2"/>
          <p:cNvSpPr txBox="1">
            <a:spLocks noChangeArrowheads="1"/>
          </p:cNvSpPr>
          <p:nvPr/>
        </p:nvSpPr>
        <p:spPr bwMode="auto">
          <a:xfrm>
            <a:off x="8305800" y="0"/>
            <a:ext cx="10668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E03EF"/>
                </a:solidFill>
              </a:rPr>
              <a:t>A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P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P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E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N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D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I</a:t>
            </a:r>
          </a:p>
          <a:p>
            <a:pPr algn="ctr"/>
            <a:r>
              <a:rPr lang="en-US" sz="4400" b="1" dirty="0">
                <a:solidFill>
                  <a:srgbClr val="0E03EF"/>
                </a:solidFill>
              </a:rPr>
              <a:t>X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0800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814</Words>
  <Application>Microsoft Macintosh PowerPoint</Application>
  <PresentationFormat>On-screen Show (4:3)</PresentationFormat>
  <Paragraphs>153</Paragraphs>
  <Slides>52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5" baseType="lpstr">
      <vt:lpstr>Office Theme</vt:lpstr>
      <vt:lpstr>Bitmap Image</vt:lpstr>
      <vt:lpstr>Photo Editor Photo</vt:lpstr>
      <vt:lpstr>Foundation block-Pathology Practical</vt:lpstr>
      <vt:lpstr>Normal anatomy and histology of organs related to this chapter</vt:lpstr>
      <vt:lpstr>Lung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Gross and histopathology</vt:lpstr>
      <vt:lpstr>1- Fatty liver(Steatosis)</vt:lpstr>
      <vt:lpstr>PowerPoint Presentation</vt:lpstr>
      <vt:lpstr>PowerPoint Presentation</vt:lpstr>
      <vt:lpstr>PowerPoint Presentation</vt:lpstr>
      <vt:lpstr>PowerPoint Presentation</vt:lpstr>
      <vt:lpstr>Organ:  Liver         Dx: Fatty Change</vt:lpstr>
      <vt:lpstr>Fatty change of the liver: Section of liver shows:</vt:lpstr>
      <vt:lpstr>2- Coagulative necrosis of the kidney</vt:lpstr>
      <vt:lpstr>PowerPoint Presentation</vt:lpstr>
      <vt:lpstr>PowerPoint Presentation</vt:lpstr>
      <vt:lpstr> Coagulative necrosis in an infarcted  KIDNEY</vt:lpstr>
      <vt:lpstr>Coagulative necrosis in an infarcted kidney: Section of kidney shows:</vt:lpstr>
      <vt:lpstr>3- Liquefactive necrosis of the brain</vt:lpstr>
      <vt:lpstr>PowerPoint Presentation</vt:lpstr>
      <vt:lpstr>4- Caseous necrosis of the lung</vt:lpstr>
      <vt:lpstr>PowerPoint Presentation</vt:lpstr>
      <vt:lpstr>5- Dystrophic calcification of aortic valve</vt:lpstr>
      <vt:lpstr>PowerPoint Presentation</vt:lpstr>
      <vt:lpstr>6- Dystrophic calcification of the skin</vt:lpstr>
      <vt:lpstr>PowerPoint Presentation</vt:lpstr>
      <vt:lpstr>Organ: Skin    Dx: DYSTROPHIC CALCIFICATION</vt:lpstr>
      <vt:lpstr> DYSTROPHIC CALIFICATION </vt:lpstr>
      <vt:lpstr>Dystrophic calification: Section of skin shows:</vt:lpstr>
      <vt:lpstr>7- Atrophy of the brain,kidney and testis</vt:lpstr>
      <vt:lpstr>PowerPoint Presentation</vt:lpstr>
      <vt:lpstr>PowerPoint Presentation</vt:lpstr>
      <vt:lpstr>PowerPoint Presentation</vt:lpstr>
      <vt:lpstr>8- Left ventricular hypertrophy</vt:lpstr>
      <vt:lpstr>PowerPoint Presentation</vt:lpstr>
      <vt:lpstr>9- Prostatic hyperplasia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Hyperplasia of the prostate: Section of prostate shows:</vt:lpstr>
      <vt:lpstr>11-Endocervical sqamous metaplasia 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block-Pathology Practical</dc:title>
  <dc:creator>DrShaesta</dc:creator>
  <cp:lastModifiedBy>Mac</cp:lastModifiedBy>
  <cp:revision>23</cp:revision>
  <dcterms:created xsi:type="dcterms:W3CDTF">2011-09-26T06:22:35Z</dcterms:created>
  <dcterms:modified xsi:type="dcterms:W3CDTF">2013-11-09T09:52:35Z</dcterms:modified>
</cp:coreProperties>
</file>