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76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8642B9-3333-4075-A8C1-DB187F8B8804}" type="datetimeFigureOut">
              <a:rPr lang="en-US" smtClean="0"/>
              <a:pPr/>
              <a:t>11/11/2013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A548F3-296A-4614-9F20-8EAE4421B58A}" type="slidenum">
              <a:rPr lang="en-US" smtClean="0"/>
              <a:pPr/>
              <a:t>‹#›</a:t>
            </a:fld>
            <a:endParaRPr lang="en-US"/>
          </a:p>
        </p:txBody>
      </p:sp>
    </p:spTree>
    <p:extLst>
      <p:ext uri="{BB962C8B-B14F-4D97-AF65-F5344CB8AC3E}">
        <p14:creationId xmlns:p14="http://schemas.microsoft.com/office/powerpoint/2010/main" val="3457996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3</a:t>
            </a:fld>
            <a:endParaRPr lang="en-US" dirty="0"/>
          </a:p>
        </p:txBody>
      </p:sp>
    </p:spTree>
    <p:extLst>
      <p:ext uri="{BB962C8B-B14F-4D97-AF65-F5344CB8AC3E}">
        <p14:creationId xmlns:p14="http://schemas.microsoft.com/office/powerpoint/2010/main" val="2461084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411004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2E30C1-ABDA-402D-860F-9942D640AC1A}" type="slidenum">
              <a:rPr lang="en-US"/>
              <a:pPr fontAlgn="base">
                <a:spcBef>
                  <a:spcPct val="0"/>
                </a:spcBef>
                <a:spcAft>
                  <a:spcPct val="0"/>
                </a:spcAft>
              </a:pPr>
              <a:t>17</a:t>
            </a:fld>
            <a:endParaRPr lang="en-US"/>
          </a:p>
        </p:txBody>
      </p:sp>
    </p:spTree>
    <p:extLst>
      <p:ext uri="{BB962C8B-B14F-4D97-AF65-F5344CB8AC3E}">
        <p14:creationId xmlns:p14="http://schemas.microsoft.com/office/powerpoint/2010/main" val="2052725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18</a:t>
            </a:fld>
            <a:endParaRPr lang="en-US"/>
          </a:p>
        </p:txBody>
      </p:sp>
    </p:spTree>
    <p:extLst>
      <p:ext uri="{BB962C8B-B14F-4D97-AF65-F5344CB8AC3E}">
        <p14:creationId xmlns:p14="http://schemas.microsoft.com/office/powerpoint/2010/main" val="143677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09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37C299C-695D-446B-A2E0-4398D6DD0B53}" type="slidenum">
              <a:rPr lang="en-US"/>
              <a:pPr fontAlgn="base">
                <a:spcBef>
                  <a:spcPct val="0"/>
                </a:spcBef>
                <a:spcAft>
                  <a:spcPct val="0"/>
                </a:spcAft>
              </a:pPr>
              <a:t>19</a:t>
            </a:fld>
            <a:endParaRPr lang="en-US"/>
          </a:p>
        </p:txBody>
      </p:sp>
    </p:spTree>
    <p:extLst>
      <p:ext uri="{BB962C8B-B14F-4D97-AF65-F5344CB8AC3E}">
        <p14:creationId xmlns:p14="http://schemas.microsoft.com/office/powerpoint/2010/main" val="3776715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20</a:t>
            </a:fld>
            <a:endParaRPr lang="en-US"/>
          </a:p>
        </p:txBody>
      </p:sp>
    </p:spTree>
    <p:extLst>
      <p:ext uri="{BB962C8B-B14F-4D97-AF65-F5344CB8AC3E}">
        <p14:creationId xmlns:p14="http://schemas.microsoft.com/office/powerpoint/2010/main" val="1115559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21</a:t>
            </a:fld>
            <a:endParaRPr lang="en-US"/>
          </a:p>
        </p:txBody>
      </p:sp>
    </p:spTree>
    <p:extLst>
      <p:ext uri="{BB962C8B-B14F-4D97-AF65-F5344CB8AC3E}">
        <p14:creationId xmlns:p14="http://schemas.microsoft.com/office/powerpoint/2010/main" val="2638019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329133-EAAA-43A4-88A9-5A47B937B2D0}" type="slidenum">
              <a:rPr lang="en-US"/>
              <a:pPr fontAlgn="base">
                <a:spcBef>
                  <a:spcPct val="0"/>
                </a:spcBef>
                <a:spcAft>
                  <a:spcPct val="0"/>
                </a:spcAft>
              </a:pPr>
              <a:t>22</a:t>
            </a:fld>
            <a:endParaRPr lang="en-US"/>
          </a:p>
        </p:txBody>
      </p:sp>
    </p:spTree>
    <p:extLst>
      <p:ext uri="{BB962C8B-B14F-4D97-AF65-F5344CB8AC3E}">
        <p14:creationId xmlns:p14="http://schemas.microsoft.com/office/powerpoint/2010/main" val="2320170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6</a:t>
            </a:fld>
            <a:endParaRPr lang="en-GB" smtClean="0"/>
          </a:p>
        </p:txBody>
      </p:sp>
      <p:sp>
        <p:nvSpPr>
          <p:cNvPr id="1423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0"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dirty="0" smtClean="0">
              <a:latin typeface="Arial" charset="0"/>
              <a:ea typeface="DejaVuSans" charset="0"/>
              <a:cs typeface="DejaVuSans" charset="0"/>
            </a:endParaRPr>
          </a:p>
        </p:txBody>
      </p:sp>
    </p:spTree>
    <p:extLst>
      <p:ext uri="{BB962C8B-B14F-4D97-AF65-F5344CB8AC3E}">
        <p14:creationId xmlns:p14="http://schemas.microsoft.com/office/powerpoint/2010/main" val="1730667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7</a:t>
            </a:fld>
            <a:endParaRPr lang="en-US"/>
          </a:p>
        </p:txBody>
      </p:sp>
    </p:spTree>
    <p:extLst>
      <p:ext uri="{BB962C8B-B14F-4D97-AF65-F5344CB8AC3E}">
        <p14:creationId xmlns:p14="http://schemas.microsoft.com/office/powerpoint/2010/main" val="380931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5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6CCF86-E0E1-497E-AD80-872A21128392}" type="slidenum">
              <a:rPr lang="en-US"/>
              <a:pPr fontAlgn="base">
                <a:spcBef>
                  <a:spcPct val="0"/>
                </a:spcBef>
                <a:spcAft>
                  <a:spcPct val="0"/>
                </a:spcAft>
              </a:pPr>
              <a:t>8</a:t>
            </a:fld>
            <a:endParaRPr lang="en-US"/>
          </a:p>
        </p:txBody>
      </p:sp>
    </p:spTree>
    <p:extLst>
      <p:ext uri="{BB962C8B-B14F-4D97-AF65-F5344CB8AC3E}">
        <p14:creationId xmlns:p14="http://schemas.microsoft.com/office/powerpoint/2010/main" val="248645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9</a:t>
            </a:fld>
            <a:endParaRPr lang="en-US"/>
          </a:p>
        </p:txBody>
      </p:sp>
    </p:spTree>
    <p:extLst>
      <p:ext uri="{BB962C8B-B14F-4D97-AF65-F5344CB8AC3E}">
        <p14:creationId xmlns:p14="http://schemas.microsoft.com/office/powerpoint/2010/main" val="223365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7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ECF38-F879-4A3F-A009-14E36BB03B1C}" type="slidenum">
              <a:rPr lang="en-US"/>
              <a:pPr fontAlgn="base">
                <a:spcBef>
                  <a:spcPct val="0"/>
                </a:spcBef>
                <a:spcAft>
                  <a:spcPct val="0"/>
                </a:spcAft>
              </a:pPr>
              <a:t>11</a:t>
            </a:fld>
            <a:endParaRPr lang="en-US"/>
          </a:p>
        </p:txBody>
      </p:sp>
    </p:spTree>
    <p:extLst>
      <p:ext uri="{BB962C8B-B14F-4D97-AF65-F5344CB8AC3E}">
        <p14:creationId xmlns:p14="http://schemas.microsoft.com/office/powerpoint/2010/main" val="6908491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12</a:t>
            </a:fld>
            <a:endParaRPr lang="en-US"/>
          </a:p>
        </p:txBody>
      </p:sp>
    </p:spTree>
    <p:extLst>
      <p:ext uri="{BB962C8B-B14F-4D97-AF65-F5344CB8AC3E}">
        <p14:creationId xmlns:p14="http://schemas.microsoft.com/office/powerpoint/2010/main" val="159282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val="1256104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FCC2FD-D36D-4881-8B37-4577A9AC63F1}" type="slidenum">
              <a:rPr lang="en-US"/>
              <a:pPr fontAlgn="base">
                <a:spcBef>
                  <a:spcPct val="0"/>
                </a:spcBef>
                <a:spcAft>
                  <a:spcPct val="0"/>
                </a:spcAft>
              </a:pPr>
              <a:t>14</a:t>
            </a:fld>
            <a:endParaRPr lang="en-US"/>
          </a:p>
        </p:txBody>
      </p:sp>
    </p:spTree>
    <p:extLst>
      <p:ext uri="{BB962C8B-B14F-4D97-AF65-F5344CB8AC3E}">
        <p14:creationId xmlns:p14="http://schemas.microsoft.com/office/powerpoint/2010/main" val="835679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605B70-2C05-414D-AEE5-3722759F0B2A}" type="datetimeFigureOut">
              <a:rPr lang="en-US" smtClean="0"/>
              <a:pPr/>
              <a:t>11/11/2013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61DEF3-680C-4236-ABD4-E9215C0E8FE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605B70-2C05-414D-AEE5-3722759F0B2A}" type="datetimeFigureOut">
              <a:rPr lang="en-US" smtClean="0"/>
              <a:pPr/>
              <a:t>11/11/2013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1DEF3-680C-4236-ABD4-E9215C0E8FE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1.w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1142976" y="1196752"/>
            <a:ext cx="6715172" cy="2736304"/>
          </a:xfrm>
          <a:prstGeom prst="rect">
            <a:avLst/>
          </a:prstGeom>
          <a:noFill/>
          <a:ln w="12700">
            <a:noFill/>
            <a:miter lim="800000"/>
            <a:headEnd/>
            <a:tailEnd/>
          </a:ln>
        </p:spPr>
      </p:pic>
      <p:sp>
        <p:nvSpPr>
          <p:cNvPr id="4" name="Rectangle 3"/>
          <p:cNvSpPr/>
          <p:nvPr/>
        </p:nvSpPr>
        <p:spPr>
          <a:xfrm>
            <a:off x="2214546" y="4509120"/>
            <a:ext cx="4590552" cy="523220"/>
          </a:xfrm>
          <a:prstGeom prst="rect">
            <a:avLst/>
          </a:prstGeom>
        </p:spPr>
        <p:txBody>
          <a:bodyPr wrap="square">
            <a:spAutoFit/>
          </a:bodyPr>
          <a:lstStyle/>
          <a:p>
            <a:r>
              <a:rPr lang="en-US" sz="2800" b="1" dirty="0" smtClean="0"/>
              <a:t>Organ: </a:t>
            </a:r>
            <a:r>
              <a:rPr lang="pl-PL" sz="2800" b="1" dirty="0" smtClean="0"/>
              <a:t>Colon </a:t>
            </a:r>
            <a:r>
              <a:rPr lang="en-US" sz="2800" b="1" dirty="0" smtClean="0"/>
              <a:t>     </a:t>
            </a:r>
            <a:r>
              <a:rPr lang="en-US" sz="2800" b="1" dirty="0" err="1" smtClean="0"/>
              <a:t>Dx</a:t>
            </a:r>
            <a:r>
              <a:rPr lang="en-US" sz="2800" b="1" dirty="0" smtClean="0"/>
              <a:t>:</a:t>
            </a:r>
            <a:r>
              <a:rPr lang="pl-PL" sz="2800" b="1" dirty="0" smtClean="0"/>
              <a:t> adenoma</a:t>
            </a:r>
            <a:endParaRPr lang="en-US" sz="2800" dirty="0"/>
          </a:p>
        </p:txBody>
      </p:sp>
      <p:sp>
        <p:nvSpPr>
          <p:cNvPr id="5" name="Arc 4"/>
          <p:cNvSpPr/>
          <p:nvPr/>
        </p:nvSpPr>
        <p:spPr>
          <a:xfrm>
            <a:off x="1500166" y="357166"/>
            <a:ext cx="1939629" cy="785842"/>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Normal</a:t>
            </a:r>
            <a:endParaRPr lang="en-US" dirty="0"/>
          </a:p>
        </p:txBody>
      </p:sp>
      <p:cxnSp>
        <p:nvCxnSpPr>
          <p:cNvPr id="6" name="Straight Arrow Connector 5"/>
          <p:cNvCxnSpPr/>
          <p:nvPr/>
        </p:nvCxnSpPr>
        <p:spPr>
          <a:xfrm rot="16200000" flipH="1">
            <a:off x="2286790" y="1358104"/>
            <a:ext cx="857232" cy="427040"/>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sp>
        <p:nvSpPr>
          <p:cNvPr id="8" name="Arc 7"/>
          <p:cNvSpPr/>
          <p:nvPr/>
        </p:nvSpPr>
        <p:spPr>
          <a:xfrm>
            <a:off x="4143372" y="428604"/>
            <a:ext cx="1939629" cy="928694"/>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Tumor “Adenoma”</a:t>
            </a:r>
            <a:endParaRPr lang="en-US" dirty="0"/>
          </a:p>
        </p:txBody>
      </p:sp>
      <p:cxnSp>
        <p:nvCxnSpPr>
          <p:cNvPr id="9" name="Straight Arrow Connector 8"/>
          <p:cNvCxnSpPr/>
          <p:nvPr/>
        </p:nvCxnSpPr>
        <p:spPr>
          <a:xfrm rot="16200000" flipH="1">
            <a:off x="4893483" y="1750195"/>
            <a:ext cx="1071546" cy="285752"/>
          </a:xfrm>
          <a:prstGeom prst="straightConnector1">
            <a:avLst/>
          </a:prstGeom>
          <a:ln>
            <a:solidFill>
              <a:schemeClr val="tx1"/>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2" cstate="print"/>
          <a:srcRect/>
          <a:stretch>
            <a:fillRect/>
          </a:stretch>
        </p:blipFill>
        <p:spPr bwMode="auto">
          <a:xfrm>
            <a:off x="539552" y="620688"/>
            <a:ext cx="8208912" cy="5815558"/>
          </a:xfrm>
          <a:prstGeom prst="rect">
            <a:avLst/>
          </a:prstGeom>
          <a:noFill/>
          <a:ln w="9525">
            <a:noFill/>
            <a:miter lim="800000"/>
            <a:headEnd/>
            <a:tailEnd/>
          </a:ln>
        </p:spPr>
      </p:pic>
      <p:sp>
        <p:nvSpPr>
          <p:cNvPr id="3" name="Arc 2"/>
          <p:cNvSpPr/>
          <p:nvPr/>
        </p:nvSpPr>
        <p:spPr>
          <a:xfrm>
            <a:off x="2571736" y="2500306"/>
            <a:ext cx="3071834" cy="1285884"/>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b="1" dirty="0" smtClean="0">
                <a:solidFill>
                  <a:schemeClr val="bg1"/>
                </a:solidFill>
              </a:rPr>
              <a:t>Interlacing bundles of smooth muscle cells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Leiomyoma</a:t>
            </a:r>
            <a:r>
              <a:rPr lang="en-US" sz="3600" i="1" dirty="0" smtClean="0">
                <a:solidFill>
                  <a:schemeClr val="accent1">
                    <a:satMod val="150000"/>
                  </a:schemeClr>
                </a:solidFill>
                <a:latin typeface="Franklin Gothic Demi" pitchFamily="34" charset="0"/>
              </a:rPr>
              <a:t>:</a:t>
            </a:r>
            <a:r>
              <a:rPr lang="en-US" sz="3600" dirty="0" smtClean="0">
                <a:solidFill>
                  <a:schemeClr val="accent1">
                    <a:satMod val="150000"/>
                  </a:schemeClr>
                </a:solidFill>
                <a:latin typeface="Franklin Gothic Demi" pitchFamily="34" charset="0"/>
              </a:rPr>
              <a:t/>
            </a:r>
            <a:br>
              <a:rPr lang="en-US" sz="3600"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0659" name="TextBox 2"/>
          <p:cNvSpPr txBox="1">
            <a:spLocks noChangeArrowheads="1"/>
          </p:cNvSpPr>
          <p:nvPr/>
        </p:nvSpPr>
        <p:spPr bwMode="auto">
          <a:xfrm>
            <a:off x="214313" y="2143125"/>
            <a:ext cx="8715375" cy="2246769"/>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A well demarcated </a:t>
            </a:r>
            <a:r>
              <a:rPr lang="en-US" sz="2800" dirty="0" err="1">
                <a:latin typeface="Franklin Gothic Demi" pitchFamily="34" charset="0"/>
              </a:rPr>
              <a:t>tumour</a:t>
            </a:r>
            <a:r>
              <a:rPr lang="en-US" sz="2800" dirty="0">
                <a:latin typeface="Franklin Gothic Demi" pitchFamily="34" charset="0"/>
              </a:rPr>
              <a:t> mass in the muscle coat of uterus without a definite capsule.</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err="1">
                <a:latin typeface="Franklin Gothic Demi" pitchFamily="34" charset="0"/>
              </a:rPr>
              <a:t>Tumour</a:t>
            </a:r>
            <a:r>
              <a:rPr lang="en-US" sz="2800" dirty="0">
                <a:latin typeface="Franklin Gothic Demi" pitchFamily="34" charset="0"/>
              </a:rPr>
              <a:t> consists of interlacing bundles of smooth muscle and fibrous </a:t>
            </a:r>
            <a:r>
              <a:rPr lang="en-US" sz="2800" dirty="0" smtClean="0">
                <a:latin typeface="Franklin Gothic Demi" pitchFamily="34" charset="0"/>
              </a:rPr>
              <a:t>tissue. </a:t>
            </a:r>
            <a:endParaRPr lang="en-US" sz="2800" dirty="0">
              <a:latin typeface="Franklin Gothic Demi" pitchFamily="34" charset="0"/>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ubtitle 2"/>
          <p:cNvSpPr txBox="1">
            <a:spLocks/>
          </p:cNvSpPr>
          <p:nvPr/>
        </p:nvSpPr>
        <p:spPr bwMode="auto">
          <a:xfrm>
            <a:off x="0" y="6286500"/>
            <a:ext cx="9144000" cy="571500"/>
          </a:xfrm>
          <a:prstGeom prst="rect">
            <a:avLst/>
          </a:prstGeom>
          <a:noFill/>
          <a:ln w="9525">
            <a:noFill/>
            <a:miter lim="800000"/>
            <a:headEnd/>
            <a:tailEnd/>
          </a:ln>
        </p:spPr>
        <p:txBody>
          <a:bodyPr anchor="ctr"/>
          <a:lstStyle/>
          <a:p>
            <a:pPr>
              <a:spcBef>
                <a:spcPct val="20000"/>
              </a:spcBef>
              <a:buClr>
                <a:schemeClr val="accent1"/>
              </a:buClr>
              <a:buSzPct val="70000"/>
              <a:buFont typeface="Wingdings 2" pitchFamily="18" charset="2"/>
              <a:buNone/>
            </a:pPr>
            <a:r>
              <a:rPr lang="en-US" sz="2800" b="1" dirty="0" err="1">
                <a:solidFill>
                  <a:schemeClr val="tx2"/>
                </a:solidFill>
              </a:rPr>
              <a:t>Enchondroma</a:t>
            </a:r>
            <a:r>
              <a:rPr lang="en-US" sz="2800" b="1" dirty="0">
                <a:solidFill>
                  <a:schemeClr val="tx2"/>
                </a:solidFill>
              </a:rPr>
              <a:t> of the fibula</a:t>
            </a:r>
          </a:p>
        </p:txBody>
      </p:sp>
      <p:pic>
        <p:nvPicPr>
          <p:cNvPr id="2" name="Picture 1"/>
          <p:cNvPicPr>
            <a:picLocks noChangeAspect="1"/>
          </p:cNvPicPr>
          <p:nvPr/>
        </p:nvPicPr>
        <p:blipFill>
          <a:blip r:embed="rId3" cstate="print">
            <a:extLst/>
          </a:blip>
          <a:stretch>
            <a:fillRect/>
          </a:stretch>
        </p:blipFill>
        <p:spPr>
          <a:xfrm>
            <a:off x="251520" y="260648"/>
            <a:ext cx="4071869" cy="6073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4427984" y="1628800"/>
            <a:ext cx="4032448" cy="3046988"/>
          </a:xfrm>
          <a:prstGeom prst="rect">
            <a:avLst/>
          </a:prstGeom>
        </p:spPr>
        <p:txBody>
          <a:bodyPr wrap="square">
            <a:spAutoFit/>
          </a:bodyPr>
          <a:lstStyle/>
          <a:p>
            <a:r>
              <a:rPr lang="en-US" sz="2400" dirty="0" smtClean="0"/>
              <a:t>The gross picture shows </a:t>
            </a:r>
            <a:r>
              <a:rPr lang="en-US" sz="2400" dirty="0" err="1" smtClean="0"/>
              <a:t>intramedullary</a:t>
            </a:r>
            <a:r>
              <a:rPr lang="en-US" sz="2400" dirty="0" smtClean="0"/>
              <a:t> bone expansion, </a:t>
            </a:r>
            <a:r>
              <a:rPr lang="en-US" sz="2400" dirty="0" err="1" smtClean="0"/>
              <a:t>chondromyxoid</a:t>
            </a:r>
            <a:r>
              <a:rPr lang="en-US" sz="2400" dirty="0" smtClean="0"/>
              <a:t> material and thin bone cortex. This lesion may be complicated by pathological fracture and malignant transformation (rare).</a:t>
            </a:r>
            <a:endParaRPr lang="en-US" sz="2400" dirty="0"/>
          </a:p>
        </p:txBody>
      </p:sp>
      <p:sp>
        <p:nvSpPr>
          <p:cNvPr id="5" name="Arc 4"/>
          <p:cNvSpPr/>
          <p:nvPr/>
        </p:nvSpPr>
        <p:spPr>
          <a:xfrm>
            <a:off x="2786050" y="1357298"/>
            <a:ext cx="1097292" cy="1785950"/>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solidFill>
                <a:schemeClr val="bg1"/>
              </a:solidFill>
            </a:endParaRPr>
          </a:p>
        </p:txBody>
      </p:sp>
      <p:sp>
        <p:nvSpPr>
          <p:cNvPr id="6" name="Arc 5"/>
          <p:cNvSpPr/>
          <p:nvPr/>
        </p:nvSpPr>
        <p:spPr>
          <a:xfrm>
            <a:off x="5072066" y="285728"/>
            <a:ext cx="1740234" cy="1071570"/>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The pale blue area</a:t>
            </a:r>
            <a:endParaRPr lang="en-US" dirty="0"/>
          </a:p>
        </p:txBody>
      </p:sp>
      <p:cxnSp>
        <p:nvCxnSpPr>
          <p:cNvPr id="7" name="Straight Arrow Connector 6"/>
          <p:cNvCxnSpPr/>
          <p:nvPr/>
        </p:nvCxnSpPr>
        <p:spPr>
          <a:xfrm rot="10800000" flipV="1">
            <a:off x="4000496" y="1000108"/>
            <a:ext cx="1143008" cy="784230"/>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4" name="Straight Arrow Connector 3"/>
          <p:cNvCxnSpPr/>
          <p:nvPr/>
        </p:nvCxnSpPr>
        <p:spPr>
          <a:xfrm rot="5400000" flipH="1" flipV="1">
            <a:off x="964381" y="1393017"/>
            <a:ext cx="501654" cy="158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5" name="Straight Arrow Connector 4"/>
          <p:cNvCxnSpPr/>
          <p:nvPr/>
        </p:nvCxnSpPr>
        <p:spPr>
          <a:xfrm rot="10800000">
            <a:off x="3724268" y="2509830"/>
            <a:ext cx="642942" cy="158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rot="10800000">
            <a:off x="3876668" y="2662230"/>
            <a:ext cx="642942" cy="158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7" name="Arc 6"/>
          <p:cNvSpPr/>
          <p:nvPr/>
        </p:nvSpPr>
        <p:spPr>
          <a:xfrm>
            <a:off x="785786" y="1643050"/>
            <a:ext cx="811540" cy="785818"/>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solidFill>
                <a:schemeClr val="bg1"/>
              </a:solidFill>
            </a:endParaRPr>
          </a:p>
        </p:txBody>
      </p:sp>
      <p:sp>
        <p:nvSpPr>
          <p:cNvPr id="9" name="Arc 8"/>
          <p:cNvSpPr/>
          <p:nvPr/>
        </p:nvSpPr>
        <p:spPr>
          <a:xfrm>
            <a:off x="214282" y="357166"/>
            <a:ext cx="1928826" cy="785818"/>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latin typeface="+mj-lt"/>
              </a:rPr>
              <a:t>Few bone </a:t>
            </a:r>
            <a:r>
              <a:rPr lang="en-US" dirty="0" err="1" smtClean="0">
                <a:latin typeface="+mj-lt"/>
              </a:rPr>
              <a:t>trabeculae</a:t>
            </a:r>
            <a:r>
              <a:rPr lang="en-US" dirty="0" smtClean="0">
                <a:latin typeface="+mj-lt"/>
              </a:rPr>
              <a:t>  </a:t>
            </a:r>
            <a:endParaRPr lang="en-US" dirty="0">
              <a:latin typeface="+mj-l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Chondroma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a:t>
            </a:r>
            <a:r>
              <a:rPr lang="en-US" sz="2800" i="1" dirty="0" err="1" smtClean="0">
                <a:solidFill>
                  <a:schemeClr val="accent1">
                    <a:satMod val="150000"/>
                  </a:schemeClr>
                </a:solidFill>
                <a:latin typeface="Franklin Gothic Demi" pitchFamily="34" charset="0"/>
              </a:rPr>
              <a:t>tumour</a:t>
            </a:r>
            <a:r>
              <a:rPr lang="en-US" sz="2800" i="1" dirty="0" smtClean="0">
                <a:solidFill>
                  <a:schemeClr val="accent1">
                    <a:satMod val="150000"/>
                  </a:schemeClr>
                </a:solidFill>
                <a:latin typeface="Franklin Gothic Demi" pitchFamily="34" charset="0"/>
              </a:rPr>
              <a:t> shows:</a:t>
            </a:r>
            <a:endParaRPr lang="en-US" sz="2800" i="1" dirty="0">
              <a:solidFill>
                <a:schemeClr val="accent1">
                  <a:satMod val="150000"/>
                </a:schemeClr>
              </a:solidFill>
              <a:latin typeface="Franklin Gothic Demi" pitchFamily="34" charset="0"/>
            </a:endParaRPr>
          </a:p>
        </p:txBody>
      </p:sp>
      <p:sp>
        <p:nvSpPr>
          <p:cNvPr id="72707" name="TextBox 2"/>
          <p:cNvSpPr txBox="1">
            <a:spLocks noChangeArrowheads="1"/>
          </p:cNvSpPr>
          <p:nvPr/>
        </p:nvSpPr>
        <p:spPr bwMode="auto">
          <a:xfrm>
            <a:off x="214313" y="1958975"/>
            <a:ext cx="8715375" cy="3970338"/>
          </a:xfrm>
          <a:prstGeom prst="rect">
            <a:avLst/>
          </a:prstGeom>
          <a:noFill/>
          <a:ln w="9525">
            <a:noFill/>
            <a:miter lim="800000"/>
            <a:headEnd/>
            <a:tailEnd/>
          </a:ln>
        </p:spPr>
        <p:txBody>
          <a:bodyPr>
            <a:spAutoFit/>
          </a:bodyPr>
          <a:lstStyle/>
          <a:p>
            <a:pPr marL="534988" indent="-534988" algn="just">
              <a:buFontTx/>
              <a:buBlip>
                <a:blip r:embed="rId3"/>
              </a:buBlip>
            </a:pPr>
            <a:r>
              <a:rPr lang="en-US" sz="2800" dirty="0">
                <a:latin typeface="Franklin Gothic Demi" pitchFamily="34" charset="0"/>
              </a:rPr>
              <a:t>Lobules of mature cartilage separated by thin </a:t>
            </a:r>
            <a:r>
              <a:rPr lang="en-US" sz="2800" dirty="0" err="1">
                <a:latin typeface="Franklin Gothic Demi" pitchFamily="34" charset="0"/>
              </a:rPr>
              <a:t>trabeculae</a:t>
            </a:r>
            <a:r>
              <a:rPr lang="en-US" sz="2800" dirty="0">
                <a:latin typeface="Franklin Gothic Demi" pitchFamily="34" charset="0"/>
              </a:rPr>
              <a:t> of fibrous tissue with blood vessels.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Lobules consists of mature cartilage cells irregularly distributed through pale blue homogenous matrix and are contained within the </a:t>
            </a:r>
            <a:r>
              <a:rPr lang="en-US" sz="2800" dirty="0" err="1">
                <a:latin typeface="Franklin Gothic Demi" pitchFamily="34" charset="0"/>
              </a:rPr>
              <a:t>lacunar</a:t>
            </a:r>
            <a:r>
              <a:rPr lang="en-US" sz="2800" dirty="0">
                <a:latin typeface="Franklin Gothic Demi" pitchFamily="34" charset="0"/>
              </a:rPr>
              <a:t> spaces singly, in pairs or in tetrads.</a:t>
            </a:r>
          </a:p>
          <a:p>
            <a:pPr marL="534988" indent="-534988" algn="just">
              <a:buFontTx/>
              <a:buBlip>
                <a:blip r:embed="rId3"/>
              </a:buBlip>
            </a:pPr>
            <a:endParaRPr lang="en-US" sz="2800" dirty="0">
              <a:latin typeface="Franklin Gothic Demi" pitchFamily="34" charset="0"/>
            </a:endParaRPr>
          </a:p>
          <a:p>
            <a:pPr marL="534988" indent="-534988" algn="just">
              <a:buFontTx/>
              <a:buBlip>
                <a:blip r:embed="rId3"/>
              </a:buBlip>
            </a:pPr>
            <a:r>
              <a:rPr lang="en-US" sz="2800" dirty="0">
                <a:latin typeface="Franklin Gothic Demi" pitchFamily="34" charset="0"/>
              </a:rPr>
              <a:t>Few bony </a:t>
            </a:r>
            <a:r>
              <a:rPr lang="en-US" sz="2800" dirty="0" err="1">
                <a:latin typeface="Franklin Gothic Demi" pitchFamily="34" charset="0"/>
              </a:rPr>
              <a:t>trabeculae</a:t>
            </a:r>
            <a:r>
              <a:rPr lang="en-US" sz="2800" dirty="0">
                <a:latin typeface="Franklin Gothic Demi" pitchFamily="34" charset="0"/>
              </a:rPr>
              <a:t> are included in the </a:t>
            </a:r>
            <a:r>
              <a:rPr lang="en-US" sz="2800" dirty="0" err="1">
                <a:latin typeface="Franklin Gothic Demi" pitchFamily="34" charset="0"/>
              </a:rPr>
              <a:t>tumour</a:t>
            </a:r>
            <a:r>
              <a:rPr lang="en-US" sz="2800" dirty="0">
                <a:latin typeface="Franklin Gothic Demi" pitchFamily="34" charset="0"/>
              </a:rPr>
              <a:t>.</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899592" y="620688"/>
            <a:ext cx="7272808" cy="5040560"/>
          </a:xfrm>
          <a:prstGeom prst="rect">
            <a:avLst/>
          </a:prstGeom>
          <a:noFill/>
        </p:spPr>
      </p:pic>
      <p:sp>
        <p:nvSpPr>
          <p:cNvPr id="3" name="Title 2"/>
          <p:cNvSpPr>
            <a:spLocks noGrp="1"/>
          </p:cNvSpPr>
          <p:nvPr>
            <p:ph type="title" idx="4294967295"/>
          </p:nvPr>
        </p:nvSpPr>
        <p:spPr>
          <a:xfrm>
            <a:off x="-48147" y="-308849"/>
            <a:ext cx="8229600" cy="1143000"/>
          </a:xfrm>
        </p:spPr>
        <p:txBody>
          <a:bodyPr/>
          <a:lstStyle/>
          <a:p>
            <a:r>
              <a:rPr lang="en-US" dirty="0" err="1" smtClean="0"/>
              <a:t>Hemangioma</a:t>
            </a:r>
            <a:r>
              <a:rPr lang="en-US" dirty="0" smtClean="0"/>
              <a:t> </a:t>
            </a:r>
            <a:endParaRPr lang="en-US" dirty="0"/>
          </a:p>
        </p:txBody>
      </p:sp>
      <p:sp>
        <p:nvSpPr>
          <p:cNvPr id="5" name="Arc 4"/>
          <p:cNvSpPr/>
          <p:nvPr/>
        </p:nvSpPr>
        <p:spPr>
          <a:xfrm>
            <a:off x="3857620" y="1564772"/>
            <a:ext cx="811540" cy="785818"/>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solidFill>
                <a:schemeClr val="bg1"/>
              </a:solidFill>
            </a:endParaRPr>
          </a:p>
        </p:txBody>
      </p:sp>
      <p:sp>
        <p:nvSpPr>
          <p:cNvPr id="6" name="Arc 5"/>
          <p:cNvSpPr/>
          <p:nvPr/>
        </p:nvSpPr>
        <p:spPr>
          <a:xfrm>
            <a:off x="5286380" y="778954"/>
            <a:ext cx="2214578" cy="1000132"/>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solidFill>
                  <a:schemeClr val="bg1"/>
                </a:solidFill>
              </a:rPr>
              <a:t>Benign tumor of blood vessels</a:t>
            </a:r>
            <a:endParaRPr lang="en-US" dirty="0">
              <a:solidFill>
                <a:schemeClr val="bg1"/>
              </a:solidFill>
            </a:endParaRPr>
          </a:p>
        </p:txBody>
      </p:sp>
      <p:cxnSp>
        <p:nvCxnSpPr>
          <p:cNvPr id="7" name="Straight Arrow Connector 6"/>
          <p:cNvCxnSpPr/>
          <p:nvPr/>
        </p:nvCxnSpPr>
        <p:spPr>
          <a:xfrm rot="10800000" flipV="1">
            <a:off x="4786314" y="1564772"/>
            <a:ext cx="642942" cy="285752"/>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2" name="TextBox 1"/>
          <p:cNvSpPr txBox="1"/>
          <p:nvPr/>
        </p:nvSpPr>
        <p:spPr>
          <a:xfrm>
            <a:off x="899592" y="5805264"/>
            <a:ext cx="7488832" cy="584775"/>
          </a:xfrm>
          <a:prstGeom prst="rect">
            <a:avLst/>
          </a:prstGeom>
          <a:noFill/>
        </p:spPr>
        <p:txBody>
          <a:bodyPr wrap="square" rtlCol="0">
            <a:spAutoFit/>
          </a:bodyPr>
          <a:lstStyle/>
          <a:p>
            <a:r>
              <a:rPr lang="en-US" sz="1600" dirty="0" smtClean="0"/>
              <a:t>- Reddish</a:t>
            </a:r>
            <a:r>
              <a:rPr lang="en-US" sz="1600" dirty="0"/>
              <a:t>, </a:t>
            </a:r>
            <a:r>
              <a:rPr lang="en-US" sz="1600" dirty="0" smtClean="0"/>
              <a:t>hemorrhage, pimples on the skin causes pain and increase in youngsters. </a:t>
            </a:r>
          </a:p>
          <a:p>
            <a:r>
              <a:rPr lang="en-US" sz="1600" dirty="0" smtClean="0"/>
              <a:t>- Most of the time are congenital.</a:t>
            </a:r>
            <a:endParaRPr lang="en-US" sz="16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HEMANGIOMA</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rc 3"/>
          <p:cNvSpPr/>
          <p:nvPr/>
        </p:nvSpPr>
        <p:spPr>
          <a:xfrm>
            <a:off x="4857752" y="4071942"/>
            <a:ext cx="1000132" cy="928694"/>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solidFill>
                <a:schemeClr val="bg1"/>
              </a:solidFill>
            </a:endParaRPr>
          </a:p>
        </p:txBody>
      </p:sp>
      <p:cxnSp>
        <p:nvCxnSpPr>
          <p:cNvPr id="5" name="Straight Arrow Connector 4"/>
          <p:cNvCxnSpPr/>
          <p:nvPr/>
        </p:nvCxnSpPr>
        <p:spPr>
          <a:xfrm rot="10800000">
            <a:off x="4143372" y="4572008"/>
            <a:ext cx="714380" cy="158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7" name="Arc 6"/>
          <p:cNvSpPr/>
          <p:nvPr/>
        </p:nvSpPr>
        <p:spPr>
          <a:xfrm>
            <a:off x="1071538" y="4000504"/>
            <a:ext cx="2857520" cy="928694"/>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sz="2400" b="1" dirty="0" smtClean="0"/>
              <a:t>Flattened endothelial cells</a:t>
            </a:r>
            <a:endParaRPr lang="en-US" sz="2400" b="1" dirty="0"/>
          </a:p>
        </p:txBody>
      </p:sp>
      <p:sp>
        <p:nvSpPr>
          <p:cNvPr id="8" name="Arc 7"/>
          <p:cNvSpPr/>
          <p:nvPr/>
        </p:nvSpPr>
        <p:spPr>
          <a:xfrm>
            <a:off x="6143636" y="3857628"/>
            <a:ext cx="2643206" cy="2143140"/>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solidFill>
                <a:schemeClr val="bg1"/>
              </a:solidFill>
            </a:endParaRPr>
          </a:p>
        </p:txBody>
      </p:sp>
      <p:cxnSp>
        <p:nvCxnSpPr>
          <p:cNvPr id="9" name="Straight Arrow Connector 8"/>
          <p:cNvCxnSpPr/>
          <p:nvPr/>
        </p:nvCxnSpPr>
        <p:spPr>
          <a:xfrm rot="10800000">
            <a:off x="5929322" y="5786454"/>
            <a:ext cx="714380" cy="158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0" name="Arc 9"/>
          <p:cNvSpPr/>
          <p:nvPr/>
        </p:nvSpPr>
        <p:spPr>
          <a:xfrm>
            <a:off x="2928926" y="5286388"/>
            <a:ext cx="2857520" cy="928694"/>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sz="2800" b="1" dirty="0" smtClean="0"/>
              <a:t>Connective tissue</a:t>
            </a:r>
            <a:endParaRPr lang="en-US" sz="2800" b="1"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err="1" smtClean="0">
                <a:solidFill>
                  <a:schemeClr val="accent1">
                    <a:satMod val="150000"/>
                  </a:schemeClr>
                </a:solidFill>
                <a:latin typeface="Franklin Gothic Demi" pitchFamily="34" charset="0"/>
              </a:rPr>
              <a:t>Hemangioma</a:t>
            </a:r>
            <a:r>
              <a:rPr lang="en-US" sz="3600" i="1" dirty="0" smtClean="0">
                <a:solidFill>
                  <a:schemeClr val="accent1">
                    <a:satMod val="150000"/>
                  </a:schemeClr>
                </a:solidFill>
                <a:latin typeface="Franklin Gothic Demi" pitchFamily="34" charset="0"/>
              </a:rPr>
              <a:t>:</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a:t>
            </a:r>
            <a:endParaRPr lang="en-US" sz="2800" i="1" dirty="0">
              <a:solidFill>
                <a:schemeClr val="accent1">
                  <a:satMod val="150000"/>
                </a:schemeClr>
              </a:solidFill>
              <a:latin typeface="Franklin Gothic Demi" pitchFamily="34" charset="0"/>
            </a:endParaRPr>
          </a:p>
        </p:txBody>
      </p:sp>
      <p:sp>
        <p:nvSpPr>
          <p:cNvPr id="75779" name="TextBox 3"/>
          <p:cNvSpPr txBox="1">
            <a:spLocks noChangeArrowheads="1"/>
          </p:cNvSpPr>
          <p:nvPr/>
        </p:nvSpPr>
        <p:spPr bwMode="auto">
          <a:xfrm>
            <a:off x="142875" y="1714500"/>
            <a:ext cx="8786813" cy="2677656"/>
          </a:xfrm>
          <a:prstGeom prst="rect">
            <a:avLst/>
          </a:prstGeom>
          <a:noFill/>
          <a:ln w="9525">
            <a:noFill/>
            <a:miter lim="800000"/>
            <a:headEnd/>
            <a:tailEnd/>
          </a:ln>
        </p:spPr>
        <p:txBody>
          <a:bodyPr>
            <a:spAutoFit/>
          </a:bodyPr>
          <a:lstStyle/>
          <a:p>
            <a:pPr marL="450850" indent="-450850" algn="just">
              <a:buFontTx/>
              <a:buBlip>
                <a:blip r:embed="rId3"/>
              </a:buBlip>
            </a:pPr>
            <a:r>
              <a:rPr lang="en-US" sz="2800" dirty="0">
                <a:latin typeface="Franklin Gothic Demi" pitchFamily="34" charset="0"/>
              </a:rPr>
              <a:t>A </a:t>
            </a:r>
            <a:r>
              <a:rPr lang="en-US" sz="2800" dirty="0" err="1">
                <a:latin typeface="Franklin Gothic Demi" pitchFamily="34" charset="0"/>
              </a:rPr>
              <a:t>tumour</a:t>
            </a:r>
            <a:r>
              <a:rPr lang="en-US" sz="2800" dirty="0">
                <a:latin typeface="Franklin Gothic Demi" pitchFamily="34" charset="0"/>
              </a:rPr>
              <a:t> mass in the dermis which consists of large number of vascular spaces of varying shapes and sizes separated by connective tissue </a:t>
            </a:r>
            <a:r>
              <a:rPr lang="en-US" sz="2800" dirty="0" err="1">
                <a:latin typeface="Franklin Gothic Demi" pitchFamily="34" charset="0"/>
              </a:rPr>
              <a:t>stroma</a:t>
            </a:r>
            <a:r>
              <a:rPr lang="en-US" sz="2800" dirty="0">
                <a:latin typeface="Franklin Gothic Demi" pitchFamily="34" charset="0"/>
              </a:rPr>
              <a:t>.</a:t>
            </a:r>
          </a:p>
          <a:p>
            <a:pPr marL="450850" indent="-450850" algn="just">
              <a:buFontTx/>
              <a:buBlip>
                <a:blip r:embed="rId3"/>
              </a:buBlip>
            </a:pPr>
            <a:endParaRPr lang="en-US" sz="2800" dirty="0">
              <a:latin typeface="Franklin Gothic Demi" pitchFamily="34" charset="0"/>
            </a:endParaRPr>
          </a:p>
          <a:p>
            <a:pPr marL="450850" indent="-450850" algn="just">
              <a:buFontTx/>
              <a:buBlip>
                <a:blip r:embed="rId3"/>
              </a:buBlip>
            </a:pPr>
            <a:r>
              <a:rPr lang="en-US" sz="2800" dirty="0">
                <a:latin typeface="Franklin Gothic Demi" pitchFamily="34" charset="0"/>
              </a:rPr>
              <a:t>Vascular spaces are lined by the flattened endothelial cells and some contain blood</a:t>
            </a:r>
            <a:r>
              <a:rPr lang="en-US" sz="2800" dirty="0" smtClean="0">
                <a:latin typeface="Franklin Gothic Demi" pitchFamily="34" charset="0"/>
              </a:rPr>
              <a:t>. </a:t>
            </a:r>
            <a:endParaRPr lang="en-US" sz="2800" dirty="0">
              <a:latin typeface="Franklin Gothic Demi" pitchFamily="34" charset="0"/>
            </a:endParaRPr>
          </a:p>
        </p:txBody>
      </p:sp>
      <p:sp>
        <p:nvSpPr>
          <p:cNvPr id="3" name="TextBox 2"/>
          <p:cNvSpPr txBox="1"/>
          <p:nvPr/>
        </p:nvSpPr>
        <p:spPr>
          <a:xfrm>
            <a:off x="899592" y="4797152"/>
            <a:ext cx="7776864" cy="369332"/>
          </a:xfrm>
          <a:prstGeom prst="rect">
            <a:avLst/>
          </a:prstGeom>
          <a:noFill/>
        </p:spPr>
        <p:txBody>
          <a:bodyPr wrap="square" rtlCol="0">
            <a:spAutoFit/>
          </a:bodyPr>
          <a:lstStyle/>
          <a:p>
            <a:r>
              <a:rPr lang="en-US" dirty="0" smtClean="0"/>
              <a:t>Benign tumor, cured by excision.</a:t>
            </a:r>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8130" name="Picture 2" descr="H:\Cotran\Images\CH24\F024046.jpg"/>
          <p:cNvPicPr>
            <a:picLocks noChangeAspect="1" noChangeArrowheads="1"/>
          </p:cNvPicPr>
          <p:nvPr/>
        </p:nvPicPr>
        <p:blipFill>
          <a:blip r:embed="rId3" cstate="print"/>
          <a:srcRect/>
          <a:stretch>
            <a:fillRect/>
          </a:stretch>
        </p:blipFill>
        <p:spPr bwMode="auto">
          <a:xfrm>
            <a:off x="838200" y="992188"/>
            <a:ext cx="7467600" cy="4872037"/>
          </a:xfrm>
          <a:prstGeom prst="rect">
            <a:avLst/>
          </a:prstGeom>
          <a:noFill/>
        </p:spPr>
      </p:pic>
      <p:sp>
        <p:nvSpPr>
          <p:cNvPr id="48131"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24.52</a:t>
            </a:r>
            <a:endParaRPr lang="en-US" sz="1200"/>
          </a:p>
        </p:txBody>
      </p:sp>
      <p:sp>
        <p:nvSpPr>
          <p:cNvPr id="6" name="Arc 5"/>
          <p:cNvSpPr/>
          <p:nvPr/>
        </p:nvSpPr>
        <p:spPr>
          <a:xfrm>
            <a:off x="2857488" y="3429000"/>
            <a:ext cx="2571768" cy="2143140"/>
          </a:xfrm>
          <a:prstGeom prst="arc">
            <a:avLst>
              <a:gd name="adj1" fmla="val 16465989"/>
              <a:gd name="adj2" fmla="val 16462038"/>
            </a:avLst>
          </a:prstGeom>
          <a:ln>
            <a:solidFill>
              <a:schemeClr val="bg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b="1" dirty="0"/>
          </a:p>
        </p:txBody>
      </p:sp>
      <p:cxnSp>
        <p:nvCxnSpPr>
          <p:cNvPr id="7" name="Straight Arrow Connector 6"/>
          <p:cNvCxnSpPr/>
          <p:nvPr/>
        </p:nvCxnSpPr>
        <p:spPr>
          <a:xfrm rot="5400000">
            <a:off x="3178959" y="5607859"/>
            <a:ext cx="571504" cy="214314"/>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9" name="Arc 8"/>
          <p:cNvSpPr/>
          <p:nvPr/>
        </p:nvSpPr>
        <p:spPr>
          <a:xfrm>
            <a:off x="2357422" y="6072206"/>
            <a:ext cx="1724036" cy="652466"/>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sz="3200" b="1" dirty="0" smtClean="0"/>
              <a:t>Hair</a:t>
            </a:r>
            <a:endParaRPr lang="en-US" b="1" dirty="0"/>
          </a:p>
        </p:txBody>
      </p:sp>
      <p:sp>
        <p:nvSpPr>
          <p:cNvPr id="2" name="TextBox 1"/>
          <p:cNvSpPr txBox="1"/>
          <p:nvPr/>
        </p:nvSpPr>
        <p:spPr>
          <a:xfrm>
            <a:off x="693912" y="242545"/>
            <a:ext cx="7992888" cy="923330"/>
          </a:xfrm>
          <a:prstGeom prst="rect">
            <a:avLst/>
          </a:prstGeom>
          <a:noFill/>
        </p:spPr>
        <p:txBody>
          <a:bodyPr wrap="square" rtlCol="0">
            <a:spAutoFit/>
          </a:bodyPr>
          <a:lstStyle/>
          <a:p>
            <a:r>
              <a:rPr lang="en-US" dirty="0"/>
              <a:t>Opened mature cystic </a:t>
            </a:r>
            <a:r>
              <a:rPr lang="en-US" dirty="0" err="1"/>
              <a:t>teratoma</a:t>
            </a:r>
            <a:r>
              <a:rPr lang="en-US" dirty="0"/>
              <a:t> ( </a:t>
            </a:r>
            <a:r>
              <a:rPr lang="en-US" dirty="0" err="1"/>
              <a:t>dermoid</a:t>
            </a:r>
            <a:r>
              <a:rPr lang="en-US" dirty="0"/>
              <a:t> cyst ) shows hair (bottom ) and a mixture of tissues </a:t>
            </a:r>
            <a:r>
              <a:rPr lang="en-US" dirty="0" smtClean="0"/>
              <a:t>in the ovary.</a:t>
            </a:r>
            <a:endParaRPr lang="en-US" dirty="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p:cNvPicPr>
          <p:nvPr/>
        </p:nvPicPr>
        <p:blipFill>
          <a:blip r:embed="rId3" cstate="print"/>
          <a:srcRect/>
          <a:stretch>
            <a:fillRect/>
          </a:stretch>
        </p:blipFill>
        <p:spPr bwMode="auto">
          <a:xfrm>
            <a:off x="107504" y="425902"/>
            <a:ext cx="8647113" cy="5643563"/>
          </a:xfrm>
          <a:prstGeom prst="rect">
            <a:avLst/>
          </a:prstGeom>
          <a:noFill/>
          <a:ln w="9525">
            <a:noFill/>
            <a:miter lim="800000"/>
            <a:headEnd/>
            <a:tailEnd/>
          </a:ln>
        </p:spPr>
      </p:pic>
      <p:sp>
        <p:nvSpPr>
          <p:cNvPr id="3" name="Rectangle 2"/>
          <p:cNvSpPr/>
          <p:nvPr/>
        </p:nvSpPr>
        <p:spPr>
          <a:xfrm>
            <a:off x="1187624" y="-10536"/>
            <a:ext cx="7056784" cy="461665"/>
          </a:xfrm>
          <a:prstGeom prst="rect">
            <a:avLst/>
          </a:prstGeom>
        </p:spPr>
        <p:txBody>
          <a:bodyPr wrap="square">
            <a:spAutoFit/>
          </a:bodyPr>
          <a:lstStyle/>
          <a:p>
            <a:r>
              <a:rPr lang="en-US" sz="2400" dirty="0" err="1" smtClean="0"/>
              <a:t>Teratoma</a:t>
            </a:r>
            <a:r>
              <a:rPr lang="en-US" sz="2400" dirty="0" smtClean="0"/>
              <a:t> , </a:t>
            </a:r>
            <a:r>
              <a:rPr lang="en-US" sz="2400" dirty="0" err="1" smtClean="0"/>
              <a:t>dermoid</a:t>
            </a:r>
            <a:r>
              <a:rPr lang="en-US" sz="2400" dirty="0" smtClean="0"/>
              <a:t> cyst of the ovary</a:t>
            </a:r>
            <a:endParaRPr lang="en-US" sz="2400" dirty="0"/>
          </a:p>
        </p:txBody>
      </p:sp>
      <p:cxnSp>
        <p:nvCxnSpPr>
          <p:cNvPr id="4" name="Straight Arrow Connector 3"/>
          <p:cNvCxnSpPr/>
          <p:nvPr/>
        </p:nvCxnSpPr>
        <p:spPr>
          <a:xfrm flipH="1">
            <a:off x="899592" y="4293096"/>
            <a:ext cx="2520280" cy="19442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Straight Connector 5"/>
          <p:cNvCxnSpPr/>
          <p:nvPr/>
        </p:nvCxnSpPr>
        <p:spPr>
          <a:xfrm flipH="1">
            <a:off x="1907704" y="4077072"/>
            <a:ext cx="2376264" cy="136815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251520" y="6189107"/>
            <a:ext cx="2664296" cy="369332"/>
          </a:xfrm>
          <a:prstGeom prst="rect">
            <a:avLst/>
          </a:prstGeom>
          <a:noFill/>
        </p:spPr>
        <p:txBody>
          <a:bodyPr wrap="square" rtlCol="0">
            <a:spAutoFit/>
          </a:bodyPr>
          <a:lstStyle/>
          <a:p>
            <a:r>
              <a:rPr lang="en-US" dirty="0" smtClean="0"/>
              <a:t>Teeth</a:t>
            </a:r>
            <a:endParaRPr lang="en-US" dirty="0"/>
          </a:p>
        </p:txBody>
      </p:sp>
      <p:cxnSp>
        <p:nvCxnSpPr>
          <p:cNvPr id="9" name="Straight Arrow Connector 8"/>
          <p:cNvCxnSpPr/>
          <p:nvPr/>
        </p:nvCxnSpPr>
        <p:spPr>
          <a:xfrm flipH="1">
            <a:off x="6084168" y="2492896"/>
            <a:ext cx="2160240" cy="36962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675923" y="6136571"/>
            <a:ext cx="2592288" cy="369332"/>
          </a:xfrm>
          <a:prstGeom prst="rect">
            <a:avLst/>
          </a:prstGeom>
          <a:noFill/>
        </p:spPr>
        <p:txBody>
          <a:bodyPr wrap="square" rtlCol="0">
            <a:spAutoFit/>
          </a:bodyPr>
          <a:lstStyle/>
          <a:p>
            <a:r>
              <a:rPr lang="en-US" dirty="0" smtClean="0"/>
              <a:t>Hair</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descr="OBJID_1386"/>
          <p:cNvSpPr>
            <a:spLocks noGrp="1" noChangeAspect="1" noChangeArrowheads="1"/>
          </p:cNvSpPr>
          <p:nvPr isPhoto="1"/>
        </p:nvSpPr>
        <p:spPr bwMode="auto">
          <a:xfrm>
            <a:off x="4191000" y="1905000"/>
            <a:ext cx="4724400" cy="4343400"/>
          </a:xfrm>
          <a:prstGeom prst="rect">
            <a:avLst/>
          </a:prstGeom>
          <a:blipFill dpi="0" rotWithShape="1">
            <a:blip r:embed="rId2" cstate="print"/>
            <a:srcRect/>
            <a:stretch>
              <a:fillRect r="-36201"/>
            </a:stretch>
          </a:blipFill>
          <a:ln w="9525">
            <a:solidFill>
              <a:schemeClr val="tx1"/>
            </a:solidFill>
            <a:miter lim="800000"/>
            <a:headEnd/>
            <a:tailEnd/>
          </a:ln>
          <a:effectLst/>
        </p:spPr>
        <p:txBody>
          <a:bodyPr/>
          <a:lstStyle/>
          <a:p>
            <a:r>
              <a:rPr lang="en-US">
                <a:solidFill>
                  <a:schemeClr val="accent2"/>
                </a:solidFill>
              </a:rPr>
              <a:t>Tubular adenoma, colon</a:t>
            </a:r>
          </a:p>
        </p:txBody>
      </p:sp>
      <p:sp>
        <p:nvSpPr>
          <p:cNvPr id="4" name="Rectangle 4" descr="polyp"/>
          <p:cNvSpPr>
            <a:spLocks noGrp="1" noChangeAspect="1" noChangeArrowheads="1"/>
          </p:cNvSpPr>
          <p:nvPr isPhoto="1"/>
        </p:nvSpPr>
        <p:spPr bwMode="auto">
          <a:xfrm>
            <a:off x="533400" y="1905000"/>
            <a:ext cx="3657600" cy="4343400"/>
          </a:xfrm>
          <a:prstGeom prst="rect">
            <a:avLst/>
          </a:prstGeom>
          <a:blipFill dpi="0" rotWithShape="1">
            <a:blip r:embed="rId3" cstate="print"/>
            <a:srcRect/>
            <a:stretch>
              <a:fillRect b="-25856"/>
            </a:stretch>
          </a:blipFill>
          <a:ln w="9525">
            <a:solidFill>
              <a:schemeClr val="tx1"/>
            </a:solidFill>
            <a:miter lim="800000"/>
            <a:headEnd/>
            <a:tailEnd/>
          </a:ln>
          <a:effectLst/>
        </p:spPr>
        <p:txBody>
          <a:bodyPr/>
          <a:lstStyle/>
          <a:p>
            <a:endParaRPr lang="en-US"/>
          </a:p>
        </p:txBody>
      </p:sp>
      <p:sp>
        <p:nvSpPr>
          <p:cNvPr id="5" name="Arc 4"/>
          <p:cNvSpPr/>
          <p:nvPr/>
        </p:nvSpPr>
        <p:spPr>
          <a:xfrm rot="2385416">
            <a:off x="6707884" y="4202649"/>
            <a:ext cx="1760586" cy="622099"/>
          </a:xfrm>
          <a:prstGeom prst="arc">
            <a:avLst>
              <a:gd name="adj1" fmla="val 16465989"/>
              <a:gd name="adj2" fmla="val 16462038"/>
            </a:avLst>
          </a:prstGeom>
          <a:ln>
            <a:solidFill>
              <a:schemeClr val="accent4">
                <a:lumMod val="75000"/>
              </a:schemeClr>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cxnSp>
        <p:nvCxnSpPr>
          <p:cNvPr id="6" name="Straight Arrow Connector 5"/>
          <p:cNvCxnSpPr/>
          <p:nvPr/>
        </p:nvCxnSpPr>
        <p:spPr>
          <a:xfrm rot="16200000" flipH="1">
            <a:off x="6393669" y="2536025"/>
            <a:ext cx="2143140" cy="214314"/>
          </a:xfrm>
          <a:prstGeom prst="straightConnector1">
            <a:avLst/>
          </a:prstGeom>
          <a:ln>
            <a:solidFill>
              <a:schemeClr val="accent4">
                <a:lumMod val="75000"/>
              </a:schemeClr>
            </a:solidFill>
            <a:tailEnd type="arrow"/>
          </a:ln>
        </p:spPr>
        <p:style>
          <a:lnRef idx="3">
            <a:schemeClr val="accent2"/>
          </a:lnRef>
          <a:fillRef idx="0">
            <a:schemeClr val="accent2"/>
          </a:fillRef>
          <a:effectRef idx="2">
            <a:schemeClr val="accent2"/>
          </a:effectRef>
          <a:fontRef idx="minor">
            <a:schemeClr val="tx1"/>
          </a:fontRef>
        </p:style>
      </p:cxnSp>
      <p:sp>
        <p:nvSpPr>
          <p:cNvPr id="7" name="Arc 6"/>
          <p:cNvSpPr/>
          <p:nvPr/>
        </p:nvSpPr>
        <p:spPr>
          <a:xfrm>
            <a:off x="6357950" y="500042"/>
            <a:ext cx="1760586" cy="1071570"/>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Fibro vascular </a:t>
            </a:r>
            <a:r>
              <a:rPr lang="en-US" dirty="0" err="1" smtClean="0"/>
              <a:t>chove</a:t>
            </a:r>
            <a:endParaRPr lang="en-US" dirty="0"/>
          </a:p>
        </p:txBody>
      </p:sp>
      <p:sp>
        <p:nvSpPr>
          <p:cNvPr id="9" name="Arc 8"/>
          <p:cNvSpPr/>
          <p:nvPr/>
        </p:nvSpPr>
        <p:spPr>
          <a:xfrm rot="2385416">
            <a:off x="1475261" y="3295225"/>
            <a:ext cx="700203" cy="622099"/>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cxnSp>
        <p:nvCxnSpPr>
          <p:cNvPr id="10" name="Straight Arrow Connector 9"/>
          <p:cNvCxnSpPr/>
          <p:nvPr/>
        </p:nvCxnSpPr>
        <p:spPr>
          <a:xfrm rot="16200000" flipV="1">
            <a:off x="607191" y="2178835"/>
            <a:ext cx="2143140" cy="7143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3" name="Arc 12"/>
          <p:cNvSpPr/>
          <p:nvPr/>
        </p:nvSpPr>
        <p:spPr>
          <a:xfrm>
            <a:off x="729831" y="473221"/>
            <a:ext cx="1679514" cy="622099"/>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Gland</a:t>
            </a:r>
            <a:endParaRPr lang="en-US" dirty="0"/>
          </a:p>
        </p:txBody>
      </p:sp>
      <p:sp>
        <p:nvSpPr>
          <p:cNvPr id="14" name="Arc 13"/>
          <p:cNvSpPr/>
          <p:nvPr/>
        </p:nvSpPr>
        <p:spPr>
          <a:xfrm rot="2385416">
            <a:off x="1148058" y="4768795"/>
            <a:ext cx="1983244" cy="1403197"/>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cxnSp>
        <p:nvCxnSpPr>
          <p:cNvPr id="15" name="Straight Arrow Connector 14"/>
          <p:cNvCxnSpPr/>
          <p:nvPr/>
        </p:nvCxnSpPr>
        <p:spPr>
          <a:xfrm rot="5400000">
            <a:off x="1566842" y="6148406"/>
            <a:ext cx="285752" cy="27622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8" name="Arc 17"/>
          <p:cNvSpPr/>
          <p:nvPr/>
        </p:nvSpPr>
        <p:spPr>
          <a:xfrm>
            <a:off x="785786" y="6378753"/>
            <a:ext cx="806520" cy="336395"/>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Colon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2"/>
          </p:nvPr>
        </p:nvSpPr>
        <p:spPr/>
        <p:txBody>
          <a:bodyPr/>
          <a:lstStyle/>
          <a:p>
            <a:r>
              <a:rPr lang="en-US"/>
              <a:t>W.B. Saunders Company items and derived items Copyright (c) 1999 by W.B. Saunders Company</a:t>
            </a:r>
            <a:endParaRPr lang="en-US" sz="2400"/>
          </a:p>
        </p:txBody>
      </p:sp>
      <p:pic>
        <p:nvPicPr>
          <p:cNvPr id="49154" name="Picture 2" descr="H:\Cotran\Images\CH24\F024047.jpg"/>
          <p:cNvPicPr>
            <a:picLocks noChangeAspect="1" noChangeArrowheads="1"/>
          </p:cNvPicPr>
          <p:nvPr/>
        </p:nvPicPr>
        <p:blipFill>
          <a:blip r:embed="rId3" cstate="print"/>
          <a:srcRect/>
          <a:stretch>
            <a:fillRect/>
          </a:stretch>
        </p:blipFill>
        <p:spPr bwMode="auto">
          <a:xfrm>
            <a:off x="2638425" y="538163"/>
            <a:ext cx="3865563" cy="5791200"/>
          </a:xfrm>
          <a:prstGeom prst="rect">
            <a:avLst/>
          </a:prstGeom>
          <a:noFill/>
        </p:spPr>
      </p:pic>
      <p:sp>
        <p:nvSpPr>
          <p:cNvPr id="49155" name="Text Box 3"/>
          <p:cNvSpPr txBox="1">
            <a:spLocks noChangeArrowheads="1"/>
          </p:cNvSpPr>
          <p:nvPr/>
        </p:nvSpPr>
        <p:spPr bwMode="auto">
          <a:xfrm>
            <a:off x="0" y="6580188"/>
            <a:ext cx="1381125" cy="274637"/>
          </a:xfrm>
          <a:prstGeom prst="rect">
            <a:avLst/>
          </a:prstGeom>
          <a:noFill/>
          <a:ln w="9525">
            <a:noFill/>
            <a:miter lim="800000"/>
            <a:headEnd/>
            <a:tailEnd/>
          </a:ln>
          <a:effectLst/>
        </p:spPr>
        <p:txBody>
          <a:bodyPr>
            <a:spAutoFit/>
          </a:bodyPr>
          <a:lstStyle/>
          <a:p>
            <a:pPr>
              <a:spcBef>
                <a:spcPct val="50000"/>
              </a:spcBef>
            </a:pPr>
            <a:r>
              <a:rPr lang="en-US" sz="1200" b="1">
                <a:latin typeface="Arial" charset="0"/>
              </a:rPr>
              <a:t>Slide 24.53</a:t>
            </a:r>
            <a:endParaRPr lang="en-US" sz="1200"/>
          </a:p>
        </p:txBody>
      </p:sp>
      <p:sp>
        <p:nvSpPr>
          <p:cNvPr id="2" name="TextBox 1"/>
          <p:cNvSpPr txBox="1"/>
          <p:nvPr/>
        </p:nvSpPr>
        <p:spPr>
          <a:xfrm>
            <a:off x="1259632" y="0"/>
            <a:ext cx="6192688" cy="923330"/>
          </a:xfrm>
          <a:prstGeom prst="rect">
            <a:avLst/>
          </a:prstGeom>
          <a:noFill/>
        </p:spPr>
        <p:txBody>
          <a:bodyPr wrap="square" rtlCol="0">
            <a:spAutoFit/>
          </a:bodyPr>
          <a:lstStyle/>
          <a:p>
            <a:r>
              <a:rPr lang="en-US" dirty="0"/>
              <a:t>Picture shows skin tissue ( upper part ) beneath which there is brain tissue .</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9144000" cy="1403462"/>
          </a:xfrm>
        </p:spPr>
        <p:txBody>
          <a:bodyPr/>
          <a:lstStyle/>
          <a:p>
            <a:pPr algn="ctr" fontAlgn="auto">
              <a:spcAft>
                <a:spcPts val="0"/>
              </a:spcAft>
              <a:defRPr/>
            </a:pPr>
            <a:r>
              <a:rPr lang="en-US" sz="3600" dirty="0" smtClean="0">
                <a:latin typeface="Franklin Gothic Demi" pitchFamily="34" charset="0"/>
              </a:rPr>
              <a:t> DERMOID CYST OF THE OVARY</a:t>
            </a:r>
            <a:br>
              <a:rPr lang="en-US" sz="3600" dirty="0" smtClean="0">
                <a:latin typeface="Franklin Gothic Demi" pitchFamily="34" charset="0"/>
              </a:rPr>
            </a:br>
            <a:r>
              <a:rPr lang="en-US" sz="2800" dirty="0" smtClean="0">
                <a:latin typeface="Franklin Gothic Demi" pitchFamily="34" charset="0"/>
              </a:rPr>
              <a:t>(BENIGN CYSTIC TERATOMA OF THE OVARY)</a:t>
            </a:r>
            <a:endParaRPr lang="en-US" sz="2800" dirty="0">
              <a:latin typeface="Franklin Gothic Demi" pitchFamily="34" charset="0"/>
            </a:endParaRPr>
          </a:p>
        </p:txBody>
      </p:sp>
      <p:pic>
        <p:nvPicPr>
          <p:cNvPr id="3" name="Picture 4"/>
          <p:cNvPicPr>
            <a:picLocks noChangeAspect="1" noChangeArrowheads="1"/>
          </p:cNvPicPr>
          <p:nvPr/>
        </p:nvPicPr>
        <p:blipFill>
          <a:blip r:embed="rId3" cstate="print">
            <a:lum bright="10000" contrast="20000"/>
          </a:blip>
          <a:srcRect/>
          <a:stretch>
            <a:fillRect/>
          </a:stretch>
        </p:blipFill>
        <p:spPr>
          <a:xfrm>
            <a:off x="0" y="1500188"/>
            <a:ext cx="9144000" cy="535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rc 3"/>
          <p:cNvSpPr/>
          <p:nvPr/>
        </p:nvSpPr>
        <p:spPr>
          <a:xfrm>
            <a:off x="5857884" y="1928802"/>
            <a:ext cx="2643206" cy="1571636"/>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sz="2800" b="1" dirty="0" smtClean="0">
                <a:solidFill>
                  <a:schemeClr val="bg1"/>
                </a:solidFill>
              </a:rPr>
              <a:t>Cartilage</a:t>
            </a:r>
            <a:endParaRPr lang="en-US" sz="2800" b="1" dirty="0">
              <a:solidFill>
                <a:schemeClr val="bg1"/>
              </a:solidFill>
            </a:endParaRPr>
          </a:p>
        </p:txBody>
      </p:sp>
      <p:sp>
        <p:nvSpPr>
          <p:cNvPr id="5" name="Arc 4"/>
          <p:cNvSpPr/>
          <p:nvPr/>
        </p:nvSpPr>
        <p:spPr>
          <a:xfrm>
            <a:off x="642910" y="5857892"/>
            <a:ext cx="2643206" cy="857256"/>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sz="2800" b="1" dirty="0" smtClean="0"/>
              <a:t>Intestinal tissue</a:t>
            </a:r>
            <a:endParaRPr lang="en-US" sz="2800" b="1" dirty="0"/>
          </a:p>
        </p:txBody>
      </p:sp>
      <p:sp>
        <p:nvSpPr>
          <p:cNvPr id="6" name="TextBox 5"/>
          <p:cNvSpPr txBox="1"/>
          <p:nvPr/>
        </p:nvSpPr>
        <p:spPr>
          <a:xfrm>
            <a:off x="7596336" y="5857892"/>
            <a:ext cx="1944216" cy="369332"/>
          </a:xfrm>
          <a:prstGeom prst="rect">
            <a:avLst/>
          </a:prstGeom>
          <a:noFill/>
        </p:spPr>
        <p:txBody>
          <a:bodyPr wrap="square" rtlCol="0">
            <a:spAutoFit/>
          </a:bodyPr>
          <a:lstStyle/>
          <a:p>
            <a:r>
              <a:rPr lang="en-US" b="1" dirty="0" smtClean="0"/>
              <a:t>Adipose Tissue</a:t>
            </a:r>
            <a:endParaRPr lang="en-US" b="1" dirty="0"/>
          </a:p>
        </p:txBody>
      </p:sp>
      <p:sp>
        <p:nvSpPr>
          <p:cNvPr id="7" name="TextBox 6"/>
          <p:cNvSpPr txBox="1"/>
          <p:nvPr/>
        </p:nvSpPr>
        <p:spPr>
          <a:xfrm>
            <a:off x="179512" y="1548334"/>
            <a:ext cx="2160240" cy="369332"/>
          </a:xfrm>
          <a:prstGeom prst="rect">
            <a:avLst/>
          </a:prstGeom>
          <a:noFill/>
        </p:spPr>
        <p:txBody>
          <a:bodyPr wrap="square" rtlCol="0">
            <a:spAutoFit/>
          </a:bodyPr>
          <a:lstStyle/>
          <a:p>
            <a:r>
              <a:rPr lang="en-US" b="1" dirty="0" smtClean="0"/>
              <a:t>Skin Tissue</a:t>
            </a:r>
            <a:endParaRPr lang="en-US" b="1" dirty="0"/>
          </a:p>
        </p:txBody>
      </p:sp>
      <p:cxnSp>
        <p:nvCxnSpPr>
          <p:cNvPr id="9" name="Straight Arrow Connector 8"/>
          <p:cNvCxnSpPr>
            <a:endCxn id="7" idx="3"/>
          </p:cNvCxnSpPr>
          <p:nvPr/>
        </p:nvCxnSpPr>
        <p:spPr>
          <a:xfrm>
            <a:off x="1403648" y="1733000"/>
            <a:ext cx="93610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1403648" y="3933056"/>
            <a:ext cx="3672408" cy="360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203856" y="3718587"/>
            <a:ext cx="1331640" cy="369332"/>
          </a:xfrm>
          <a:prstGeom prst="rect">
            <a:avLst/>
          </a:prstGeom>
          <a:noFill/>
        </p:spPr>
        <p:txBody>
          <a:bodyPr wrap="square" rtlCol="0">
            <a:spAutoFit/>
          </a:bodyPr>
          <a:lstStyle/>
          <a:p>
            <a:r>
              <a:rPr lang="en-US" dirty="0" smtClean="0"/>
              <a:t>Hair Follicle </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Dermoid cyst of the ovary:</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a:t>
            </a:r>
            <a:r>
              <a:rPr lang="en-US" sz="3600" i="1" dirty="0" smtClean="0">
                <a:solidFill>
                  <a:schemeClr val="accent1">
                    <a:satMod val="150000"/>
                  </a:schemeClr>
                </a:solidFill>
                <a:latin typeface="Franklin Gothic Demi" pitchFamily="34" charset="0"/>
              </a:rPr>
              <a:t> of the cyst wall shows:</a:t>
            </a:r>
            <a:endParaRPr lang="en-US" sz="3600" i="1" dirty="0">
              <a:solidFill>
                <a:schemeClr val="accent1">
                  <a:satMod val="150000"/>
                </a:schemeClr>
              </a:solidFill>
              <a:latin typeface="Franklin Gothic Demi" pitchFamily="34" charset="0"/>
            </a:endParaRPr>
          </a:p>
        </p:txBody>
      </p:sp>
      <p:sp>
        <p:nvSpPr>
          <p:cNvPr id="79875" name="TextBox 2"/>
          <p:cNvSpPr txBox="1">
            <a:spLocks noChangeArrowheads="1"/>
          </p:cNvSpPr>
          <p:nvPr/>
        </p:nvSpPr>
        <p:spPr bwMode="auto">
          <a:xfrm>
            <a:off x="214313" y="2035175"/>
            <a:ext cx="8643937" cy="3108325"/>
          </a:xfrm>
          <a:prstGeom prst="rect">
            <a:avLst/>
          </a:prstGeom>
          <a:noFill/>
          <a:ln w="9525">
            <a:noFill/>
            <a:miter lim="800000"/>
            <a:headEnd/>
            <a:tailEnd/>
          </a:ln>
        </p:spPr>
        <p:txBody>
          <a:bodyPr>
            <a:spAutoFit/>
          </a:bodyPr>
          <a:lstStyle/>
          <a:p>
            <a:pPr marL="533400" indent="-533400" algn="just">
              <a:buFontTx/>
              <a:buBlip>
                <a:blip r:embed="rId3"/>
              </a:buBlip>
            </a:pPr>
            <a:r>
              <a:rPr lang="en-US" sz="2800">
                <a:latin typeface="Franklin Gothic Demi" pitchFamily="34" charset="0"/>
              </a:rPr>
              <a:t>Stratified  Squamous epithelium with underlying appendages (sweat glands, sebaceous glands, hair follicles) columnar ciliated epithelium, mucous and serous glands and structures from other germ layers such as bone and cartilage, lymphoid tissue, smooth  muscle and large area of brain tissue containing neurons and glial cells.  </a:t>
            </a:r>
          </a:p>
        </p:txBody>
      </p:sp>
      <p:sp>
        <p:nvSpPr>
          <p:cNvPr id="3" name="TextBox 2"/>
          <p:cNvSpPr txBox="1"/>
          <p:nvPr/>
        </p:nvSpPr>
        <p:spPr>
          <a:xfrm>
            <a:off x="827584" y="5301208"/>
            <a:ext cx="7704856" cy="1200329"/>
          </a:xfrm>
          <a:prstGeom prst="rect">
            <a:avLst/>
          </a:prstGeom>
          <a:noFill/>
        </p:spPr>
        <p:txBody>
          <a:bodyPr wrap="square" rtlCol="0">
            <a:spAutoFit/>
          </a:bodyPr>
          <a:lstStyle/>
          <a:p>
            <a:pPr marL="285750" indent="-285750">
              <a:buFontTx/>
              <a:buChar char="-"/>
            </a:pPr>
            <a:r>
              <a:rPr lang="en-US" dirty="0" smtClean="0"/>
              <a:t>Occurs in the germ cells.</a:t>
            </a:r>
          </a:p>
          <a:p>
            <a:pPr marL="285750" indent="-285750">
              <a:buFontTx/>
              <a:buChar char="-"/>
            </a:pPr>
            <a:r>
              <a:rPr lang="en-US" dirty="0" smtClean="0"/>
              <a:t>The difference between the benign and malignant is that the benign gives mature tissue, while the malignant gives immature tissue that contain stem cells.</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b="1" dirty="0" err="1" smtClean="0">
                <a:solidFill>
                  <a:schemeClr val="accent1"/>
                </a:solidFill>
              </a:rPr>
              <a:t>Lipoma</a:t>
            </a:r>
            <a:r>
              <a:rPr lang="en-US" b="1" dirty="0" smtClean="0">
                <a:solidFill>
                  <a:schemeClr val="accent1"/>
                </a:solidFill>
              </a:rPr>
              <a:t> of the neck</a:t>
            </a:r>
            <a:endParaRPr lang="en-US" b="1" dirty="0">
              <a:solidFill>
                <a:schemeClr val="accent1"/>
              </a:solidFill>
            </a:endParaRPr>
          </a:p>
        </p:txBody>
      </p:sp>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928662" y="1428736"/>
            <a:ext cx="4464496" cy="3960911"/>
          </a:xfrm>
          <a:prstGeom prst="rect">
            <a:avLst/>
          </a:prstGeom>
          <a:noFill/>
          <a:ln w="9525">
            <a:noFill/>
            <a:miter lim="800000"/>
            <a:headEnd/>
            <a:tailEnd/>
          </a:ln>
        </p:spPr>
      </p:pic>
      <p:sp>
        <p:nvSpPr>
          <p:cNvPr id="71684" name="Rectangle 3"/>
          <p:cNvSpPr>
            <a:spLocks noChangeArrowheads="1"/>
          </p:cNvSpPr>
          <p:nvPr/>
        </p:nvSpPr>
        <p:spPr bwMode="auto">
          <a:xfrm>
            <a:off x="0" y="5589241"/>
            <a:ext cx="9144000" cy="1200329"/>
          </a:xfrm>
          <a:prstGeom prst="rect">
            <a:avLst/>
          </a:prstGeom>
          <a:noFill/>
          <a:ln w="9525">
            <a:noFill/>
            <a:miter lim="800000"/>
            <a:headEnd/>
            <a:tailEnd/>
          </a:ln>
        </p:spPr>
        <p:txBody>
          <a:bodyPr wrap="square">
            <a:spAutoFit/>
          </a:bodyPr>
          <a:lstStyle/>
          <a:p>
            <a:r>
              <a:rPr lang="en-US" sz="2400" dirty="0"/>
              <a:t>Benign, slow growing, subcutaneous skin growth. In this case, the </a:t>
            </a:r>
            <a:r>
              <a:rPr lang="en-US" sz="2400" dirty="0" err="1"/>
              <a:t>lipoma</a:t>
            </a:r>
            <a:r>
              <a:rPr lang="en-US" sz="2400" dirty="0"/>
              <a:t> is rather </a:t>
            </a:r>
            <a:r>
              <a:rPr lang="en-US" sz="2400" dirty="0" smtClean="0"/>
              <a:t>large and </a:t>
            </a:r>
            <a:r>
              <a:rPr lang="en-US" sz="2400" dirty="0"/>
              <a:t>located in the neck region. On palpation, these are soft, </a:t>
            </a:r>
            <a:r>
              <a:rPr lang="en-US" sz="2400" dirty="0" err="1">
                <a:solidFill>
                  <a:srgbClr val="FF0000"/>
                </a:solidFill>
              </a:rPr>
              <a:t>nontender</a:t>
            </a:r>
            <a:r>
              <a:rPr lang="en-US" sz="2400" dirty="0"/>
              <a:t>, and </a:t>
            </a:r>
            <a:r>
              <a:rPr lang="en-US" sz="2400" dirty="0">
                <a:solidFill>
                  <a:srgbClr val="FF0000"/>
                </a:solidFill>
              </a:rPr>
              <a:t>freely mobile</a:t>
            </a:r>
            <a:r>
              <a:rPr lang="en-US" sz="2400" dirty="0"/>
              <a:t>. </a:t>
            </a:r>
          </a:p>
        </p:txBody>
      </p:sp>
      <p:sp>
        <p:nvSpPr>
          <p:cNvPr id="5" name="Arc 4"/>
          <p:cNvSpPr/>
          <p:nvPr/>
        </p:nvSpPr>
        <p:spPr>
          <a:xfrm>
            <a:off x="5715008" y="2643182"/>
            <a:ext cx="3000396" cy="2214578"/>
          </a:xfrm>
          <a:prstGeom prst="arc">
            <a:avLst>
              <a:gd name="adj1" fmla="val 16465989"/>
              <a:gd name="adj2" fmla="val 16462038"/>
            </a:avLst>
          </a:prstGeom>
          <a:ln>
            <a:solidFill>
              <a:schemeClr val="tx2"/>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Soft tissue and subcutaneous swelling with overlying intact skin in the neck</a:t>
            </a:r>
            <a:endParaRPr lang="en-US" dirty="0"/>
          </a:p>
        </p:txBody>
      </p:sp>
      <p:sp>
        <p:nvSpPr>
          <p:cNvPr id="6" name="Arc 5"/>
          <p:cNvSpPr/>
          <p:nvPr/>
        </p:nvSpPr>
        <p:spPr>
          <a:xfrm>
            <a:off x="6357950" y="1071546"/>
            <a:ext cx="1760586" cy="1071570"/>
          </a:xfrm>
          <a:prstGeom prst="arc">
            <a:avLst>
              <a:gd name="adj1" fmla="val 16465989"/>
              <a:gd name="adj2" fmla="val 16462038"/>
            </a:avLst>
          </a:prstGeom>
          <a:ln>
            <a:solidFill>
              <a:schemeClr val="tx2"/>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It could be Lymphocyte</a:t>
            </a:r>
            <a:endParaRPr lang="en-US" dirty="0"/>
          </a:p>
        </p:txBody>
      </p:sp>
      <p:cxnSp>
        <p:nvCxnSpPr>
          <p:cNvPr id="7" name="Straight Arrow Connector 6"/>
          <p:cNvCxnSpPr/>
          <p:nvPr/>
        </p:nvCxnSpPr>
        <p:spPr>
          <a:xfrm rot="10800000" flipV="1">
            <a:off x="3714744" y="1857364"/>
            <a:ext cx="2714644" cy="1428760"/>
          </a:xfrm>
          <a:prstGeom prst="straightConnector1">
            <a:avLst/>
          </a:prstGeom>
          <a:ln>
            <a:solidFill>
              <a:schemeClr val="tx2"/>
            </a:solidFill>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sc.edu/hsc/dental/PTHL501/Images/BT/bt_36_bb.jpg"/>
          <p:cNvPicPr>
            <a:picLocks noChangeAspect="1" noChangeArrowheads="1"/>
          </p:cNvPicPr>
          <p:nvPr/>
        </p:nvPicPr>
        <p:blipFill>
          <a:blip r:embed="rId2" cstate="print"/>
          <a:srcRect/>
          <a:stretch>
            <a:fillRect/>
          </a:stretch>
        </p:blipFill>
        <p:spPr bwMode="auto">
          <a:xfrm>
            <a:off x="0" y="1143000"/>
            <a:ext cx="9144000" cy="5715000"/>
          </a:xfrm>
          <a:prstGeom prst="rect">
            <a:avLst/>
          </a:prstGeom>
          <a:noFill/>
        </p:spPr>
      </p:pic>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a:solidFill>
                  <a:schemeClr val="bg1"/>
                </a:solidFill>
              </a:rPr>
              <a:t>Lipoma</a:t>
            </a:r>
          </a:p>
        </p:txBody>
      </p:sp>
      <p:sp>
        <p:nvSpPr>
          <p:cNvPr id="4" name="Title 3"/>
          <p:cNvSpPr>
            <a:spLocks noGrp="1"/>
          </p:cNvSpPr>
          <p:nvPr>
            <p:ph type="title"/>
          </p:nvPr>
        </p:nvSpPr>
        <p:spPr/>
        <p:txBody>
          <a:bodyPr>
            <a:normAutofit/>
          </a:bodyPr>
          <a:lstStyle/>
          <a:p>
            <a:r>
              <a:rPr lang="en-US" sz="4000" dirty="0" smtClean="0"/>
              <a:t>Subcutaneous </a:t>
            </a:r>
            <a:r>
              <a:rPr lang="en-US" sz="4000" dirty="0" err="1" smtClean="0"/>
              <a:t>lipoma</a:t>
            </a:r>
            <a:endParaRPr lang="en-US" sz="4000" dirty="0"/>
          </a:p>
        </p:txBody>
      </p:sp>
      <p:sp>
        <p:nvSpPr>
          <p:cNvPr id="5" name="Arc 4"/>
          <p:cNvSpPr/>
          <p:nvPr/>
        </p:nvSpPr>
        <p:spPr>
          <a:xfrm rot="18215169">
            <a:off x="1250792" y="1581024"/>
            <a:ext cx="1549305" cy="741441"/>
          </a:xfrm>
          <a:prstGeom prst="arc">
            <a:avLst>
              <a:gd name="adj1" fmla="val 16465989"/>
              <a:gd name="adj2" fmla="val 16462038"/>
            </a:avLst>
          </a:prstGeom>
          <a:ln>
            <a:solidFill>
              <a:schemeClr val="bg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cxnSp>
        <p:nvCxnSpPr>
          <p:cNvPr id="6" name="Straight Arrow Connector 5"/>
          <p:cNvCxnSpPr/>
          <p:nvPr/>
        </p:nvCxnSpPr>
        <p:spPr>
          <a:xfrm>
            <a:off x="2500298" y="1857364"/>
            <a:ext cx="1285884" cy="142876"/>
          </a:xfrm>
          <a:prstGeom prst="straightConnector1">
            <a:avLst/>
          </a:prstGeom>
          <a:ln>
            <a:solidFill>
              <a:schemeClr val="bg1"/>
            </a:solidFill>
            <a:tailEnd type="arrow"/>
          </a:ln>
        </p:spPr>
        <p:style>
          <a:lnRef idx="3">
            <a:schemeClr val="accent2"/>
          </a:lnRef>
          <a:fillRef idx="0">
            <a:schemeClr val="accent2"/>
          </a:fillRef>
          <a:effectRef idx="2">
            <a:schemeClr val="accent2"/>
          </a:effectRef>
          <a:fontRef idx="minor">
            <a:schemeClr val="tx1"/>
          </a:fontRef>
        </p:style>
      </p:cxnSp>
      <p:sp>
        <p:nvSpPr>
          <p:cNvPr id="10" name="Arc 9"/>
          <p:cNvSpPr/>
          <p:nvPr/>
        </p:nvSpPr>
        <p:spPr>
          <a:xfrm>
            <a:off x="3763212" y="1616828"/>
            <a:ext cx="1737482" cy="741441"/>
          </a:xfrm>
          <a:prstGeom prst="arc">
            <a:avLst>
              <a:gd name="adj1" fmla="val 16465989"/>
              <a:gd name="adj2" fmla="val 16462038"/>
            </a:avLst>
          </a:prstGeom>
          <a:ln>
            <a:solidFill>
              <a:schemeClr val="bg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Fibres capsules</a:t>
            </a:r>
            <a:endParaRPr lang="en-US" dirty="0"/>
          </a:p>
        </p:txBody>
      </p:sp>
      <p:sp>
        <p:nvSpPr>
          <p:cNvPr id="11" name="Arc 10"/>
          <p:cNvSpPr/>
          <p:nvPr/>
        </p:nvSpPr>
        <p:spPr>
          <a:xfrm rot="18215169">
            <a:off x="491402" y="1459334"/>
            <a:ext cx="1307392" cy="701759"/>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cxnSp>
        <p:nvCxnSpPr>
          <p:cNvPr id="12" name="Straight Arrow Connector 11"/>
          <p:cNvCxnSpPr/>
          <p:nvPr/>
        </p:nvCxnSpPr>
        <p:spPr>
          <a:xfrm rot="16200000" flipV="1">
            <a:off x="857621" y="857629"/>
            <a:ext cx="642942" cy="213520"/>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6" name="Arc 15"/>
          <p:cNvSpPr/>
          <p:nvPr/>
        </p:nvSpPr>
        <p:spPr>
          <a:xfrm>
            <a:off x="571472" y="285728"/>
            <a:ext cx="951664" cy="312813"/>
          </a:xfrm>
          <a:prstGeom prst="arc">
            <a:avLst>
              <a:gd name="adj1" fmla="val 16465989"/>
              <a:gd name="adj2" fmla="val 16462038"/>
            </a:avLst>
          </a:prstGeom>
          <a:ln>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dirty="0" smtClean="0"/>
              <a:t>Skin</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0"/>
            <a:ext cx="7772400" cy="1143000"/>
          </a:xfrm>
        </p:spPr>
        <p:txBody>
          <a:bodyPr/>
          <a:lstStyle/>
          <a:p>
            <a:r>
              <a:rPr lang="en-US" altLang="en-US" sz="4800" b="1" dirty="0" err="1"/>
              <a:t>Lipoma</a:t>
            </a:r>
            <a:endParaRPr lang="en-US" altLang="en-US" sz="4800" b="1" dirty="0"/>
          </a:p>
        </p:txBody>
      </p:sp>
      <p:sp>
        <p:nvSpPr>
          <p:cNvPr id="24579" name="Text Box 3"/>
          <p:cNvSpPr txBox="1">
            <a:spLocks noChangeArrowheads="1"/>
          </p:cNvSpPr>
          <p:nvPr/>
        </p:nvSpPr>
        <p:spPr bwMode="auto">
          <a:xfrm>
            <a:off x="838200" y="1676400"/>
            <a:ext cx="7388225"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Benign, well-circumscribed tumor of </a:t>
            </a:r>
          </a:p>
          <a:p>
            <a:pPr>
              <a:buClr>
                <a:srgbClr val="FF0066"/>
              </a:buClr>
              <a:buSzPct val="75000"/>
              <a:buFont typeface="Wingdings" pitchFamily="2" charset="2"/>
              <a:buNone/>
            </a:pPr>
            <a:r>
              <a:rPr lang="en-US" altLang="en-US" sz="3200" b="1"/>
              <a:t>     well-differentiated adipocytes</a:t>
            </a:r>
          </a:p>
        </p:txBody>
      </p:sp>
      <p:sp>
        <p:nvSpPr>
          <p:cNvPr id="24580" name="Text Box 4"/>
          <p:cNvSpPr txBox="1">
            <a:spLocks noChangeArrowheads="1"/>
          </p:cNvSpPr>
          <p:nvPr/>
        </p:nvSpPr>
        <p:spPr bwMode="auto">
          <a:xfrm>
            <a:off x="838200" y="3200400"/>
            <a:ext cx="7162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Usually subcutaneous, any site of </a:t>
            </a:r>
          </a:p>
          <a:p>
            <a:pPr>
              <a:buClr>
                <a:srgbClr val="FF0066"/>
              </a:buClr>
              <a:buSzPct val="75000"/>
              <a:buFont typeface="Wingdings" pitchFamily="2" charset="2"/>
              <a:buNone/>
            </a:pPr>
            <a:r>
              <a:rPr lang="en-US" altLang="en-US" sz="3200" b="1" dirty="0"/>
              <a:t>     adipose tissue</a:t>
            </a:r>
          </a:p>
        </p:txBody>
      </p:sp>
      <p:sp>
        <p:nvSpPr>
          <p:cNvPr id="24581" name="Text Box 5"/>
          <p:cNvSpPr txBox="1">
            <a:spLocks noChangeArrowheads="1"/>
          </p:cNvSpPr>
          <p:nvPr/>
        </p:nvSpPr>
        <p:spPr bwMode="auto">
          <a:xfrm>
            <a:off x="838200" y="4191000"/>
            <a:ext cx="6781800"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Most common type of benign soft </a:t>
            </a:r>
          </a:p>
          <a:p>
            <a:pPr>
              <a:buClr>
                <a:srgbClr val="FF0066"/>
              </a:buClr>
              <a:buSzPct val="75000"/>
              <a:buFont typeface="Wingdings" pitchFamily="2" charset="2"/>
              <a:buNone/>
            </a:pPr>
            <a:r>
              <a:rPr lang="en-US" altLang="en-US" sz="3200" b="1" dirty="0">
                <a:solidFill>
                  <a:schemeClr val="bg1"/>
                </a:solidFill>
              </a:rPr>
              <a:t>     </a:t>
            </a:r>
            <a:r>
              <a:rPr lang="en-US" altLang="en-US" sz="3200" b="1" dirty="0"/>
              <a:t>tissue tumor </a:t>
            </a:r>
          </a:p>
        </p:txBody>
      </p:sp>
      <p:sp>
        <p:nvSpPr>
          <p:cNvPr id="24582" name="Text Box 6"/>
          <p:cNvSpPr txBox="1">
            <a:spLocks noChangeArrowheads="1"/>
          </p:cNvSpPr>
          <p:nvPr/>
        </p:nvSpPr>
        <p:spPr bwMode="auto">
          <a:xfrm>
            <a:off x="838200" y="2667000"/>
            <a:ext cx="7297738" cy="579438"/>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a:t> In adult, upper back, neck, shoulder </a:t>
            </a:r>
          </a:p>
        </p:txBody>
      </p:sp>
      <p:sp>
        <p:nvSpPr>
          <p:cNvPr id="24583" name="Text Box 7"/>
          <p:cNvSpPr txBox="1">
            <a:spLocks noChangeArrowheads="1"/>
          </p:cNvSpPr>
          <p:nvPr/>
        </p:nvSpPr>
        <p:spPr bwMode="auto">
          <a:xfrm>
            <a:off x="838200" y="5257800"/>
            <a:ext cx="8218488" cy="1066800"/>
          </a:xfrm>
          <a:prstGeom prst="rect">
            <a:avLst/>
          </a:prstGeom>
          <a:noFill/>
          <a:ln w="9525">
            <a:noFill/>
            <a:miter lim="800000"/>
            <a:headEnd/>
            <a:tailEnd/>
          </a:ln>
          <a:effectLst/>
        </p:spPr>
        <p:txBody>
          <a:bodyPr>
            <a:spAutoFit/>
          </a:bodyPr>
          <a:lstStyle/>
          <a:p>
            <a:pPr>
              <a:buClr>
                <a:srgbClr val="FF0066"/>
              </a:buClr>
              <a:buSzPct val="75000"/>
              <a:buFont typeface="Wingdings" pitchFamily="2" charset="2"/>
              <a:buChar char="v"/>
            </a:pPr>
            <a:r>
              <a:rPr lang="en-US" altLang="en-US" sz="3200" b="1" dirty="0"/>
              <a:t> Resemble  normal adipose tissue </a:t>
            </a:r>
          </a:p>
          <a:p>
            <a:pPr>
              <a:buClr>
                <a:srgbClr val="FF0066"/>
              </a:buClr>
              <a:buSzPct val="75000"/>
              <a:buFont typeface="Wingdings" pitchFamily="2" charset="2"/>
              <a:buChar char="v"/>
            </a:pPr>
            <a:r>
              <a:rPr lang="en-US" altLang="en-US" sz="3200" b="1" dirty="0"/>
              <a:t> </a:t>
            </a:r>
            <a:r>
              <a:rPr lang="en-US" altLang="en-US" sz="3200" b="1" dirty="0" err="1"/>
              <a:t>Subtypes:angiolipoma</a:t>
            </a:r>
            <a:r>
              <a:rPr lang="en-US" altLang="en-US" sz="3200" b="1" dirty="0"/>
              <a:t>, spindle cell </a:t>
            </a:r>
            <a:r>
              <a:rPr lang="en-US" altLang="en-US" sz="3200" b="1" dirty="0" err="1"/>
              <a:t>lipoma</a:t>
            </a:r>
            <a:endParaRPr lang="en-US" altLang="en-US" sz="3200"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1331640" y="1052736"/>
            <a:ext cx="6624736" cy="5013176"/>
          </a:xfrm>
          <a:prstGeom prst="rect">
            <a:avLst/>
          </a:prstGeom>
          <a:noFill/>
          <a:ln w="9525">
            <a:noFill/>
            <a:round/>
            <a:headEnd/>
            <a:tailEnd/>
          </a:ln>
        </p:spPr>
      </p:pic>
      <p:sp>
        <p:nvSpPr>
          <p:cNvPr id="3" name="Title 2"/>
          <p:cNvSpPr>
            <a:spLocks noGrp="1"/>
          </p:cNvSpPr>
          <p:nvPr>
            <p:ph type="title" idx="4294967295"/>
          </p:nvPr>
        </p:nvSpPr>
        <p:spPr>
          <a:xfrm>
            <a:off x="179512" y="-8618"/>
            <a:ext cx="8229600" cy="1143000"/>
          </a:xfrm>
        </p:spPr>
        <p:txBody>
          <a:bodyPr/>
          <a:lstStyle/>
          <a:p>
            <a:r>
              <a:rPr lang="en-US" dirty="0" smtClean="0"/>
              <a:t>Skin nevus</a:t>
            </a:r>
            <a:endParaRPr lang="en-US" dirty="0"/>
          </a:p>
        </p:txBody>
      </p:sp>
      <p:sp>
        <p:nvSpPr>
          <p:cNvPr id="2" name="TextBox 1"/>
          <p:cNvSpPr txBox="1"/>
          <p:nvPr/>
        </p:nvSpPr>
        <p:spPr>
          <a:xfrm>
            <a:off x="1259632" y="6065912"/>
            <a:ext cx="3240360" cy="349968"/>
          </a:xfrm>
          <a:prstGeom prst="rect">
            <a:avLst/>
          </a:prstGeom>
          <a:noFill/>
        </p:spPr>
        <p:txBody>
          <a:bodyPr wrap="square" rtlCol="0">
            <a:spAutoFit/>
          </a:bodyPr>
          <a:lstStyle/>
          <a:p>
            <a:pPr>
              <a:lnSpc>
                <a:spcPct val="93000"/>
              </a:lnSpc>
              <a:spcBef>
                <a:spcPts val="4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a:latin typeface="Arial" charset="0"/>
                <a:ea typeface="DejaVuSans" charset="0"/>
                <a:cs typeface="DejaVuSans" charset="0"/>
              </a:rPr>
              <a:t>Intradermal nevus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NEVUS (SKIN)</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srcRect/>
          <a:stretch>
            <a:fillRect/>
          </a:stretch>
        </p:blipFill>
        <p:spPr>
          <a:xfrm>
            <a:off x="0" y="1500188"/>
            <a:ext cx="9144000" cy="5400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Arc 3"/>
          <p:cNvSpPr/>
          <p:nvPr/>
        </p:nvSpPr>
        <p:spPr>
          <a:xfrm>
            <a:off x="2643174" y="4717379"/>
            <a:ext cx="1290499" cy="1426265"/>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p>
        </p:txBody>
      </p:sp>
      <p:cxnSp>
        <p:nvCxnSpPr>
          <p:cNvPr id="5" name="Straight Arrow Connector 4"/>
          <p:cNvCxnSpPr/>
          <p:nvPr/>
        </p:nvCxnSpPr>
        <p:spPr>
          <a:xfrm rot="10800000">
            <a:off x="2071670" y="5429264"/>
            <a:ext cx="571504" cy="158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8" name="Arc 7"/>
          <p:cNvSpPr/>
          <p:nvPr/>
        </p:nvSpPr>
        <p:spPr>
          <a:xfrm>
            <a:off x="357158" y="4857760"/>
            <a:ext cx="1597358" cy="1000132"/>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b="1" dirty="0" err="1" smtClean="0">
                <a:solidFill>
                  <a:schemeClr val="bg1"/>
                </a:solidFill>
              </a:rPr>
              <a:t>Melanocytes</a:t>
            </a:r>
            <a:endParaRPr lang="en-US" b="1" dirty="0">
              <a:solidFill>
                <a:schemeClr val="bg1"/>
              </a:solidFill>
            </a:endParaRPr>
          </a:p>
        </p:txBody>
      </p:sp>
      <p:sp>
        <p:nvSpPr>
          <p:cNvPr id="9" name="Arc 8"/>
          <p:cNvSpPr/>
          <p:nvPr/>
        </p:nvSpPr>
        <p:spPr>
          <a:xfrm>
            <a:off x="4643438" y="3214686"/>
            <a:ext cx="4500562" cy="1071570"/>
          </a:xfrm>
          <a:prstGeom prst="arc">
            <a:avLst>
              <a:gd name="adj1" fmla="val 16465989"/>
              <a:gd name="adj2" fmla="val 1639187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solidFill>
                <a:schemeClr val="bg1"/>
              </a:solidFill>
            </a:endParaRPr>
          </a:p>
        </p:txBody>
      </p:sp>
      <p:cxnSp>
        <p:nvCxnSpPr>
          <p:cNvPr id="10" name="Straight Arrow Connector 9"/>
          <p:cNvCxnSpPr/>
          <p:nvPr/>
        </p:nvCxnSpPr>
        <p:spPr>
          <a:xfrm rot="5400000">
            <a:off x="6715934" y="4571214"/>
            <a:ext cx="571504" cy="158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4" name="Arc 13"/>
          <p:cNvSpPr/>
          <p:nvPr/>
        </p:nvSpPr>
        <p:spPr>
          <a:xfrm>
            <a:off x="5500694" y="4929198"/>
            <a:ext cx="3214710" cy="1143008"/>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b="1" dirty="0" smtClean="0">
                <a:solidFill>
                  <a:schemeClr val="bg1"/>
                </a:solidFill>
              </a:rPr>
              <a:t>Benign tumor</a:t>
            </a:r>
          </a:p>
          <a:p>
            <a:pPr algn="ctr"/>
            <a:r>
              <a:rPr lang="en-US" b="1" dirty="0" smtClean="0">
                <a:solidFill>
                  <a:schemeClr val="bg1"/>
                </a:solidFill>
              </a:rPr>
              <a:t>“The brown melanin pigments”</a:t>
            </a:r>
            <a:endParaRPr lang="en-US" b="1" dirty="0">
              <a:solidFill>
                <a:schemeClr val="bg1"/>
              </a:solidFill>
            </a:endParaRPr>
          </a:p>
        </p:txBody>
      </p:sp>
      <p:sp>
        <p:nvSpPr>
          <p:cNvPr id="15" name="Arc 14"/>
          <p:cNvSpPr/>
          <p:nvPr/>
        </p:nvSpPr>
        <p:spPr>
          <a:xfrm>
            <a:off x="4214810" y="2071678"/>
            <a:ext cx="3286116" cy="571504"/>
          </a:xfrm>
          <a:prstGeom prst="arc">
            <a:avLst>
              <a:gd name="adj1" fmla="val 16465989"/>
              <a:gd name="adj2" fmla="val 1639187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dirty="0">
              <a:solidFill>
                <a:schemeClr val="bg1"/>
              </a:solidFill>
            </a:endParaRPr>
          </a:p>
        </p:txBody>
      </p:sp>
      <p:cxnSp>
        <p:nvCxnSpPr>
          <p:cNvPr id="16" name="Straight Arrow Connector 15"/>
          <p:cNvCxnSpPr/>
          <p:nvPr/>
        </p:nvCxnSpPr>
        <p:spPr>
          <a:xfrm rot="10800000">
            <a:off x="3571868" y="2357430"/>
            <a:ext cx="642942" cy="1588"/>
          </a:xfrm>
          <a:prstGeom prst="straightConnector1">
            <a:avLst/>
          </a:prstGeom>
          <a:ln>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18" name="Arc 17"/>
          <p:cNvSpPr/>
          <p:nvPr/>
        </p:nvSpPr>
        <p:spPr>
          <a:xfrm>
            <a:off x="1571604" y="2000240"/>
            <a:ext cx="1954548" cy="714380"/>
          </a:xfrm>
          <a:prstGeom prst="arc">
            <a:avLst>
              <a:gd name="adj1" fmla="val 16465989"/>
              <a:gd name="adj2" fmla="val 16462038"/>
            </a:avLst>
          </a:prstGeom>
          <a:ln>
            <a:solidFill>
              <a:srgbClr val="FF0000"/>
            </a:solidFill>
          </a:ln>
        </p:spPr>
        <p:style>
          <a:lnRef idx="3">
            <a:schemeClr val="accent2"/>
          </a:lnRef>
          <a:fillRef idx="0">
            <a:schemeClr val="accent2"/>
          </a:fillRef>
          <a:effectRef idx="2">
            <a:schemeClr val="accent2"/>
          </a:effectRef>
          <a:fontRef idx="minor">
            <a:schemeClr val="tx1"/>
          </a:fontRef>
        </p:style>
        <p:txBody>
          <a:bodyPr rtlCol="0" anchor="ctr"/>
          <a:lstStyle/>
          <a:p>
            <a:pPr algn="ctr"/>
            <a:r>
              <a:rPr lang="en-US" b="1" dirty="0" smtClean="0">
                <a:solidFill>
                  <a:schemeClr val="bg1"/>
                </a:solidFill>
              </a:rPr>
              <a:t>Normal Epidermis</a:t>
            </a:r>
            <a:endParaRPr lang="en-US" b="1" dirty="0">
              <a:solidFill>
                <a:schemeClr val="bg1"/>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fontAlgn="auto">
              <a:spcAft>
                <a:spcPts val="0"/>
              </a:spcAft>
              <a:defRPr/>
            </a:pPr>
            <a:r>
              <a:rPr lang="en-US" sz="3600" i="1" dirty="0" smtClean="0">
                <a:solidFill>
                  <a:schemeClr val="accent1">
                    <a:satMod val="150000"/>
                  </a:schemeClr>
                </a:solidFill>
                <a:latin typeface="Franklin Gothic Demi" pitchFamily="34" charset="0"/>
              </a:rPr>
              <a:t>Nevus: </a:t>
            </a:r>
            <a:br>
              <a:rPr lang="en-US" sz="3600" i="1" dirty="0" smtClean="0">
                <a:solidFill>
                  <a:schemeClr val="accent1">
                    <a:satMod val="150000"/>
                  </a:schemeClr>
                </a:solidFill>
                <a:latin typeface="Franklin Gothic Demi" pitchFamily="34" charset="0"/>
              </a:rPr>
            </a:br>
            <a:r>
              <a:rPr lang="en-US" sz="2800" i="1" dirty="0" smtClean="0">
                <a:solidFill>
                  <a:schemeClr val="accent1">
                    <a:satMod val="150000"/>
                  </a:schemeClr>
                </a:solidFill>
                <a:latin typeface="Franklin Gothic Demi" pitchFamily="34" charset="0"/>
              </a:rPr>
              <a:t>Section of Skin shows:  </a:t>
            </a:r>
            <a:endParaRPr lang="en-US" sz="3600" i="1" dirty="0">
              <a:solidFill>
                <a:schemeClr val="accent1">
                  <a:satMod val="150000"/>
                </a:schemeClr>
              </a:solidFill>
              <a:latin typeface="Franklin Gothic Demi" pitchFamily="34" charset="0"/>
            </a:endParaRPr>
          </a:p>
        </p:txBody>
      </p:sp>
      <p:sp>
        <p:nvSpPr>
          <p:cNvPr id="3" name="TextBox 2"/>
          <p:cNvSpPr txBox="1"/>
          <p:nvPr/>
        </p:nvSpPr>
        <p:spPr>
          <a:xfrm>
            <a:off x="142875" y="1928813"/>
            <a:ext cx="8715375" cy="2092881"/>
          </a:xfrm>
          <a:prstGeom prst="rect">
            <a:avLst/>
          </a:prstGeom>
          <a:noFill/>
        </p:spPr>
        <p:txBody>
          <a:bodyPr>
            <a:spAutoFit/>
          </a:bodyPr>
          <a:lstStyle/>
          <a:p>
            <a:pPr marL="534988" indent="-534988" algn="just" fontAlgn="auto">
              <a:spcBef>
                <a:spcPts val="0"/>
              </a:spcBef>
              <a:spcAft>
                <a:spcPts val="0"/>
              </a:spcAft>
              <a:buFontTx/>
              <a:buBlip>
                <a:blip r:embed="rId3"/>
              </a:buBlip>
              <a:defRPr/>
            </a:pPr>
            <a:r>
              <a:rPr lang="en-US" sz="2800" dirty="0">
                <a:latin typeface="Franklin Gothic Demi" pitchFamily="34" charset="0"/>
                <a:cs typeface="+mn-cs"/>
              </a:rPr>
              <a:t>Nests and clusters of small round or spindle shaped nevus </a:t>
            </a:r>
            <a:r>
              <a:rPr lang="en-US" sz="2800" dirty="0" smtClean="0">
                <a:latin typeface="Franklin Gothic Demi" pitchFamily="34" charset="0"/>
              </a:rPr>
              <a:t>cells containing varying amount of brown melanin pigment. </a:t>
            </a:r>
            <a:r>
              <a:rPr lang="en-US" sz="2800" dirty="0">
                <a:latin typeface="Franklin Gothic Demi" pitchFamily="34" charset="0"/>
                <a:cs typeface="+mn-cs"/>
              </a:rPr>
              <a:t>with few </a:t>
            </a:r>
            <a:r>
              <a:rPr lang="en-US" sz="2800" dirty="0" err="1">
                <a:latin typeface="Franklin Gothic Demi" pitchFamily="34" charset="0"/>
                <a:cs typeface="+mn-cs"/>
              </a:rPr>
              <a:t>melanophages</a:t>
            </a:r>
            <a:r>
              <a:rPr lang="en-US" sz="2800" dirty="0">
                <a:latin typeface="Franklin Gothic Demi" pitchFamily="34" charset="0"/>
                <a:cs typeface="+mn-cs"/>
              </a:rPr>
              <a:t> in the upper dermis</a:t>
            </a:r>
            <a:r>
              <a:rPr lang="en-US" sz="2800" dirty="0" smtClean="0">
                <a:latin typeface="Franklin Gothic Demi" pitchFamily="34" charset="0"/>
                <a:cs typeface="+mn-cs"/>
              </a:rPr>
              <a:t>.</a:t>
            </a:r>
            <a:endParaRPr lang="en-US" sz="2800" dirty="0">
              <a:latin typeface="Franklin Gothic Demi" pitchFamily="34" charset="0"/>
              <a:cs typeface="+mn-cs"/>
            </a:endParaRPr>
          </a:p>
          <a:p>
            <a:pPr fontAlgn="auto">
              <a:spcBef>
                <a:spcPts val="0"/>
              </a:spcBef>
              <a:spcAft>
                <a:spcPts val="0"/>
              </a:spcAft>
              <a:defRPr/>
            </a:pPr>
            <a:endParaRPr lang="en-US" dirty="0">
              <a:latin typeface="+mn-lt"/>
              <a:cs typeface="+mn-cs"/>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899592" y="1484784"/>
            <a:ext cx="6984776" cy="4873154"/>
          </a:xfrm>
          <a:prstGeom prst="rect">
            <a:avLst/>
          </a:prstGeom>
          <a:noFill/>
          <a:ln w="9525">
            <a:noFill/>
            <a:miter lim="800000"/>
            <a:headEnd/>
            <a:tailEnd/>
          </a:ln>
        </p:spPr>
      </p:pic>
      <p:sp>
        <p:nvSpPr>
          <p:cNvPr id="3" name="Rectangle 2"/>
          <p:cNvSpPr/>
          <p:nvPr/>
        </p:nvSpPr>
        <p:spPr>
          <a:xfrm>
            <a:off x="1691680" y="620688"/>
            <a:ext cx="6048672" cy="646331"/>
          </a:xfrm>
          <a:prstGeom prst="rect">
            <a:avLst/>
          </a:prstGeom>
        </p:spPr>
        <p:txBody>
          <a:bodyPr wrap="square">
            <a:spAutoFit/>
          </a:bodyPr>
          <a:lstStyle/>
          <a:p>
            <a:r>
              <a:rPr lang="en-US" sz="3600" dirty="0" smtClean="0">
                <a:solidFill>
                  <a:schemeClr val="accent1">
                    <a:satMod val="150000"/>
                  </a:schemeClr>
                </a:solidFill>
                <a:latin typeface="Franklin Gothic Demi" pitchFamily="34" charset="0"/>
              </a:rPr>
              <a:t>LEIOMYOMA (UTERINE )</a:t>
            </a:r>
            <a:endParaRPr lang="en-US" sz="3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616</Words>
  <Application>Microsoft Office PowerPoint</Application>
  <PresentationFormat>On-screen Show (4:3)</PresentationFormat>
  <Paragraphs>99</Paragraphs>
  <Slides>22</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DejaVuSans</vt:lpstr>
      <vt:lpstr>Franklin Gothic Demi</vt:lpstr>
      <vt:lpstr>Wingdings</vt:lpstr>
      <vt:lpstr>Wingdings 2</vt:lpstr>
      <vt:lpstr>Office Theme</vt:lpstr>
      <vt:lpstr>PowerPoint Presentation</vt:lpstr>
      <vt:lpstr>PowerPoint Presentation</vt:lpstr>
      <vt:lpstr>Lipoma of the neck</vt:lpstr>
      <vt:lpstr>Subcutaneous lipoma</vt:lpstr>
      <vt:lpstr>Lipoma</vt:lpstr>
      <vt:lpstr>Skin nevus</vt:lpstr>
      <vt:lpstr> NEVUS (SKIN)</vt:lpstr>
      <vt:lpstr>Nevus:  Section of Skin shows:  </vt:lpstr>
      <vt:lpstr>PowerPoint Presentation</vt:lpstr>
      <vt:lpstr>PowerPoint Presentation</vt:lpstr>
      <vt:lpstr>Leiomyoma: Section of tumour shows:</vt:lpstr>
      <vt:lpstr>PowerPoint Presentation</vt:lpstr>
      <vt:lpstr> CHONDROMA OF BONE</vt:lpstr>
      <vt:lpstr>Chondroma: Section of tumour shows:</vt:lpstr>
      <vt:lpstr>Hemangioma </vt:lpstr>
      <vt:lpstr> HEMANGIOMA</vt:lpstr>
      <vt:lpstr>Hemangioma: Section of skin shows:</vt:lpstr>
      <vt:lpstr>PowerPoint Presentation</vt:lpstr>
      <vt:lpstr>PowerPoint Presentation</vt:lpstr>
      <vt:lpstr>PowerPoint Presentation</vt:lpstr>
      <vt:lpstr> DERMOID CYST OF THE OVARY (BENIGN CYSTIC TERATOMA OF THE OVARY)</vt:lpstr>
      <vt:lpstr>Dermoid cyst of the ovary: section of the cyst wall shows: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Waleed AlRajban</cp:lastModifiedBy>
  <cp:revision>56</cp:revision>
  <dcterms:created xsi:type="dcterms:W3CDTF">2013-11-08T15:34:37Z</dcterms:created>
  <dcterms:modified xsi:type="dcterms:W3CDTF">2013-11-11T18:30:05Z</dcterms:modified>
</cp:coreProperties>
</file>