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256" r:id="rId2"/>
    <p:sldId id="383" r:id="rId3"/>
    <p:sldId id="344" r:id="rId4"/>
    <p:sldId id="345" r:id="rId5"/>
    <p:sldId id="346" r:id="rId6"/>
    <p:sldId id="347" r:id="rId7"/>
    <p:sldId id="348" r:id="rId8"/>
    <p:sldId id="349" r:id="rId9"/>
    <p:sldId id="367" r:id="rId10"/>
    <p:sldId id="379" r:id="rId11"/>
    <p:sldId id="380" r:id="rId12"/>
    <p:sldId id="381" r:id="rId13"/>
    <p:sldId id="382" r:id="rId14"/>
    <p:sldId id="350" r:id="rId15"/>
    <p:sldId id="351" r:id="rId16"/>
    <p:sldId id="352" r:id="rId17"/>
    <p:sldId id="386" r:id="rId18"/>
    <p:sldId id="384" r:id="rId19"/>
    <p:sldId id="385" r:id="rId20"/>
    <p:sldId id="354" r:id="rId21"/>
    <p:sldId id="355" r:id="rId22"/>
    <p:sldId id="387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40CCD"/>
    <a:srgbClr val="3333FF"/>
    <a:srgbClr val="FF9900"/>
    <a:srgbClr val="000000"/>
    <a:srgbClr val="0000CC"/>
    <a:srgbClr val="FF3300"/>
    <a:srgbClr val="0066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6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jeffhurtblog.com/wp-content/uploads/2009/12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587" y="1248544"/>
            <a:ext cx="4770613" cy="475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roadway" pitchFamily="82" charset="0"/>
                <a:ea typeface="+mj-ea"/>
                <a:cs typeface="+mj-cs"/>
              </a:rPr>
              <a:t>Nervous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1900" y="5867400"/>
            <a:ext cx="2514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Khaleel Alyahya, PhD, MEd</a:t>
            </a:r>
          </a:p>
          <a:p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</a:rPr>
              <a:t>@khaleelya</a:t>
            </a:r>
            <a:endParaRPr lang="ar-SA" sz="15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20800"/>
            <a:ext cx="5041900" cy="4521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Information is passed between neurons at specialized regions called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synapses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There is a single cell body from which a variable number of branching processes emerge. </a:t>
            </a:r>
          </a:p>
          <a:p>
            <a:pPr marL="0" indent="0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Most of these processes are receptive in function and are known as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dendrites. </a:t>
            </a:r>
          </a:p>
          <a:p>
            <a:pPr marL="0" indent="0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One of the processes leaving the cell body is called the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axon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which carries information away from the cell body. </a:t>
            </a:r>
          </a:p>
          <a:p>
            <a:pPr marL="0" indent="0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At the end of the axon, specializations called terminal buttons occur.</a:t>
            </a:r>
          </a:p>
          <a:p>
            <a:pPr marL="0" indent="0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Here information is transferred to the dendrites of other neurons. 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87042" name="Picture 2" descr="http://www.medanimations.com/images/neuron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4351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5041900" cy="43561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Transmission of information between neurons almost always occurs by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chemical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rather than electrical means.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Action potential 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causes release of specific chemical that are stored in synaptic vesicles in the </a:t>
            </a:r>
            <a:r>
              <a:rPr lang="en-US" sz="20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presynaptic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ending.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These chemicals are known as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neurotransmitters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and diffuse across the narrow gap between pre- and postsynaptic membranes to bind to receptors on the postsynaptic cell.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1127125"/>
            <a:ext cx="3131351" cy="528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7912100" cy="24003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Neuroglia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or </a:t>
            </a:r>
            <a:r>
              <a:rPr lang="en-US" sz="20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glia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cells constitute the other major cellular component of the nervous system. 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a specialized connective tissue for the nervous system.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Unlike </a:t>
            </a:r>
            <a:r>
              <a:rPr lang="en-US" sz="2000" kern="1200" dirty="0" err="1" smtClean="0">
                <a:solidFill>
                  <a:srgbClr val="F40CCD"/>
                </a:solidFill>
                <a:effectLst/>
                <a:latin typeface="Calibri" pitchFamily="34" charset="0"/>
                <a:cs typeface="Arial" pitchFamily="34" charset="0"/>
              </a:rPr>
              <a:t>neurones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lang="en-US" sz="2000" kern="1200" dirty="0" err="1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neuroglia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do not have a direct role in information processing but they are essential for the normal functioning of nerve cells.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NEUROGLIA</a:t>
            </a:r>
          </a:p>
        </p:txBody>
      </p:sp>
      <p:pic>
        <p:nvPicPr>
          <p:cNvPr id="89090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907" y="3097212"/>
            <a:ext cx="5254893" cy="3100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8788400" cy="27559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81000" lvl="0" indent="-381000" algn="just" eaLnBrk="1" hangingPunct="1">
              <a:buNone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Three main types of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neuroglial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cell are recognized:</a:t>
            </a:r>
          </a:p>
          <a:p>
            <a:pPr marL="381000" lvl="0" indent="-381000" algn="just" eaLnBrk="1" hangingPunct="1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Oligodendrocytes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oligodendroglia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) they form the myelin sheath that surrounds many neuronal axons, which increase the rate of conduction.</a:t>
            </a:r>
          </a:p>
          <a:p>
            <a:pPr marL="381000" lvl="0" indent="-381000" algn="just" eaLnBrk="1" hangingPunct="1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22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Microglia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have a phagocytic role in response to nervous system damage.</a:t>
            </a:r>
          </a:p>
          <a:p>
            <a:pPr marL="381000" indent="-381000" algn="just" eaLnBrk="1" hangingPunct="1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Astrocytes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provide biochemical support for endothelial cells that form the blood–brain barrier</a:t>
            </a:r>
          </a:p>
          <a:p>
            <a:pPr marL="381000" lvl="0" indent="-381000" eaLnBrk="1" hangingPunct="1">
              <a:buFontTx/>
              <a:buAutoNum type="arabicPeriod"/>
              <a:defRPr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NEUROGLIA</a:t>
            </a:r>
          </a:p>
        </p:txBody>
      </p:sp>
      <p:pic>
        <p:nvPicPr>
          <p:cNvPr id="8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24312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Subthalamus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cerebral hemispheres are connected by a thick bundle of nerve fibers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corpus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callosum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The surface shows ridges of tissue,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grooves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Divided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4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49" y="14128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Tissue of Cerebral Hemispheres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90500" y="3500537"/>
            <a:ext cx="8724900" cy="29527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outermost layer is called gray matter or cortex.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Deeper is located the white matter, composed of fiber tracts (bundles of nerve fibers)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18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Carrying impulses to and from the cortex.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Located deep within the white matter are masses of grey matter called the basal nuclei .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They help the motor cortex in the regulation of voluntary motor activities </a:t>
            </a:r>
            <a:endParaRPr lang="en-US" sz="18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" name="Picture 8" descr="File0525a"/>
          <p:cNvPicPr>
            <a:picLocks noChangeAspect="1" noChangeArrowheads="1"/>
          </p:cNvPicPr>
          <p:nvPr/>
        </p:nvPicPr>
        <p:blipFill>
          <a:blip r:embed="rId3" cstate="print"/>
          <a:srcRect t="35130" r="1254" b="16226"/>
          <a:stretch>
            <a:fillRect/>
          </a:stretch>
        </p:blipFill>
        <p:spPr bwMode="auto">
          <a:xfrm>
            <a:off x="1763713" y="900212"/>
            <a:ext cx="56165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4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CEREBLLUM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The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 has 2 hemispheres and a convoluted surface. 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It has an outer cortex made from gray matter and an inner region of white matter. 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It provides precise coordination for body movements and helps maintain equilibrium.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DIENCEPHALON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Consists of four parts;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Thalamus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Hypothalamus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Subthalamus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Epithalamus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/>
              <a:t> 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Lies between the cerebrum and the brain stem.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Regulates visceral activities and the autonomic nervous system.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BRAIN STEM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Consists of three parts;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Midbrain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Pons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Medulla Oblongata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Produces the rigidly programmed, autonomic behaviors necessary.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Provides the pathway for fibers tracts running between higher and lower neuronal centers.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3333FF"/>
                </a:solidFill>
                <a:latin typeface="Calibri" pitchFamily="34" charset="0"/>
              </a:rPr>
              <a:t>THINKING TIME ..!!</a:t>
            </a:r>
          </a:p>
        </p:txBody>
      </p:sp>
      <p:pic>
        <p:nvPicPr>
          <p:cNvPr id="59394" name="Picture 2" descr="http://images03.olx.com/ui/9/47/66/1290284643_139894166_1-WE-BUY-USEDUNWANTED-BROKENJUNK-CARS-6782943961-Chamblee-Tucker-Doraville-Conyers-Marietta-Stockbridge-Duluth-1290284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2138362"/>
            <a:ext cx="5953125" cy="33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074737"/>
            <a:ext cx="3568700" cy="50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88288" y="39671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16850" y="4373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75300" y="19542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494337" y="3865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4788" y="1066800"/>
            <a:ext cx="4735512" cy="523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It is a two-way conduction pathway to the brain &amp; a major reflex center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42-45 cm long, cylindrical in shape, lies within the vertebral canal.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Extends from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foramen magnum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to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L2 vertebra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Continuous above with medulla oblongata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Caudal tapering end is called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conus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medullaris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Has 2 enlargements: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cervical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and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lumbosacral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Gives rise to 31 pairs of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spinal nerves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Group of spinal nerves at the end of the spinal cord is called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cauda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equina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CROSS SECTION OF SPINAL CORD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1244600"/>
            <a:ext cx="4584700" cy="4914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The spinal cord is incompletely divided into two equal parts,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anteriorly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short, shallow median fissure and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posteriorly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deep narrow septum, the posterior median septum.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Composed of grey matter in the centre surrounded by white matter.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The arrangement of grey matter resembles the shape of the letter H, having two posterior, two anterior and two lateral horns/columns.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6" y="1676400"/>
            <a:ext cx="440651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59926" y="4140200"/>
            <a:ext cx="922124" cy="34733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88548" y="1712913"/>
            <a:ext cx="856777" cy="34733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152738" y="2433639"/>
            <a:ext cx="946812" cy="87951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HOW 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927100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Which statement(s) of the following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 is NOT Wrong?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397000"/>
            <a:ext cx="8750300" cy="3263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Nucleus is a group of neurons within the PNS</a:t>
            </a: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In the Brain, grey matter located in the centre and surrounded by white matter.</a:t>
            </a: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lvl="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Oligodendrocytes they form the myelin sheath that surrounds many neuronal axons, which increase the rate of conduction.</a:t>
            </a: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Diencephalon provides the pathway for fibers tracts running between higher and lower neuronal centers. 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Information is passed between neurons at specialized regions called synapses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lvl="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Cerebrum provides precise coordination for body movements and helps maintain equilibrium.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3730" name="Picture 2" descr="http://www.esriblog.info/wp-content/uploads/2012/12/confused-bab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237" y="4419600"/>
            <a:ext cx="2208060" cy="21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PEREPHERAL NERVES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8" y="3746872"/>
            <a:ext cx="4087812" cy="1841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Cranial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: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12 pairs, attached to brain, named, and numbered from1-12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1205285"/>
            <a:ext cx="8267700" cy="1106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sensory,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motor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or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could be mixed</a:t>
            </a:r>
            <a:endParaRPr lang="en-US" sz="24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Two types: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5500" y="3733801"/>
            <a:ext cx="41052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Spinal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31 pairs, attached to spinal cord named and numbered according to the region of the spinal cord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2324100" y="24384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350000" y="24257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CRANIAL NERVES</a:t>
            </a:r>
          </a:p>
        </p:txBody>
      </p:sp>
      <p:pic>
        <p:nvPicPr>
          <p:cNvPr id="3" name="Picture 4" descr="NS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3924300" cy="525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3960813" cy="52625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12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4 pairs are mixed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trigeminal n. (5th)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facial n. (7th)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glossopharyngeal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n. (9th)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vagus n. (10th)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5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motor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occulomotor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(3rd)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trochlear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(4th)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abducent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(6th)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accessory n. (11th)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hypoglossal n. (12th)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3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sensory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olfactory n. (1st)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optic n. (2nd)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vestibulocochlear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n. (8th)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NERVES &amp; NERVE PLEXUES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9388" y="1052513"/>
            <a:ext cx="4379912" cy="554513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31 pairs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Each spinal nerve is attached by two roots: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D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orsal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(sensory)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+mn-cs"/>
              </a:rPr>
              <a:t>Dorsal root bears a sensory ganglion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Each spinal nerve exits from 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intervertebral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foramen and divides into a dorsal and ventral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contain both sensory and motor fibers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3" descr="C:\Documents and Settings\user\My Documents\My Pictures\800px-Spinal_ne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860800"/>
            <a:ext cx="4370387" cy="27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0805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SPINAL NERVES &amp; NERVE PLEXUES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314450"/>
            <a:ext cx="4227512" cy="353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20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dorsal </a:t>
            </a:r>
            <a:r>
              <a:rPr lang="en-US" sz="20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are distributed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individually.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S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upply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the skin and muscles of the back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the </a:t>
            </a:r>
            <a:r>
              <a:rPr lang="en-US" sz="20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ventral </a:t>
            </a:r>
            <a:r>
              <a:rPr lang="en-US" sz="20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form </a:t>
            </a:r>
            <a:r>
              <a:rPr lang="en-US" sz="20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plexuses</a:t>
            </a:r>
            <a:r>
              <a:rPr lang="en-US" sz="2000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solidFill>
                  <a:srgbClr val="3333FF"/>
                </a:solidFill>
                <a:latin typeface="Calibri" pitchFamily="34" charset="0"/>
                <a:cs typeface="+mn-cs"/>
              </a:rPr>
              <a:t>(except in thoracic region where they form the intercostal </a:t>
            </a:r>
            <a:r>
              <a:rPr lang="en-US" sz="2000" kern="0" dirty="0" smtClean="0">
                <a:solidFill>
                  <a:srgbClr val="3333FF"/>
                </a:solidFill>
                <a:latin typeface="Calibri" pitchFamily="34" charset="0"/>
                <a:cs typeface="+mn-cs"/>
              </a:rPr>
              <a:t>nerves)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Supply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the anterior part of the body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5" descr="C:\Users\user\Pictures\asa.png"/>
          <p:cNvPicPr>
            <a:picLocks noChangeAspect="1" noChangeArrowheads="1"/>
          </p:cNvPicPr>
          <p:nvPr/>
        </p:nvPicPr>
        <p:blipFill>
          <a:blip r:embed="rId3" cstate="print"/>
          <a:srcRect l="7407" t="1286" r="14815" b="998"/>
          <a:stretch>
            <a:fillRect/>
          </a:stretch>
        </p:blipFill>
        <p:spPr bwMode="auto">
          <a:xfrm>
            <a:off x="5047898" y="1336675"/>
            <a:ext cx="3553177" cy="44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DERMATOME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125413" y="1349375"/>
            <a:ext cx="3824287" cy="26765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Dermatome is a segment of skin supplied by one spinal nerve.</a:t>
            </a:r>
          </a:p>
          <a:p>
            <a:pPr algn="just" eaLnBrk="1" hangingPunct="1">
              <a:lnSpc>
                <a:spcPct val="90000"/>
              </a:lnSpc>
            </a:pPr>
            <a:endParaRPr lang="en-US" sz="36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0" descr="see65576_1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52901" y="1497013"/>
            <a:ext cx="4811712" cy="4049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PROTECTION OF CNS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47700" y="901700"/>
            <a:ext cx="6985000" cy="2705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CNS IS PROTECTED BY: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Skull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and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vertebral column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(bone)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Meninges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(membranes): 3 layers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dura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(outermost)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arachnoid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(middle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pia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(innermost)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Cerebrospinal fluid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 the subarachnoid space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5" descr="File0529"/>
          <p:cNvPicPr>
            <a:picLocks noChangeAspect="1" noChangeArrowheads="1"/>
          </p:cNvPicPr>
          <p:nvPr/>
        </p:nvPicPr>
        <p:blipFill>
          <a:blip r:embed="rId3" cstate="print"/>
          <a:srcRect t="6076" r="6686" b="12021"/>
          <a:stretch>
            <a:fillRect/>
          </a:stretch>
        </p:blipFill>
        <p:spPr bwMode="auto">
          <a:xfrm>
            <a:off x="1066800" y="3444672"/>
            <a:ext cx="7172325" cy="341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CEREBRAL FLUID</a:t>
            </a:r>
          </a:p>
        </p:txBody>
      </p:sp>
      <p:pic>
        <p:nvPicPr>
          <p:cNvPr id="3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7800" y="920750"/>
            <a:ext cx="2174875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produced by the choroid plexuses inside the ventricles of brain.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3743325"/>
            <a:ext cx="3393256" cy="2246769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Most of the CSF drains from the ventricles into the subarachoid space around the brain and spinal cord. A little amount flows down in the central canal of the spinal cord.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19700" y="4932363"/>
            <a:ext cx="3225800" cy="1015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drained into the </a:t>
            </a:r>
            <a:r>
              <a:rPr lang="en-US" sz="2000" dirty="0" err="1" smtClean="0">
                <a:latin typeface="Arial" charset="0"/>
                <a:cs typeface="Arial" charset="0"/>
              </a:rPr>
              <a:t>dural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sinuses through the </a:t>
            </a:r>
            <a:r>
              <a:rPr lang="en-US" sz="2000" dirty="0" err="1">
                <a:latin typeface="Arial" charset="0"/>
                <a:cs typeface="Arial" charset="0"/>
              </a:rPr>
              <a:t>arachnoid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villi</a:t>
            </a:r>
            <a:r>
              <a:rPr lang="en-US" sz="2000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404939"/>
            <a:ext cx="8785225" cy="38401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subdivisions of the nervous system.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terms: grey matter, white matter, nucleus, ganglion, tract and nerve.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neurons and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neuroglia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parts of the brain.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Identify the external and internal features of spinal cord.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Enumerate the cranial nerves.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Describe the parts and distribution of the spinal nerve.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 dermatome.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structures protecting the central nervous system.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</a:t>
            </a:r>
            <a:r>
              <a:rPr lang="en-US" sz="4000" b="1" dirty="0">
                <a:solidFill>
                  <a:srgbClr val="3333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FUNCTIONS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725" y="1293813"/>
            <a:ext cx="4486275" cy="466248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Tx/>
              <a:buNone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The nervous system has 3 functions: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Collection of Sensory Input:</a:t>
            </a: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Identifies changes occurring inside and outside the body by using sensory receptors. These changes are called stimuli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</a:rPr>
              <a:t>Integration: </a:t>
            </a:r>
          </a:p>
          <a:p>
            <a:pPr marL="1200150" lvl="3" indent="-342900" algn="just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Processes, analyses &amp; interprets these changes and makes decisions</a:t>
            </a:r>
            <a:endParaRPr lang="en-US" sz="2200" dirty="0" smtClean="0">
              <a:solidFill>
                <a:srgbClr val="C00000"/>
              </a:solidFill>
              <a:effectLst/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</a:rPr>
              <a:t>Motor Output:</a:t>
            </a: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It then effects a response by activating muscles or glands (effectors) via motor output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51202" name="Picture 2" descr="http://legacy.owensboro.kctcs.edu/gcaplan/anat/images/Image4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444" y="1452563"/>
            <a:ext cx="4481356" cy="271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pic>
        <p:nvPicPr>
          <p:cNvPr id="5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020" y="933450"/>
            <a:ext cx="365014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800" y="1412875"/>
            <a:ext cx="5613400" cy="3600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STRUCTURAL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Central Nervous System (CNS)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Brain &amp; Spinal Cord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Peripheral Nervous System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(PNS)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Nerves &amp; Ganglia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8000" y="1412875"/>
            <a:ext cx="4927600" cy="3248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FUNCTIONAL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Sensory Division (Afferent)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lang="en-US" sz="2800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Motor Division (Efferent)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Autonomic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Somatic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hat-when-how.com/wp-content/uploads/2012/08/tmp696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1" y="1082675"/>
            <a:ext cx="3987800" cy="536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NERVOUS TISSUE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2900" y="828675"/>
            <a:ext cx="8051800" cy="542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Nervous tissue is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organized as: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021" b="12453"/>
          <a:stretch>
            <a:fillRect/>
          </a:stretch>
        </p:blipFill>
        <p:spPr>
          <a:xfrm>
            <a:off x="1166489" y="2881903"/>
            <a:ext cx="6542411" cy="340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3212" y="1493838"/>
            <a:ext cx="4179887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Grey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cell bodies &amp; the processes of the neurons,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vessels.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75224" y="1493838"/>
            <a:ext cx="4067176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White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processes of the neurons (no cell bodies),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vessels.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300" y="2471738"/>
            <a:ext cx="33909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within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2565400"/>
            <a:ext cx="32512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outside the CNS 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7788" y="5612571"/>
            <a:ext cx="39481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group of nerve fibers (axons) within 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8" y="5596505"/>
            <a:ext cx="33385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nerve fibers (axons) outside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22238"/>
            <a:ext cx="3097213" cy="226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38138"/>
            <a:ext cx="2447925" cy="217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917575" y="3625851"/>
            <a:ext cx="2409825" cy="187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478" y="3657600"/>
            <a:ext cx="2007171" cy="194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346200"/>
            <a:ext cx="4813300" cy="4038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effectLst/>
              </a:rPr>
              <a:t> 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the basic structural  (anatomical), functional and embryological unit of the nervous system.</a:t>
            </a:r>
          </a:p>
          <a:p>
            <a:pPr marL="0" indent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human nervous system is estimated to contain about 10</a:t>
            </a:r>
            <a:r>
              <a:rPr lang="en-US" sz="2000" kern="1200" baseline="30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</a:p>
          <a:p>
            <a:pPr marL="0" lvl="0" indent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functions of the neuron is to receive and integrate incoming information from sensory receptors or from other neurons and to transmit information to other neurons or </a:t>
            </a:r>
            <a:r>
              <a:rPr lang="en-US" sz="20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effector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organs. </a:t>
            </a: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25602" name="Picture 2" descr="http://www.proprofs.com/flashcards/upload/a493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879" y="1196974"/>
            <a:ext cx="3992033" cy="299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4039</TotalTime>
  <Words>1533</Words>
  <Application>Microsoft Office PowerPoint</Application>
  <PresentationFormat>On-screen Show (4:3)</PresentationFormat>
  <Paragraphs>242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Teamwork</vt:lpstr>
      <vt:lpstr>PowerPoint Presentation</vt:lpstr>
      <vt:lpstr>THINKING TIME ..!!</vt:lpstr>
      <vt:lpstr>OBJECTIVES</vt:lpstr>
      <vt:lpstr>FUNCTIONS</vt:lpstr>
      <vt:lpstr>ORGANIZATION</vt:lpstr>
      <vt:lpstr>ORGANIZATION</vt:lpstr>
      <vt:lpstr>NERVOUS TISSUE</vt:lpstr>
      <vt:lpstr>PowerPoint Presentation</vt:lpstr>
      <vt:lpstr>NEURONS</vt:lpstr>
      <vt:lpstr>NEURONS</vt:lpstr>
      <vt:lpstr>NEURONS</vt:lpstr>
      <vt:lpstr>NEUROGLIA</vt:lpstr>
      <vt:lpstr>NEUROGLIA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أحمد</cp:lastModifiedBy>
  <cp:revision>93</cp:revision>
  <dcterms:created xsi:type="dcterms:W3CDTF">2005-03-12T06:42:31Z</dcterms:created>
  <dcterms:modified xsi:type="dcterms:W3CDTF">2013-09-10T06:58:00Z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